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embedTrueTypeFonts="1" saveSubsetFonts="1" autoCompressPictures="0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8" d="100"/>
          <a:sy n="158" d="100"/>
        </p:scale>
        <p:origin x="294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Introductions: Tywanda and then Nicole.   Share your name, preferred pronouns, title, length of time in the role, description of duties and responsibilities and something fun/interesting about you.</a:t>
            </a:r>
            <a:endParaRPr/>
          </a:p>
        </p:txBody>
      </p:sp>
      <p:sp>
        <p:nvSpPr>
          <p:cNvPr id="62" name="Google Shape;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4d0f1a51b6_2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4d0f1a51b6_2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Tywanda</a:t>
            </a:r>
            <a:endParaRPr/>
          </a:p>
          <a:p>
            <a:pPr marL="457200" lvl="0" indent="-317500" algn="l" rtl="0">
              <a:spcBef>
                <a:spcPts val="36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Making sure Trevor was in front of them. </a:t>
            </a:r>
            <a:endParaRPr/>
          </a:p>
        </p:txBody>
      </p:sp>
      <p:sp>
        <p:nvSpPr>
          <p:cNvPr id="173" name="Google Shape;173;g24d0f1a51b6_2_2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42e6367756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42e6367756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Tywand and Nicole</a:t>
            </a:r>
            <a:endParaRPr/>
          </a:p>
          <a:p>
            <a:pPr marL="457200" lvl="0" indent="-317500" algn="l" rtl="0">
              <a:spcBef>
                <a:spcPts val="36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We began to build trust between the Friends and I.  Started asking more questions.  Learning more about things we do.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We put together a lot of behind the scenes tours.</a:t>
            </a:r>
            <a:endParaRPr/>
          </a:p>
          <a:p>
            <a:pPr marL="457200" lvl="0" indent="-317500" algn="l" rtl="0">
              <a:spcBef>
                <a:spcPts val="36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Tour of museums. Full library tour. Behind the scenes of Special Collections. Behind the scenes in digitization.</a:t>
            </a:r>
            <a:endParaRPr/>
          </a:p>
        </p:txBody>
      </p:sp>
      <p:sp>
        <p:nvSpPr>
          <p:cNvPr id="184" name="Google Shape;184;g242e6367756_0_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4a1abef66c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4a1abef66c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Nicole</a:t>
            </a:r>
            <a:endParaRPr/>
          </a:p>
        </p:txBody>
      </p:sp>
      <p:sp>
        <p:nvSpPr>
          <p:cNvPr id="196" name="Google Shape;196;g24a1abef66c_0_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42e6367756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42e6367756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Nicole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Mark wanted to start book collecting contests. Mark is a bibliophile. Both contests win money.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John originally funded Special Collections. John is a professor- wants to help get folks ready to publish on these special collections materials.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One winner went on to nationals. Invited to Library of Congress for special ceremony and dinner.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Invited a group of students from the Center of Black Culture and paid for them to attend the annual dinner for a speaker on Civil Rights. </a:t>
            </a:r>
            <a:endParaRPr/>
          </a:p>
        </p:txBody>
      </p:sp>
      <p:sp>
        <p:nvSpPr>
          <p:cNvPr id="204" name="Google Shape;204;g242e6367756_0_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42e6367756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42e6367756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Tywanda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242e6367756_0_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4a1abef66c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4a1abef66c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Nicole</a:t>
            </a:r>
            <a:endParaRPr/>
          </a:p>
          <a:p>
            <a:pPr marL="457200" lvl="0" indent="-317500" algn="l" rtl="0">
              <a:spcBef>
                <a:spcPts val="36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Sharing impact of book collecting contests-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Annual University of Delaware President report- OCM reached out to us to write an article about the work of the Friends.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We get requested to share this part of Friends work by OCM.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Exposure beyond UD- advertisements in Delaware Today.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Friends asking for more exposure in annual LMP Impact report. </a:t>
            </a:r>
            <a:endParaRPr/>
          </a:p>
        </p:txBody>
      </p:sp>
      <p:sp>
        <p:nvSpPr>
          <p:cNvPr id="227" name="Google Shape;227;g24a1abef66c_0_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42e6367756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42e6367756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36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Tywanda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Explicit ask to bi-annual letters to members</a:t>
            </a:r>
            <a:endParaRPr/>
          </a:p>
        </p:txBody>
      </p:sp>
      <p:sp>
        <p:nvSpPr>
          <p:cNvPr id="239" name="Google Shape;239;g242e6367756_0_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42e6367756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42e6367756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Nicole</a:t>
            </a:r>
            <a:endParaRPr/>
          </a:p>
        </p:txBody>
      </p:sp>
      <p:sp>
        <p:nvSpPr>
          <p:cNvPr id="248" name="Google Shape;248;g242e6367756_0_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4d0f1a51b6_2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4d0f1a51b6_2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36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Tywanda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Talking to TJ and Trevor about getting them to do a major gift. Year plus in the making. Multiple project ideas. </a:t>
            </a:r>
            <a:endParaRPr/>
          </a:p>
        </p:txBody>
      </p:sp>
      <p:sp>
        <p:nvSpPr>
          <p:cNvPr id="259" name="Google Shape;259;g24d0f1a51b6_2_2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4eff7d932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4eff7d932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Tywanda</a:t>
            </a:r>
            <a:endParaRPr/>
          </a:p>
          <a:p>
            <a:pPr marL="457200" lvl="0" indent="-317500" algn="l" rtl="0">
              <a:spcBef>
                <a:spcPts val="36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$277,000 over 5 years! </a:t>
            </a:r>
            <a:endParaRPr/>
          </a:p>
        </p:txBody>
      </p:sp>
      <p:sp>
        <p:nvSpPr>
          <p:cNvPr id="269" name="Google Shape;269;g24eff7d9328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Tywanda</a:t>
            </a:r>
            <a:endParaRPr/>
          </a:p>
          <a:p>
            <a:pPr marL="457200" lvl="0" indent="-317500" algn="l" rtl="0">
              <a:spcBef>
                <a:spcPts val="36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One of the oldest universities in the U.S.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First class was the most distinguished in terms of later achievements. - Thomas McKean, George Read and James Smith all signed Declaration of Independence and/or U.S. Constitution.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Motto is “Knowedge is the light of the mind.:”</a:t>
            </a:r>
            <a:endParaRPr/>
          </a:p>
        </p:txBody>
      </p:sp>
      <p:sp>
        <p:nvSpPr>
          <p:cNvPr id="68" name="Google Shape;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50f0f6c033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50f0f6c033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Nicole</a:t>
            </a:r>
            <a:endParaRPr/>
          </a:p>
          <a:p>
            <a:pPr marL="457200" lvl="0" indent="-317500" algn="l" rtl="0">
              <a:spcBef>
                <a:spcPts val="36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Members of the friends trending down, but started to come back up with engagement.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Same for gifts to the Friends.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Average amount of gift increased, even though number of members decreased. </a:t>
            </a:r>
            <a:endParaRPr/>
          </a:p>
        </p:txBody>
      </p:sp>
      <p:sp>
        <p:nvSpPr>
          <p:cNvPr id="277" name="Google Shape;277;g250f0f6c033_1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42e6367756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42e6367756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Nicole</a:t>
            </a:r>
            <a:endParaRPr/>
          </a:p>
          <a:p>
            <a:pPr marL="457200" lvl="0" indent="-317500" algn="l" rtl="0">
              <a:spcBef>
                <a:spcPts val="36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Members of the friends trending down, but started to come back up with engagement.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Same for gifts to the Friends.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Average amount of gift increased, even though number of members decreased. </a:t>
            </a:r>
            <a:endParaRPr/>
          </a:p>
        </p:txBody>
      </p:sp>
      <p:sp>
        <p:nvSpPr>
          <p:cNvPr id="286" name="Google Shape;286;g242e6367756_0_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4d0f1a51b6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4d0f1a51b6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Tywanda</a:t>
            </a:r>
            <a:endParaRPr/>
          </a:p>
        </p:txBody>
      </p:sp>
      <p:sp>
        <p:nvSpPr>
          <p:cNvPr id="294" name="Google Shape;294;g24d0f1a51b6_1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4a1abef66c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24a1abef66c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Tywanda</a:t>
            </a:r>
            <a:endParaRPr/>
          </a:p>
        </p:txBody>
      </p:sp>
      <p:sp>
        <p:nvSpPr>
          <p:cNvPr id="302" name="Google Shape;302;g24a1abef66c_0_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42e6367756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42e6367756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Nicole</a:t>
            </a:r>
            <a:endParaRPr/>
          </a:p>
        </p:txBody>
      </p:sp>
      <p:sp>
        <p:nvSpPr>
          <p:cNvPr id="310" name="Google Shape;310;g242e6367756_0_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4d6b6cb10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4d6b6cb10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24d6b6cb10c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42e6367756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42e6367756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Nicole</a:t>
            </a:r>
            <a:endParaRPr/>
          </a:p>
          <a:p>
            <a:pPr marL="457200" lvl="0" indent="-317500" algn="l" rtl="0">
              <a:spcBef>
                <a:spcPts val="36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Main library is Morris Library.  Named after Judge Morris.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Collections strengths are: Art and Fine Art, especially Indigenous art, minerals and gems, African-American art, sculpture, photography; American, British and Irish Literature  (especially from  18th to 20th century).  Home to Mark Samuels Lasner Collection of British literature and art from 1850-1900, with emphasis on Pre-Raphaelites. Also, large Delawareana collection of Delaware history, literature, culture, politics, etc.  Also, a lot of history of American, British and European history from 16th century to present, especially Lincoln Collection,</a:t>
            </a:r>
            <a:endParaRPr/>
          </a:p>
        </p:txBody>
      </p:sp>
      <p:sp>
        <p:nvSpPr>
          <p:cNvPr id="78" name="Google Shape;78;g242e6367756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4a1abef66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4a1abef66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Tywanda</a:t>
            </a:r>
            <a:endParaRPr/>
          </a:p>
          <a:p>
            <a:pPr marL="457200" lvl="0" indent="-317500" algn="l" rtl="0">
              <a:spcBef>
                <a:spcPts val="36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How team has changed. </a:t>
            </a:r>
            <a:endParaRPr/>
          </a:p>
        </p:txBody>
      </p:sp>
      <p:sp>
        <p:nvSpPr>
          <p:cNvPr id="90" name="Google Shape;90;g24a1abef66c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42e636775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42e636775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Nicole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Work with the Senior Director of Development on identification and qualification of major gift prospects/donors; workin with Annual Giving Team for I Heart UD Giving Day, Giving Tuesday, Annual Dean Solicitations; Gift Processing Team to process all gifts, especially Gifts in Kind; Comm. Team to ensure we have fresh, clean data and are working within UD’s full comm. calendar for send dates, etc.; and Donor Relations Team for strategy on donor events and stewardship of key donors.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Important to give foundation of how development works at our University so you can see how it works. </a:t>
            </a:r>
            <a:endParaRPr/>
          </a:p>
        </p:txBody>
      </p:sp>
      <p:sp>
        <p:nvSpPr>
          <p:cNvPr id="105" name="Google Shape;105;g242e6367756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42e6367756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42e6367756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Nicole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2.5 Millions plus and counting. Records up to 1990s, but more likely closer to 4 million as we find records. </a:t>
            </a:r>
            <a:endParaRPr/>
          </a:p>
        </p:txBody>
      </p:sp>
      <p:sp>
        <p:nvSpPr>
          <p:cNvPr id="128" name="Google Shape;128;g242e6367756_0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4d0f1a51b6_0_1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4d0f1a51b6_0_1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Tywanda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Trevor will become President of ARL in 2024.  Current, President-Elect.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REcommendations for Consulting Firm - Goal 1: Examine UDLA’s missions and partnership with the UD; Goal II: Modify Structure to Meet Current Demands; Goal III: Develop Strategies to Increase BOard Engagement and UDLA Membership; Goal IV: Develop Resources for UDLA; Goal V: Cultivate Board projects and prograns</a:t>
            </a:r>
            <a:endParaRPr/>
          </a:p>
        </p:txBody>
      </p:sp>
      <p:sp>
        <p:nvSpPr>
          <p:cNvPr id="137" name="Google Shape;137;g24d0f1a51b6_0_120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42e6367756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42e6367756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Tywanda and Nicole</a:t>
            </a:r>
            <a:endParaRPr/>
          </a:p>
        </p:txBody>
      </p:sp>
      <p:sp>
        <p:nvSpPr>
          <p:cNvPr id="146" name="Google Shape;146;g242e6367756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42e636775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42e6367756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Tywanda and Nicole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Website became multiple pages- includes new initiatives, history, and events. </a:t>
            </a:r>
            <a:endParaRPr/>
          </a:p>
        </p:txBody>
      </p:sp>
      <p:sp>
        <p:nvSpPr>
          <p:cNvPr id="160" name="Google Shape;160;g242e6367756_0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457200" y="590550"/>
            <a:ext cx="82296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00609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457200" y="1619250"/>
            <a:ext cx="8229600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6096"/>
              </a:buClr>
              <a:buSzPts val="1800"/>
              <a:buChar char="●"/>
              <a:defRPr>
                <a:solidFill>
                  <a:srgbClr val="006096"/>
                </a:solidFill>
              </a:defRPr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rgbClr val="006096"/>
              </a:buClr>
              <a:buSzPts val="1800"/>
              <a:buChar char="○"/>
              <a:defRPr>
                <a:solidFill>
                  <a:srgbClr val="006096"/>
                </a:solidFill>
              </a:defRPr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rgbClr val="006096"/>
              </a:buClr>
              <a:buSzPts val="1800"/>
              <a:buChar char="■"/>
              <a:defRPr>
                <a:solidFill>
                  <a:srgbClr val="006096"/>
                </a:solidFill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06096"/>
              </a:buClr>
              <a:buSzPts val="1800"/>
              <a:buChar char="●"/>
              <a:defRPr>
                <a:solidFill>
                  <a:srgbClr val="006096"/>
                </a:solidFill>
              </a:defRPr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rgbClr val="006096"/>
              </a:buClr>
              <a:buSzPts val="1800"/>
              <a:buChar char="○"/>
              <a:defRPr>
                <a:solidFill>
                  <a:srgbClr val="006096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3505200" y="4705350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8" name="Google Shape;58;p13"/>
          <p:cNvSpPr/>
          <p:nvPr/>
        </p:nvSpPr>
        <p:spPr>
          <a:xfrm>
            <a:off x="533400" y="4552950"/>
            <a:ext cx="1143000" cy="533400"/>
          </a:xfrm>
          <a:prstGeom prst="rect">
            <a:avLst/>
          </a:prstGeom>
          <a:gradFill>
            <a:gsLst>
              <a:gs pos="0">
                <a:srgbClr val="015093"/>
              </a:gs>
              <a:gs pos="50000">
                <a:srgbClr val="005395"/>
              </a:gs>
              <a:gs pos="100000">
                <a:srgbClr val="0164A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4576463"/>
            <a:ext cx="1795361" cy="502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g"/><Relationship Id="rId4" Type="http://schemas.openxmlformats.org/officeDocument/2006/relationships/image" Target="../media/image5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png"/><Relationship Id="rId9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/>
          <p:nvPr/>
        </p:nvSpPr>
        <p:spPr>
          <a:xfrm>
            <a:off x="1036405" y="70700"/>
            <a:ext cx="7428759" cy="121954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From Sinking to Swimming: </a:t>
            </a:r>
            <a:br>
              <a:rPr b="1" i="0"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</a:br>
            <a:r>
              <a:rPr b="1" i="0"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How to Awaken Your Library Friends Group </a:t>
            </a:r>
            <a:br>
              <a:rPr b="1" i="0"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</a:br>
            <a:r>
              <a:rPr b="1" i="0"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Out of a Beach Slumber</a:t>
            </a:r>
          </a:p>
        </p:txBody>
      </p:sp>
      <p:sp>
        <p:nvSpPr>
          <p:cNvPr id="65" name="Google Shape;65;p14"/>
          <p:cNvSpPr/>
          <p:nvPr/>
        </p:nvSpPr>
        <p:spPr>
          <a:xfrm>
            <a:off x="151500" y="4424925"/>
            <a:ext cx="8872337" cy="5064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Calibri"/>
              </a:rPr>
              <a:t>Tywanda L. Cuffy, Director of External Relations, Communications and Development Initiatives</a:t>
            </a:r>
            <a:br>
              <a:rPr b="1" i="0"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Calibri"/>
              </a:rPr>
            </a:br>
            <a:r>
              <a:rPr b="1" i="0"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Calibri"/>
              </a:rPr>
              <a:t>Nicole M. Hernandez, External Relations Coordinator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>
            <a:spLocks noGrp="1"/>
          </p:cNvSpPr>
          <p:nvPr>
            <p:ph type="title"/>
          </p:nvPr>
        </p:nvSpPr>
        <p:spPr>
          <a:xfrm>
            <a:off x="457200" y="149475"/>
            <a:ext cx="8229600" cy="742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 3: Informing them of our Efforts</a:t>
            </a:r>
            <a:endParaRPr/>
          </a:p>
        </p:txBody>
      </p:sp>
      <p:sp>
        <p:nvSpPr>
          <p:cNvPr id="176" name="Google Shape;176;p23"/>
          <p:cNvSpPr txBox="1">
            <a:spLocks noGrp="1"/>
          </p:cNvSpPr>
          <p:nvPr>
            <p:ph type="body" idx="1"/>
          </p:nvPr>
        </p:nvSpPr>
        <p:spPr>
          <a:xfrm>
            <a:off x="343750" y="892263"/>
            <a:ext cx="3763500" cy="309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457200" lvl="0" indent="-317105" algn="l" rtl="0">
              <a:spcBef>
                <a:spcPts val="360"/>
              </a:spcBef>
              <a:spcAft>
                <a:spcPts val="0"/>
              </a:spcAft>
              <a:buSzPct val="100000"/>
              <a:buChar char="●"/>
            </a:pPr>
            <a:r>
              <a:rPr lang="en-US" sz="2534"/>
              <a:t>Added Friends members of past 10 years to monthly events roundup, bi-annual Friends solicitations.</a:t>
            </a:r>
            <a:endParaRPr sz="2534"/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534"/>
          </a:p>
          <a:p>
            <a:pPr marL="457200" lvl="0" indent="-317105" algn="l" rtl="0">
              <a:spcBef>
                <a:spcPts val="360"/>
              </a:spcBef>
              <a:spcAft>
                <a:spcPts val="0"/>
              </a:spcAft>
              <a:buSzPct val="100000"/>
              <a:buChar char="●"/>
            </a:pPr>
            <a:r>
              <a:rPr lang="en-US" sz="2534"/>
              <a:t>Shared new Impact Report with Friends members.</a:t>
            </a:r>
            <a:endParaRPr sz="2534"/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534"/>
          </a:p>
          <a:p>
            <a:pPr marL="457200" lvl="0" indent="-317105" algn="l" rtl="0">
              <a:spcBef>
                <a:spcPts val="360"/>
              </a:spcBef>
              <a:spcAft>
                <a:spcPts val="0"/>
              </a:spcAft>
              <a:buSzPct val="100000"/>
              <a:buChar char="●"/>
            </a:pPr>
            <a:r>
              <a:rPr lang="en-US" sz="2534"/>
              <a:t>Strategic Messaging/Reports from Vice Provost at quarterly meetings.</a:t>
            </a:r>
            <a:endParaRPr sz="2534"/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534"/>
          </a:p>
          <a:p>
            <a:pPr marL="457200" lvl="0" indent="-317105" algn="l" rtl="0">
              <a:spcBef>
                <a:spcPts val="360"/>
              </a:spcBef>
              <a:spcAft>
                <a:spcPts val="0"/>
              </a:spcAft>
              <a:buSzPct val="100000"/>
              <a:buChar char="●"/>
            </a:pPr>
            <a:r>
              <a:rPr lang="en-US" sz="2534"/>
              <a:t>Bring new Library senior leadership to Friends meetings and events.</a:t>
            </a:r>
            <a:endParaRPr sz="2534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3"/>
          <p:cNvSpPr txBox="1">
            <a:spLocks noGrp="1"/>
          </p:cNvSpPr>
          <p:nvPr>
            <p:ph type="sldNum" idx="12"/>
          </p:nvPr>
        </p:nvSpPr>
        <p:spPr>
          <a:xfrm>
            <a:off x="3505200" y="4705350"/>
            <a:ext cx="2133600" cy="27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178" name="Google Shape;17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3625" y="818000"/>
            <a:ext cx="1822900" cy="254259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9" name="Google Shape;17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6375" y="2680200"/>
            <a:ext cx="2133601" cy="246329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0" name="Google Shape;18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70051" y="1600411"/>
            <a:ext cx="1694051" cy="225871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4"/>
          <p:cNvSpPr txBox="1">
            <a:spLocks noGrp="1"/>
          </p:cNvSpPr>
          <p:nvPr>
            <p:ph type="title"/>
          </p:nvPr>
        </p:nvSpPr>
        <p:spPr>
          <a:xfrm>
            <a:off x="530550" y="248200"/>
            <a:ext cx="8229600" cy="742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 4: Strengthening their Engagement</a:t>
            </a:r>
            <a:endParaRPr/>
          </a:p>
        </p:txBody>
      </p:sp>
      <p:sp>
        <p:nvSpPr>
          <p:cNvPr id="187" name="Google Shape;187;p24"/>
          <p:cNvSpPr txBox="1">
            <a:spLocks noGrp="1"/>
          </p:cNvSpPr>
          <p:nvPr>
            <p:ph type="sldNum" idx="12"/>
          </p:nvPr>
        </p:nvSpPr>
        <p:spPr>
          <a:xfrm>
            <a:off x="3505200" y="4705350"/>
            <a:ext cx="2133600" cy="27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188" name="Google Shape;18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327" y="3004800"/>
            <a:ext cx="2063476" cy="197504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9" name="Google Shape;18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304" y="892740"/>
            <a:ext cx="3215896" cy="19750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0" name="Google Shape;19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0538" y="3004788"/>
            <a:ext cx="1978625" cy="146121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1" name="Google Shape;191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57800" y="2027275"/>
            <a:ext cx="2133601" cy="276814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2" name="Google Shape;192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92300" y="991000"/>
            <a:ext cx="2371400" cy="17785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5"/>
          <p:cNvSpPr txBox="1">
            <a:spLocks noGrp="1"/>
          </p:cNvSpPr>
          <p:nvPr>
            <p:ph type="title"/>
          </p:nvPr>
        </p:nvSpPr>
        <p:spPr>
          <a:xfrm>
            <a:off x="457200" y="590550"/>
            <a:ext cx="8229600" cy="742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Starting To Wake Up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99" name="Google Shape;199;p25"/>
          <p:cNvSpPr txBox="1">
            <a:spLocks noGrp="1"/>
          </p:cNvSpPr>
          <p:nvPr>
            <p:ph type="sldNum" idx="12"/>
          </p:nvPr>
        </p:nvSpPr>
        <p:spPr>
          <a:xfrm>
            <a:off x="3505200" y="4705350"/>
            <a:ext cx="2133600" cy="27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200" name="Google Shape;20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25" y="4457075"/>
            <a:ext cx="1885450" cy="68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"/>
          <p:cNvSpPr txBox="1">
            <a:spLocks noGrp="1"/>
          </p:cNvSpPr>
          <p:nvPr>
            <p:ph type="title"/>
          </p:nvPr>
        </p:nvSpPr>
        <p:spPr>
          <a:xfrm>
            <a:off x="457200" y="191125"/>
            <a:ext cx="5556000" cy="742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Increasing Student Engagement</a:t>
            </a:r>
            <a:endParaRPr/>
          </a:p>
        </p:txBody>
      </p:sp>
      <p:sp>
        <p:nvSpPr>
          <p:cNvPr id="207" name="Google Shape;207;p26"/>
          <p:cNvSpPr txBox="1">
            <a:spLocks noGrp="1"/>
          </p:cNvSpPr>
          <p:nvPr>
            <p:ph type="body" idx="1"/>
          </p:nvPr>
        </p:nvSpPr>
        <p:spPr>
          <a:xfrm>
            <a:off x="171950" y="855900"/>
            <a:ext cx="6476700" cy="142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Seth Trotter Book Collecting Contest in 2019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Seth Trotter Special Collections Essay Contest in 2020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Developed Discounted Student Membership Rate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Invited Contest Entrants/Winners to Annual Dinner</a:t>
            </a:r>
            <a:endParaRPr/>
          </a:p>
        </p:txBody>
      </p:sp>
      <p:sp>
        <p:nvSpPr>
          <p:cNvPr id="208" name="Google Shape;208;p26"/>
          <p:cNvSpPr txBox="1">
            <a:spLocks noGrp="1"/>
          </p:cNvSpPr>
          <p:nvPr>
            <p:ph type="sldNum" idx="12"/>
          </p:nvPr>
        </p:nvSpPr>
        <p:spPr>
          <a:xfrm>
            <a:off x="3505200" y="4705350"/>
            <a:ext cx="2133600" cy="27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209" name="Google Shape;20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9200" y="2352375"/>
            <a:ext cx="2993626" cy="19882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0" name="Google Shape;21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150" y="2282400"/>
            <a:ext cx="3192125" cy="19163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1" name="Google Shape;21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0901" y="3340500"/>
            <a:ext cx="2326277" cy="17447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2" name="Google Shape;212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24663">
            <a:off x="3744629" y="2397826"/>
            <a:ext cx="1605699" cy="9685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3" name="Google Shape;213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03475" y="191137"/>
            <a:ext cx="2019340" cy="16763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7"/>
          <p:cNvSpPr txBox="1">
            <a:spLocks noGrp="1"/>
          </p:cNvSpPr>
          <p:nvPr>
            <p:ph type="title"/>
          </p:nvPr>
        </p:nvSpPr>
        <p:spPr>
          <a:xfrm>
            <a:off x="370800" y="221250"/>
            <a:ext cx="8229600" cy="742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 5: Motivating Structural Changes</a:t>
            </a:r>
            <a:endParaRPr/>
          </a:p>
        </p:txBody>
      </p:sp>
      <p:sp>
        <p:nvSpPr>
          <p:cNvPr id="220" name="Google Shape;220;p27"/>
          <p:cNvSpPr txBox="1">
            <a:spLocks noGrp="1"/>
          </p:cNvSpPr>
          <p:nvPr>
            <p:ph type="body" idx="1"/>
          </p:nvPr>
        </p:nvSpPr>
        <p:spPr>
          <a:xfrm>
            <a:off x="464775" y="1115325"/>
            <a:ext cx="4830000" cy="3306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Updated By-Laws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Changed Frequency of Meetings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Established Program Committee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Established Nominating Committee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New Board of Directors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New Honorary Members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UD Faculty Involvement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Established Membership Committee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Annual Dinner Follow-Up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UD Alumni Lawyers 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Board Member on Committees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Thank You Calls</a:t>
            </a:r>
            <a:endParaRPr/>
          </a:p>
        </p:txBody>
      </p:sp>
      <p:sp>
        <p:nvSpPr>
          <p:cNvPr id="221" name="Google Shape;221;p27"/>
          <p:cNvSpPr txBox="1">
            <a:spLocks noGrp="1"/>
          </p:cNvSpPr>
          <p:nvPr>
            <p:ph type="sldNum" idx="12"/>
          </p:nvPr>
        </p:nvSpPr>
        <p:spPr>
          <a:xfrm>
            <a:off x="3505200" y="4705350"/>
            <a:ext cx="2133600" cy="27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222" name="Google Shape;22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8325" y="863325"/>
            <a:ext cx="2695068" cy="35053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3" name="Google Shape;22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0375" y="3360675"/>
            <a:ext cx="2239750" cy="17374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8"/>
          <p:cNvSpPr txBox="1">
            <a:spLocks noGrp="1"/>
          </p:cNvSpPr>
          <p:nvPr>
            <p:ph type="title"/>
          </p:nvPr>
        </p:nvSpPr>
        <p:spPr>
          <a:xfrm>
            <a:off x="419825" y="52275"/>
            <a:ext cx="8229600" cy="501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Increasing Community Awareness</a:t>
            </a:r>
            <a:endParaRPr/>
          </a:p>
        </p:txBody>
      </p:sp>
      <p:sp>
        <p:nvSpPr>
          <p:cNvPr id="230" name="Google Shape;230;p28"/>
          <p:cNvSpPr txBox="1">
            <a:spLocks noGrp="1"/>
          </p:cNvSpPr>
          <p:nvPr>
            <p:ph type="sldNum" idx="12"/>
          </p:nvPr>
        </p:nvSpPr>
        <p:spPr>
          <a:xfrm>
            <a:off x="3505200" y="4705350"/>
            <a:ext cx="2133600" cy="27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231" name="Google Shape;23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750" y="3011450"/>
            <a:ext cx="2457900" cy="196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2" name="Google Shape;23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2451" y="614711"/>
            <a:ext cx="2737701" cy="222380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3" name="Google Shape;23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900" y="838222"/>
            <a:ext cx="2457900" cy="331482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4" name="Google Shape;234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38800" y="2333275"/>
            <a:ext cx="3257949" cy="264657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5" name="Google Shape;235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12700" y="697903"/>
            <a:ext cx="3257952" cy="138809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9"/>
          <p:cNvSpPr txBox="1">
            <a:spLocks noGrp="1"/>
          </p:cNvSpPr>
          <p:nvPr>
            <p:ph type="title"/>
          </p:nvPr>
        </p:nvSpPr>
        <p:spPr>
          <a:xfrm>
            <a:off x="532825" y="30800"/>
            <a:ext cx="8229600" cy="742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 6: Treading Lightly with Fundraising Solicitations</a:t>
            </a:r>
            <a:endParaRPr/>
          </a:p>
        </p:txBody>
      </p:sp>
      <p:sp>
        <p:nvSpPr>
          <p:cNvPr id="242" name="Google Shape;242;p29"/>
          <p:cNvSpPr txBox="1">
            <a:spLocks noGrp="1"/>
          </p:cNvSpPr>
          <p:nvPr>
            <p:ph type="body" idx="1"/>
          </p:nvPr>
        </p:nvSpPr>
        <p:spPr>
          <a:xfrm>
            <a:off x="177350" y="1083725"/>
            <a:ext cx="4114800" cy="265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Added explicit ask to bi-annual letter to members.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Added explicit ask at faculty lecture/annual dinner to members.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Solicitation from Library to the Friends for Giving Tuesday as an exploratory gift for $2,500.</a:t>
            </a:r>
            <a:endParaRPr/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9"/>
          <p:cNvSpPr txBox="1">
            <a:spLocks noGrp="1"/>
          </p:cNvSpPr>
          <p:nvPr>
            <p:ph type="sldNum" idx="12"/>
          </p:nvPr>
        </p:nvSpPr>
        <p:spPr>
          <a:xfrm>
            <a:off x="3505200" y="4705350"/>
            <a:ext cx="2133600" cy="27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244" name="Google Shape;24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6100" y="1083725"/>
            <a:ext cx="4547050" cy="255771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0"/>
          <p:cNvSpPr txBox="1">
            <a:spLocks noGrp="1"/>
          </p:cNvSpPr>
          <p:nvPr>
            <p:ph type="title"/>
          </p:nvPr>
        </p:nvSpPr>
        <p:spPr>
          <a:xfrm>
            <a:off x="292500" y="235025"/>
            <a:ext cx="5085600" cy="742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Becoming their own Lifeguard</a:t>
            </a:r>
            <a:endParaRPr/>
          </a:p>
        </p:txBody>
      </p:sp>
      <p:sp>
        <p:nvSpPr>
          <p:cNvPr id="251" name="Google Shape;251;p30"/>
          <p:cNvSpPr txBox="1">
            <a:spLocks noGrp="1"/>
          </p:cNvSpPr>
          <p:nvPr>
            <p:ph type="body" idx="1"/>
          </p:nvPr>
        </p:nvSpPr>
        <p:spPr>
          <a:xfrm>
            <a:off x="374850" y="1044375"/>
            <a:ext cx="4920900" cy="30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Began taking own Meeting Minutes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Running own subcommittee meetings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Led event planning aspects for 2023 Annual Dinner: venue, speaker, caterer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Taking over handling of finances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Outreach efforts, Contact cards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Acknowledgement Letters, Solicitations</a:t>
            </a:r>
            <a:endParaRPr/>
          </a:p>
        </p:txBody>
      </p:sp>
      <p:sp>
        <p:nvSpPr>
          <p:cNvPr id="252" name="Google Shape;252;p30"/>
          <p:cNvSpPr txBox="1">
            <a:spLocks noGrp="1"/>
          </p:cNvSpPr>
          <p:nvPr>
            <p:ph type="sldNum" idx="12"/>
          </p:nvPr>
        </p:nvSpPr>
        <p:spPr>
          <a:xfrm>
            <a:off x="3505200" y="4705350"/>
            <a:ext cx="2133600" cy="27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253" name="Google Shape;25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0400" y="162425"/>
            <a:ext cx="2820700" cy="164352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4" name="Google Shape;25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3900" y="1555838"/>
            <a:ext cx="2709673" cy="203227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5" name="Google Shape;25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2487" y="3337550"/>
            <a:ext cx="2246249" cy="17425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1"/>
          <p:cNvSpPr txBox="1">
            <a:spLocks noGrp="1"/>
          </p:cNvSpPr>
          <p:nvPr>
            <p:ph type="title"/>
          </p:nvPr>
        </p:nvSpPr>
        <p:spPr>
          <a:xfrm>
            <a:off x="495025" y="106475"/>
            <a:ext cx="8229600" cy="742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 7: Diving Deeper</a:t>
            </a:r>
            <a:endParaRPr/>
          </a:p>
        </p:txBody>
      </p:sp>
      <p:sp>
        <p:nvSpPr>
          <p:cNvPr id="262" name="Google Shape;262;p31"/>
          <p:cNvSpPr txBox="1">
            <a:spLocks noGrp="1"/>
          </p:cNvSpPr>
          <p:nvPr>
            <p:ph type="body" idx="1"/>
          </p:nvPr>
        </p:nvSpPr>
        <p:spPr>
          <a:xfrm>
            <a:off x="154675" y="849275"/>
            <a:ext cx="5904000" cy="3439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360"/>
              </a:spcBef>
              <a:spcAft>
                <a:spcPts val="0"/>
              </a:spcAft>
              <a:buSzPts val="770"/>
              <a:buNone/>
            </a:pPr>
            <a:endParaRPr sz="1660"/>
          </a:p>
          <a:p>
            <a:pPr marL="457200" lvl="0" indent="-334010" algn="l" rtl="0">
              <a:lnSpc>
                <a:spcPct val="95000"/>
              </a:lnSpc>
              <a:spcBef>
                <a:spcPts val="360"/>
              </a:spcBef>
              <a:spcAft>
                <a:spcPts val="0"/>
              </a:spcAft>
              <a:buSzPts val="1660"/>
              <a:buChar char="●"/>
            </a:pPr>
            <a:r>
              <a:rPr lang="en-US" sz="1660"/>
              <a:t>Brainstorm with Vice Provost and Senior Director of Development on Major Gift</a:t>
            </a:r>
            <a:endParaRPr sz="1660"/>
          </a:p>
          <a:p>
            <a:pPr marL="457200" lvl="0" indent="0" algn="l" rtl="0">
              <a:lnSpc>
                <a:spcPct val="95000"/>
              </a:lnSpc>
              <a:spcBef>
                <a:spcPts val="360"/>
              </a:spcBef>
              <a:spcAft>
                <a:spcPts val="0"/>
              </a:spcAft>
              <a:buSzPts val="770"/>
              <a:buNone/>
            </a:pPr>
            <a:endParaRPr sz="1660"/>
          </a:p>
          <a:p>
            <a:pPr marL="457200" lvl="0" indent="-334010" algn="l" rtl="0">
              <a:lnSpc>
                <a:spcPct val="95000"/>
              </a:lnSpc>
              <a:spcBef>
                <a:spcPts val="360"/>
              </a:spcBef>
              <a:spcAft>
                <a:spcPts val="0"/>
              </a:spcAft>
              <a:buSzPts val="1660"/>
              <a:buChar char="●"/>
            </a:pPr>
            <a:r>
              <a:rPr lang="en-US" sz="1660"/>
              <a:t>Proposed three options:</a:t>
            </a:r>
            <a:endParaRPr sz="1660"/>
          </a:p>
          <a:p>
            <a:pPr marL="914400" lvl="1" indent="-35306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960"/>
              <a:buChar char="○"/>
            </a:pPr>
            <a:r>
              <a:rPr lang="en-US" sz="1679"/>
              <a:t>Special Collections Renovation</a:t>
            </a:r>
            <a:endParaRPr sz="1679"/>
          </a:p>
          <a:p>
            <a:pPr marL="914400" lvl="1" indent="-35306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960"/>
              <a:buChar char="○"/>
            </a:pPr>
            <a:r>
              <a:rPr lang="en-US" sz="1679"/>
              <a:t>Endowed Position</a:t>
            </a:r>
            <a:endParaRPr sz="1679"/>
          </a:p>
          <a:p>
            <a:pPr marL="914400" lvl="1" indent="-35306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960"/>
              <a:buChar char="○"/>
            </a:pPr>
            <a:r>
              <a:rPr lang="en-US" sz="1679"/>
              <a:t>Digitization Gift</a:t>
            </a:r>
            <a:endParaRPr sz="1679"/>
          </a:p>
          <a:p>
            <a:pPr marL="914400" lvl="0" indent="0" algn="l" rtl="0">
              <a:lnSpc>
                <a:spcPct val="95000"/>
              </a:lnSpc>
              <a:spcBef>
                <a:spcPts val="360"/>
              </a:spcBef>
              <a:spcAft>
                <a:spcPts val="0"/>
              </a:spcAft>
              <a:buSzPts val="770"/>
              <a:buNone/>
            </a:pPr>
            <a:endParaRPr sz="1660"/>
          </a:p>
          <a:p>
            <a:pPr marL="457200" lvl="0" indent="-334010" algn="l" rtl="0">
              <a:lnSpc>
                <a:spcPct val="95000"/>
              </a:lnSpc>
              <a:spcBef>
                <a:spcPts val="360"/>
              </a:spcBef>
              <a:spcAft>
                <a:spcPts val="0"/>
              </a:spcAft>
              <a:buSzPts val="1660"/>
              <a:buChar char="●"/>
            </a:pPr>
            <a:r>
              <a:rPr lang="en-US" sz="1660"/>
              <a:t>Took a full year of meetings, proposals, gathering additional information, behind-the-scenes tours, etc.</a:t>
            </a:r>
            <a:endParaRPr sz="1660"/>
          </a:p>
          <a:p>
            <a:pPr marL="914400" lvl="1" indent="-33401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660"/>
              <a:buChar char="○"/>
            </a:pPr>
            <a:r>
              <a:rPr lang="en-US" sz="1660"/>
              <a:t>Past President Served as Champion</a:t>
            </a:r>
            <a:endParaRPr sz="1460"/>
          </a:p>
        </p:txBody>
      </p:sp>
      <p:sp>
        <p:nvSpPr>
          <p:cNvPr id="263" name="Google Shape;263;p31"/>
          <p:cNvSpPr txBox="1">
            <a:spLocks noGrp="1"/>
          </p:cNvSpPr>
          <p:nvPr>
            <p:ph type="sldNum" idx="12"/>
          </p:nvPr>
        </p:nvSpPr>
        <p:spPr>
          <a:xfrm>
            <a:off x="3505200" y="4705350"/>
            <a:ext cx="2133600" cy="27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264" name="Google Shape;26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9700" y="720675"/>
            <a:ext cx="2881676" cy="17698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5" name="Google Shape;26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0350" y="2665575"/>
            <a:ext cx="2274975" cy="240984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2"/>
          <p:cNvSpPr txBox="1">
            <a:spLocks noGrp="1"/>
          </p:cNvSpPr>
          <p:nvPr>
            <p:ph type="title"/>
          </p:nvPr>
        </p:nvSpPr>
        <p:spPr>
          <a:xfrm>
            <a:off x="411800" y="0"/>
            <a:ext cx="8229600" cy="742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 8: Success - $277,000 Gift!</a:t>
            </a:r>
            <a:endParaRPr/>
          </a:p>
        </p:txBody>
      </p:sp>
      <p:sp>
        <p:nvSpPr>
          <p:cNvPr id="272" name="Google Shape;272;p32"/>
          <p:cNvSpPr txBox="1">
            <a:spLocks noGrp="1"/>
          </p:cNvSpPr>
          <p:nvPr>
            <p:ph type="sldNum" idx="12"/>
          </p:nvPr>
        </p:nvSpPr>
        <p:spPr>
          <a:xfrm>
            <a:off x="3505200" y="4705350"/>
            <a:ext cx="2133600" cy="27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273" name="Google Shape;273;p32"/>
          <p:cNvPicPr preferRelativeResize="0"/>
          <p:nvPr/>
        </p:nvPicPr>
        <p:blipFill rotWithShape="1">
          <a:blip r:embed="rId3">
            <a:alphaModFix/>
          </a:blip>
          <a:srcRect l="16756"/>
          <a:stretch/>
        </p:blipFill>
        <p:spPr>
          <a:xfrm>
            <a:off x="2556625" y="661075"/>
            <a:ext cx="4311474" cy="431877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457200" y="68850"/>
            <a:ext cx="82296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University of Delaware</a:t>
            </a:r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67775" y="723775"/>
            <a:ext cx="3489900" cy="29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10000"/>
          </a:bodyPr>
          <a:lstStyle/>
          <a:p>
            <a:pPr marL="457200" lvl="0" indent="-30861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Roots trace back to 1743</a:t>
            </a:r>
            <a:endParaRPr/>
          </a:p>
          <a:p>
            <a:pPr marL="457200" lvl="0" indent="-30861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Land-grant, Sea-grant and Space-grant Public Institution</a:t>
            </a:r>
            <a:endParaRPr/>
          </a:p>
          <a:p>
            <a:pPr marL="457200" lvl="0" indent="-30861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R1, 80 research centers </a:t>
            </a:r>
            <a:endParaRPr/>
          </a:p>
          <a:p>
            <a:pPr marL="457200" lvl="0" indent="-30861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21 NCAA D1 Teams</a:t>
            </a:r>
            <a:endParaRPr/>
          </a:p>
          <a:p>
            <a:pPr marL="457200" lvl="0" indent="-30861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10 colleges/schools; 150+ majors and minors; 250+ graduate/post-baccalaureate programs</a:t>
            </a:r>
            <a:endParaRPr/>
          </a:p>
          <a:p>
            <a:pPr marL="457200" lvl="0" indent="-30861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23,613 total enrollment; 4,746 employees; 200,000+ Alumni around the world</a:t>
            </a:r>
            <a:endParaRPr/>
          </a:p>
          <a:p>
            <a:pPr marL="457200" lvl="0" indent="-30861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First U.S. institution to study abroad in 1923</a:t>
            </a:r>
            <a:endParaRPr/>
          </a:p>
          <a:p>
            <a:pPr marL="457200" lvl="0" indent="-30861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And there’s Joe</a:t>
            </a:r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ldNum" idx="12"/>
          </p:nvPr>
        </p:nvSpPr>
        <p:spPr>
          <a:xfrm>
            <a:off x="3505200" y="4705350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6375" y="769175"/>
            <a:ext cx="4156175" cy="29538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98398">
            <a:off x="3464368" y="3104807"/>
            <a:ext cx="1973524" cy="18145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3"/>
          <p:cNvSpPr txBox="1">
            <a:spLocks noGrp="1"/>
          </p:cNvSpPr>
          <p:nvPr>
            <p:ph type="title"/>
          </p:nvPr>
        </p:nvSpPr>
        <p:spPr>
          <a:xfrm>
            <a:off x="457200" y="33800"/>
            <a:ext cx="8229600" cy="742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By the Numbers: Quality over Quantity</a:t>
            </a:r>
            <a:endParaRPr/>
          </a:p>
        </p:txBody>
      </p:sp>
      <p:sp>
        <p:nvSpPr>
          <p:cNvPr id="280" name="Google Shape;280;p33"/>
          <p:cNvSpPr txBox="1">
            <a:spLocks noGrp="1"/>
          </p:cNvSpPr>
          <p:nvPr>
            <p:ph type="sldNum" idx="12"/>
          </p:nvPr>
        </p:nvSpPr>
        <p:spPr>
          <a:xfrm>
            <a:off x="3505200" y="4705350"/>
            <a:ext cx="2133600" cy="27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pic>
        <p:nvPicPr>
          <p:cNvPr id="281" name="Google Shape;281;p33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275" y="723650"/>
            <a:ext cx="4281199" cy="304520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2" name="Google Shape;282;p33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6775" y="723650"/>
            <a:ext cx="4297051" cy="305077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4"/>
          <p:cNvSpPr txBox="1">
            <a:spLocks noGrp="1"/>
          </p:cNvSpPr>
          <p:nvPr>
            <p:ph type="title"/>
          </p:nvPr>
        </p:nvSpPr>
        <p:spPr>
          <a:xfrm>
            <a:off x="457200" y="33800"/>
            <a:ext cx="8229600" cy="742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By the Numbers</a:t>
            </a:r>
            <a:endParaRPr/>
          </a:p>
        </p:txBody>
      </p:sp>
      <p:sp>
        <p:nvSpPr>
          <p:cNvPr id="289" name="Google Shape;289;p34"/>
          <p:cNvSpPr txBox="1">
            <a:spLocks noGrp="1"/>
          </p:cNvSpPr>
          <p:nvPr>
            <p:ph type="sldNum" idx="12"/>
          </p:nvPr>
        </p:nvSpPr>
        <p:spPr>
          <a:xfrm>
            <a:off x="3505200" y="4705350"/>
            <a:ext cx="2133600" cy="27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pic>
        <p:nvPicPr>
          <p:cNvPr id="290" name="Google Shape;290;p34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5475" y="700750"/>
            <a:ext cx="6313050" cy="360360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5"/>
          <p:cNvSpPr txBox="1">
            <a:spLocks noGrp="1"/>
          </p:cNvSpPr>
          <p:nvPr>
            <p:ph type="title"/>
          </p:nvPr>
        </p:nvSpPr>
        <p:spPr>
          <a:xfrm>
            <a:off x="389900" y="112100"/>
            <a:ext cx="8229600" cy="742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Vision for the Future</a:t>
            </a:r>
            <a:endParaRPr/>
          </a:p>
        </p:txBody>
      </p:sp>
      <p:sp>
        <p:nvSpPr>
          <p:cNvPr id="297" name="Google Shape;297;p35"/>
          <p:cNvSpPr txBox="1">
            <a:spLocks noGrp="1"/>
          </p:cNvSpPr>
          <p:nvPr>
            <p:ph type="body" idx="1"/>
          </p:nvPr>
        </p:nvSpPr>
        <p:spPr>
          <a:xfrm>
            <a:off x="158850" y="885325"/>
            <a:ext cx="8812800" cy="3789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9250" algn="l" rtl="0">
              <a:spcBef>
                <a:spcPts val="360"/>
              </a:spcBef>
              <a:spcAft>
                <a:spcPts val="0"/>
              </a:spcAft>
              <a:buSzPts val="1900"/>
              <a:buAutoNum type="arabicPeriod"/>
            </a:pPr>
            <a:r>
              <a:rPr lang="en-US" sz="1900"/>
              <a:t>Launch additional community event based on survey-results.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-US" sz="1900"/>
              <a:t>Solicit for Special Collections Renovation Capital Project.</a:t>
            </a:r>
            <a:endParaRPr sz="19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900"/>
              <a:t>3.   Work with membership committee to find new non-UD members to join.</a:t>
            </a:r>
            <a:endParaRPr sz="19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900"/>
              <a:t>4.   Partner with Osher Lifelong Learning Institute and other DE Friends groups.</a:t>
            </a:r>
            <a:endParaRPr sz="19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900"/>
              <a:t>5.   Provide more board engagement touchpoints with the Library. </a:t>
            </a:r>
            <a:endParaRPr sz="19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900"/>
              <a:t>6.   Change back-end gift processing and recognition credit to be revered as a</a:t>
            </a:r>
            <a:endParaRPr sz="19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900"/>
              <a:t>      Founders’ Society member with perks/benefits.</a:t>
            </a:r>
            <a:endParaRPr sz="1900"/>
          </a:p>
        </p:txBody>
      </p:sp>
      <p:sp>
        <p:nvSpPr>
          <p:cNvPr id="298" name="Google Shape;298;p35"/>
          <p:cNvSpPr txBox="1">
            <a:spLocks noGrp="1"/>
          </p:cNvSpPr>
          <p:nvPr>
            <p:ph type="sldNum" idx="12"/>
          </p:nvPr>
        </p:nvSpPr>
        <p:spPr>
          <a:xfrm>
            <a:off x="3505200" y="4705350"/>
            <a:ext cx="2133600" cy="27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6"/>
          <p:cNvSpPr txBox="1">
            <a:spLocks noGrp="1"/>
          </p:cNvSpPr>
          <p:nvPr>
            <p:ph type="title"/>
          </p:nvPr>
        </p:nvSpPr>
        <p:spPr>
          <a:xfrm>
            <a:off x="389125" y="105975"/>
            <a:ext cx="8196000" cy="574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Questions?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305" name="Google Shape;305;p36"/>
          <p:cNvSpPr txBox="1">
            <a:spLocks noGrp="1"/>
          </p:cNvSpPr>
          <p:nvPr>
            <p:ph type="sldNum" idx="12"/>
          </p:nvPr>
        </p:nvSpPr>
        <p:spPr>
          <a:xfrm>
            <a:off x="3505200" y="4705350"/>
            <a:ext cx="2133600" cy="27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pic>
        <p:nvPicPr>
          <p:cNvPr id="306" name="Google Shape;30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99550"/>
            <a:ext cx="1956325" cy="64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7"/>
          <p:cNvSpPr txBox="1">
            <a:spLocks noGrp="1"/>
          </p:cNvSpPr>
          <p:nvPr>
            <p:ph type="title"/>
          </p:nvPr>
        </p:nvSpPr>
        <p:spPr>
          <a:xfrm>
            <a:off x="457200" y="98875"/>
            <a:ext cx="8229600" cy="742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Your Turn!</a:t>
            </a:r>
            <a:endParaRPr/>
          </a:p>
        </p:txBody>
      </p:sp>
      <p:sp>
        <p:nvSpPr>
          <p:cNvPr id="313" name="Google Shape;313;p37"/>
          <p:cNvSpPr txBox="1">
            <a:spLocks noGrp="1"/>
          </p:cNvSpPr>
          <p:nvPr>
            <p:ph type="body" idx="1"/>
          </p:nvPr>
        </p:nvSpPr>
        <p:spPr>
          <a:xfrm>
            <a:off x="457200" y="1183000"/>
            <a:ext cx="8229600" cy="265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Do you currently have or want a Friends group? Why or why not?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What is or would be the purpose of your Friends group?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Identify five potential leaders/donors for your Friends group.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Identify three Library initiatives your Friends group could support.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How would you measure success/outcomes?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Set a date, time and location for your first/next meeting.</a:t>
            </a:r>
            <a:endParaRPr/>
          </a:p>
        </p:txBody>
      </p:sp>
      <p:sp>
        <p:nvSpPr>
          <p:cNvPr id="314" name="Google Shape;314;p37"/>
          <p:cNvSpPr txBox="1">
            <a:spLocks noGrp="1"/>
          </p:cNvSpPr>
          <p:nvPr>
            <p:ph type="sldNum" idx="12"/>
          </p:nvPr>
        </p:nvSpPr>
        <p:spPr>
          <a:xfrm>
            <a:off x="3505200" y="4705350"/>
            <a:ext cx="2133600" cy="27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8"/>
          <p:cNvSpPr txBox="1">
            <a:spLocks noGrp="1"/>
          </p:cNvSpPr>
          <p:nvPr>
            <p:ph type="title"/>
          </p:nvPr>
        </p:nvSpPr>
        <p:spPr>
          <a:xfrm>
            <a:off x="-181325" y="121575"/>
            <a:ext cx="9144000" cy="551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Become our Friend</a:t>
            </a:r>
            <a:endParaRPr/>
          </a:p>
        </p:txBody>
      </p:sp>
      <p:sp>
        <p:nvSpPr>
          <p:cNvPr id="321" name="Google Shape;321;p38"/>
          <p:cNvSpPr txBox="1">
            <a:spLocks noGrp="1"/>
          </p:cNvSpPr>
          <p:nvPr>
            <p:ph type="body" idx="1"/>
          </p:nvPr>
        </p:nvSpPr>
        <p:spPr>
          <a:xfrm>
            <a:off x="82875" y="1124325"/>
            <a:ext cx="2881800" cy="3164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400"/>
              <a:t>Tywanda L. Cuffy</a:t>
            </a:r>
            <a:endParaRPr sz="140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400"/>
              <a:t>tywanda@udel.edu</a:t>
            </a:r>
            <a:endParaRPr sz="140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400"/>
              <a:t>(302) 831-1719</a:t>
            </a:r>
            <a:endParaRPr sz="120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400"/>
              <a:t>LinkedIn.com/in/Tywanda</a:t>
            </a:r>
            <a:endParaRPr sz="140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8"/>
          <p:cNvSpPr txBox="1">
            <a:spLocks noGrp="1"/>
          </p:cNvSpPr>
          <p:nvPr>
            <p:ph type="sldNum" idx="12"/>
          </p:nvPr>
        </p:nvSpPr>
        <p:spPr>
          <a:xfrm>
            <a:off x="3505200" y="4705350"/>
            <a:ext cx="2133600" cy="27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pic>
        <p:nvPicPr>
          <p:cNvPr id="323" name="Google Shape;32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5700" y="741002"/>
            <a:ext cx="2746099" cy="366147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4" name="Google Shape;324;p38"/>
          <p:cNvSpPr txBox="1">
            <a:spLocks noGrp="1"/>
          </p:cNvSpPr>
          <p:nvPr>
            <p:ph type="body" idx="1"/>
          </p:nvPr>
        </p:nvSpPr>
        <p:spPr>
          <a:xfrm>
            <a:off x="5892300" y="1022175"/>
            <a:ext cx="3305400" cy="336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500"/>
              <a:t>Nicole M. Hernandez</a:t>
            </a:r>
            <a:endParaRPr sz="150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500"/>
              <a:t>nicolemh@udel.edu</a:t>
            </a:r>
            <a:endParaRPr sz="150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500"/>
              <a:t>(302) 831-7171</a:t>
            </a:r>
            <a:endParaRPr sz="150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500"/>
              <a:t>LinkedIn.com/in/NicoleHernandez2</a:t>
            </a:r>
            <a:endParaRPr sz="15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0" y="0"/>
            <a:ext cx="5992800" cy="741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UD Library, Museums and Press</a:t>
            </a:r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200025" y="647250"/>
            <a:ext cx="3241500" cy="265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457200" lvl="0" indent="-325755" algn="l" rtl="0">
              <a:spcBef>
                <a:spcPts val="36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One flagship library</a:t>
            </a:r>
            <a:endParaRPr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Four branch libraries - chemistry, physics, marine science and education resource center.</a:t>
            </a:r>
            <a:endParaRPr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Four Special Collections and Museums Gallery Spaces </a:t>
            </a:r>
            <a:endParaRPr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One University Press</a:t>
            </a:r>
            <a:endParaRPr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124 Full-Time Staff; 121 Student Staff</a:t>
            </a:r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ldNum" idx="12"/>
          </p:nvPr>
        </p:nvSpPr>
        <p:spPr>
          <a:xfrm>
            <a:off x="3505200" y="4705350"/>
            <a:ext cx="2133600" cy="27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0325" y="107966"/>
            <a:ext cx="2133600" cy="314050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2952" y="1331568"/>
            <a:ext cx="3720575" cy="24803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64541">
            <a:off x="2107356" y="3085304"/>
            <a:ext cx="2284009" cy="152159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25880" y="3461950"/>
            <a:ext cx="1748644" cy="13114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title"/>
          </p:nvPr>
        </p:nvSpPr>
        <p:spPr>
          <a:xfrm>
            <a:off x="457200" y="213650"/>
            <a:ext cx="8229600" cy="594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External Relations, Communications and Development Initiatives Team</a:t>
            </a:r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xfrm>
            <a:off x="3505200" y="4705350"/>
            <a:ext cx="2133600" cy="27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94" name="Google Shape;9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6800" y="1066512"/>
            <a:ext cx="5604825" cy="325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1531" y="2043589"/>
            <a:ext cx="753368" cy="6762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65424" y="3873375"/>
            <a:ext cx="753377" cy="62718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18125" y="2850950"/>
            <a:ext cx="847977" cy="6272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11350" y="2004744"/>
            <a:ext cx="753376" cy="75392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9" name="Google Shape;99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02072" y="3197175"/>
            <a:ext cx="627153" cy="62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 rotWithShape="1">
          <a:blip r:embed="rId9">
            <a:alphaModFix/>
          </a:blip>
          <a:srcRect b="30521"/>
          <a:stretch/>
        </p:blipFill>
        <p:spPr>
          <a:xfrm>
            <a:off x="6347223" y="1009275"/>
            <a:ext cx="812250" cy="78318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1" name="Google Shape;101;p17"/>
          <p:cNvSpPr/>
          <p:nvPr/>
        </p:nvSpPr>
        <p:spPr>
          <a:xfrm>
            <a:off x="1167225" y="1066500"/>
            <a:ext cx="1936200" cy="844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title"/>
          </p:nvPr>
        </p:nvSpPr>
        <p:spPr>
          <a:xfrm>
            <a:off x="457200" y="209550"/>
            <a:ext cx="8229600" cy="742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Collaboration with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Office of Development and Alumni Relations</a:t>
            </a:r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sldNum" idx="12"/>
          </p:nvPr>
        </p:nvSpPr>
        <p:spPr>
          <a:xfrm>
            <a:off x="3505200" y="4705350"/>
            <a:ext cx="2133600" cy="27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grpSp>
        <p:nvGrpSpPr>
          <p:cNvPr id="109" name="Google Shape;109;p18"/>
          <p:cNvGrpSpPr/>
          <p:nvPr/>
        </p:nvGrpSpPr>
        <p:grpSpPr>
          <a:xfrm>
            <a:off x="2223942" y="780228"/>
            <a:ext cx="4036590" cy="3713071"/>
            <a:chOff x="2256567" y="677103"/>
            <a:chExt cx="4036590" cy="3713071"/>
          </a:xfrm>
        </p:grpSpPr>
        <p:sp>
          <p:nvSpPr>
            <p:cNvPr id="110" name="Google Shape;110;p18"/>
            <p:cNvSpPr/>
            <p:nvPr/>
          </p:nvSpPr>
          <p:spPr>
            <a:xfrm rot="-6596588">
              <a:off x="3726388" y="3510395"/>
              <a:ext cx="771357" cy="771357"/>
            </a:xfrm>
            <a:prstGeom prst="ellipse">
              <a:avLst/>
            </a:prstGeom>
            <a:solidFill>
              <a:srgbClr val="A1C3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rgbClr val="FFE599"/>
                </a:highlight>
              </a:endParaRPr>
            </a:p>
          </p:txBody>
        </p:sp>
        <p:sp>
          <p:nvSpPr>
            <p:cNvPr id="111" name="Google Shape;111;p18"/>
            <p:cNvSpPr/>
            <p:nvPr/>
          </p:nvSpPr>
          <p:spPr>
            <a:xfrm rot="-6599386">
              <a:off x="2318596" y="1407533"/>
              <a:ext cx="440541" cy="440541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rgbClr val="FFE599"/>
                </a:highlight>
              </a:endParaRPr>
            </a:p>
          </p:txBody>
        </p:sp>
        <p:sp>
          <p:nvSpPr>
            <p:cNvPr id="112" name="Google Shape;112;p18"/>
            <p:cNvSpPr/>
            <p:nvPr/>
          </p:nvSpPr>
          <p:spPr>
            <a:xfrm rot="-6598839">
              <a:off x="2887641" y="2346984"/>
              <a:ext cx="1199287" cy="1199287"/>
            </a:xfrm>
            <a:prstGeom prst="ellipse">
              <a:avLst/>
            </a:pr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rgbClr val="FFE599"/>
                </a:highlight>
              </a:endParaRPr>
            </a:p>
          </p:txBody>
        </p:sp>
        <p:sp>
          <p:nvSpPr>
            <p:cNvPr id="113" name="Google Shape;113;p18"/>
            <p:cNvSpPr/>
            <p:nvPr/>
          </p:nvSpPr>
          <p:spPr>
            <a:xfrm rot="-6598620">
              <a:off x="4374916" y="913763"/>
              <a:ext cx="1681581" cy="1681581"/>
            </a:xfrm>
            <a:prstGeom prst="ellipse">
              <a:avLst/>
            </a:prstGeom>
            <a:solidFill>
              <a:srgbClr val="A1C3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rgbClr val="FFE599"/>
                </a:highlight>
              </a:endParaRPr>
            </a:p>
          </p:txBody>
        </p:sp>
        <p:sp>
          <p:nvSpPr>
            <p:cNvPr id="114" name="Google Shape;114;p18"/>
            <p:cNvSpPr/>
            <p:nvPr/>
          </p:nvSpPr>
          <p:spPr>
            <a:xfrm rot="-6597866">
              <a:off x="2661829" y="2208216"/>
              <a:ext cx="629106" cy="629106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rgbClr val="FFE599"/>
                </a:highlight>
              </a:endParaRPr>
            </a:p>
          </p:txBody>
        </p:sp>
        <p:sp>
          <p:nvSpPr>
            <p:cNvPr id="115" name="Google Shape;115;p18"/>
            <p:cNvSpPr/>
            <p:nvPr/>
          </p:nvSpPr>
          <p:spPr>
            <a:xfrm rot="-6597701">
              <a:off x="3267625" y="1113818"/>
              <a:ext cx="274172" cy="274172"/>
            </a:xfrm>
            <a:prstGeom prst="ellipse">
              <a:avLst/>
            </a:prstGeom>
            <a:solidFill>
              <a:srgbClr val="A1C3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rgbClr val="FFE599"/>
                </a:highlight>
              </a:endParaRPr>
            </a:p>
          </p:txBody>
        </p:sp>
      </p:grpSp>
      <p:grpSp>
        <p:nvGrpSpPr>
          <p:cNvPr id="116" name="Google Shape;116;p18"/>
          <p:cNvGrpSpPr/>
          <p:nvPr/>
        </p:nvGrpSpPr>
        <p:grpSpPr>
          <a:xfrm>
            <a:off x="4447194" y="1739566"/>
            <a:ext cx="2440200" cy="2440200"/>
            <a:chOff x="4447194" y="1815766"/>
            <a:chExt cx="2440200" cy="2440200"/>
          </a:xfrm>
        </p:grpSpPr>
        <p:sp>
          <p:nvSpPr>
            <p:cNvPr id="117" name="Google Shape;117;p18"/>
            <p:cNvSpPr/>
            <p:nvPr/>
          </p:nvSpPr>
          <p:spPr>
            <a:xfrm>
              <a:off x="4447194" y="1815766"/>
              <a:ext cx="2440200" cy="24402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8"/>
            <p:cNvSpPr txBox="1"/>
            <p:nvPr/>
          </p:nvSpPr>
          <p:spPr>
            <a:xfrm>
              <a:off x="4735950" y="2323350"/>
              <a:ext cx="1862700" cy="116340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Senior Director of Development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9" name="Google Shape;119;p18"/>
          <p:cNvGrpSpPr/>
          <p:nvPr/>
        </p:nvGrpSpPr>
        <p:grpSpPr>
          <a:xfrm>
            <a:off x="3566937" y="1297853"/>
            <a:ext cx="1423800" cy="1423800"/>
            <a:chOff x="3490737" y="1374053"/>
            <a:chExt cx="1423800" cy="1423800"/>
          </a:xfrm>
        </p:grpSpPr>
        <p:sp>
          <p:nvSpPr>
            <p:cNvPr id="120" name="Google Shape;120;p18"/>
            <p:cNvSpPr/>
            <p:nvPr/>
          </p:nvSpPr>
          <p:spPr>
            <a:xfrm>
              <a:off x="3490737" y="1374053"/>
              <a:ext cx="1423800" cy="1423800"/>
            </a:xfrm>
            <a:prstGeom prst="ellipse">
              <a:avLst/>
            </a:prstGeom>
            <a:solidFill>
              <a:srgbClr val="0C58D3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8"/>
            <p:cNvSpPr txBox="1"/>
            <p:nvPr/>
          </p:nvSpPr>
          <p:spPr>
            <a:xfrm>
              <a:off x="3643129" y="1613603"/>
              <a:ext cx="967800" cy="9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Gift Processing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Team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22" name="Google Shape;122;p18"/>
          <p:cNvSpPr txBox="1"/>
          <p:nvPr/>
        </p:nvSpPr>
        <p:spPr>
          <a:xfrm>
            <a:off x="4356275" y="1093063"/>
            <a:ext cx="1725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Donor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Relations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Team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3" name="Google Shape;123;p18"/>
          <p:cNvSpPr txBox="1"/>
          <p:nvPr/>
        </p:nvSpPr>
        <p:spPr>
          <a:xfrm>
            <a:off x="2844825" y="2880975"/>
            <a:ext cx="1133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</a:rPr>
              <a:t>Communications Team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124" name="Google Shape;124;p18"/>
          <p:cNvSpPr txBox="1"/>
          <p:nvPr/>
        </p:nvSpPr>
        <p:spPr>
          <a:xfrm>
            <a:off x="3792600" y="3667500"/>
            <a:ext cx="654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</a:rPr>
              <a:t>Annual </a:t>
            </a:r>
            <a:endParaRPr sz="10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</a:rPr>
              <a:t>Giving</a:t>
            </a:r>
            <a:endParaRPr sz="10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</a:rPr>
              <a:t> Team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>
            <a:spLocks noGrp="1"/>
          </p:cNvSpPr>
          <p:nvPr>
            <p:ph type="title"/>
          </p:nvPr>
        </p:nvSpPr>
        <p:spPr>
          <a:xfrm>
            <a:off x="457200" y="97150"/>
            <a:ext cx="8229600" cy="742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Friends of the University of Delaware Library</a:t>
            </a:r>
            <a:endParaRPr/>
          </a:p>
        </p:txBody>
      </p:sp>
      <p:sp>
        <p:nvSpPr>
          <p:cNvPr id="131" name="Google Shape;131;p19"/>
          <p:cNvSpPr txBox="1">
            <a:spLocks noGrp="1"/>
          </p:cNvSpPr>
          <p:nvPr>
            <p:ph type="body" idx="1"/>
          </p:nvPr>
        </p:nvSpPr>
        <p:spPr>
          <a:xfrm>
            <a:off x="215419" y="653450"/>
            <a:ext cx="4458600" cy="3606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334327" algn="l" rtl="0">
              <a:spcBef>
                <a:spcPts val="360"/>
              </a:spcBef>
              <a:spcAft>
                <a:spcPts val="0"/>
              </a:spcAft>
              <a:buSzPct val="100000"/>
              <a:buChar char="●"/>
            </a:pPr>
            <a:r>
              <a:rPr lang="en-US" dirty="0"/>
              <a:t>Supporting the UD Library, Museums and Press for past 65 years</a:t>
            </a:r>
            <a:endParaRPr dirty="0"/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34327" algn="l" rtl="0">
              <a:spcBef>
                <a:spcPts val="360"/>
              </a:spcBef>
              <a:spcAft>
                <a:spcPts val="0"/>
              </a:spcAft>
              <a:buSzPct val="100000"/>
              <a:buChar char="●"/>
            </a:pPr>
            <a:r>
              <a:rPr lang="en-US" dirty="0"/>
              <a:t>Given over $2.5 Million+ </a:t>
            </a:r>
            <a:endParaRPr dirty="0"/>
          </a:p>
          <a:p>
            <a:pPr marL="914400" lvl="1" indent="-334327" algn="l" rtl="0">
              <a:spcBef>
                <a:spcPts val="0"/>
              </a:spcBef>
              <a:spcAft>
                <a:spcPts val="0"/>
              </a:spcAft>
              <a:buSzPct val="128571"/>
              <a:buChar char="○"/>
            </a:pPr>
            <a:r>
              <a:rPr lang="en-US" dirty="0"/>
              <a:t>Annual gift to Special Collections of $100,000</a:t>
            </a:r>
            <a:endParaRPr dirty="0"/>
          </a:p>
          <a:p>
            <a:pPr marL="914400" lvl="1" indent="-334327" algn="l" rtl="0">
              <a:spcBef>
                <a:spcPts val="0"/>
              </a:spcBef>
              <a:spcAft>
                <a:spcPts val="0"/>
              </a:spcAft>
              <a:buSzPct val="128571"/>
              <a:buChar char="○"/>
            </a:pPr>
            <a:r>
              <a:rPr lang="en-US" dirty="0"/>
              <a:t>New Digitization Gift of $277,000 over 5 years</a:t>
            </a:r>
            <a:endParaRPr dirty="0"/>
          </a:p>
          <a:p>
            <a:pPr marL="9144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34327" algn="l" rtl="0">
              <a:spcBef>
                <a:spcPts val="360"/>
              </a:spcBef>
              <a:spcAft>
                <a:spcPts val="0"/>
              </a:spcAft>
              <a:buSzPct val="100000"/>
              <a:buChar char="●"/>
            </a:pPr>
            <a:r>
              <a:rPr lang="en-US" dirty="0"/>
              <a:t>Current members = 168 (and counting!)</a:t>
            </a:r>
            <a:endParaRPr dirty="0"/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34327" algn="l" rtl="0">
              <a:spcBef>
                <a:spcPts val="360"/>
              </a:spcBef>
              <a:spcAft>
                <a:spcPts val="0"/>
              </a:spcAft>
              <a:buSzPct val="100000"/>
              <a:buChar char="●"/>
            </a:pPr>
            <a:r>
              <a:rPr lang="en-US" dirty="0"/>
              <a:t>The group has an executive committee, board of directors, sub-committees and general members </a:t>
            </a:r>
            <a:endParaRPr dirty="0"/>
          </a:p>
        </p:txBody>
      </p:sp>
      <p:sp>
        <p:nvSpPr>
          <p:cNvPr id="132" name="Google Shape;132;p19"/>
          <p:cNvSpPr txBox="1">
            <a:spLocks noGrp="1"/>
          </p:cNvSpPr>
          <p:nvPr>
            <p:ph type="sldNum" idx="12"/>
          </p:nvPr>
        </p:nvSpPr>
        <p:spPr>
          <a:xfrm>
            <a:off x="3505200" y="4705350"/>
            <a:ext cx="2133600" cy="27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133" name="Google Shape;13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8450" y="893050"/>
            <a:ext cx="3617776" cy="3127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742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State of the Friends in 2018</a:t>
            </a:r>
            <a:endParaRPr/>
          </a:p>
        </p:txBody>
      </p:sp>
      <p:sp>
        <p:nvSpPr>
          <p:cNvPr id="140" name="Google Shape;140;p20"/>
          <p:cNvSpPr txBox="1">
            <a:spLocks noGrp="1"/>
          </p:cNvSpPr>
          <p:nvPr>
            <p:ph type="body" idx="1"/>
          </p:nvPr>
        </p:nvSpPr>
        <p:spPr>
          <a:xfrm>
            <a:off x="-75650" y="779100"/>
            <a:ext cx="5828100" cy="3585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Previous, long-time Vice Provost and Director both retired in 2015 and 2016.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New Vice Provost joined UD in 2016.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Held a Executive Committee Retreat in 2017.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Resulted in Consultation Report in October 2017.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New Director in March of 2018.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Group wildly co-dependent on director and efforts of the Library, not truly or meaningfully engaged in</a:t>
            </a:r>
            <a:endParaRPr/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the work of the UD Library, Museums and Press.</a:t>
            </a:r>
            <a:endParaRPr/>
          </a:p>
        </p:txBody>
      </p:sp>
      <p:sp>
        <p:nvSpPr>
          <p:cNvPr id="141" name="Google Shape;141;p20"/>
          <p:cNvSpPr txBox="1">
            <a:spLocks noGrp="1"/>
          </p:cNvSpPr>
          <p:nvPr>
            <p:ph type="sldNum" idx="12"/>
          </p:nvPr>
        </p:nvSpPr>
        <p:spPr>
          <a:xfrm>
            <a:off x="3505200" y="4705350"/>
            <a:ext cx="2133600" cy="27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142" name="Google Shape;142;p20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2000" y="1291750"/>
            <a:ext cx="3356024" cy="18397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"/>
          <p:cNvSpPr txBox="1">
            <a:spLocks noGrp="1"/>
          </p:cNvSpPr>
          <p:nvPr>
            <p:ph type="title"/>
          </p:nvPr>
        </p:nvSpPr>
        <p:spPr>
          <a:xfrm>
            <a:off x="457200" y="149475"/>
            <a:ext cx="8229600" cy="742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 1: Getting to Know the Friends</a:t>
            </a:r>
            <a:endParaRPr/>
          </a:p>
        </p:txBody>
      </p:sp>
      <p:sp>
        <p:nvSpPr>
          <p:cNvPr id="149" name="Google Shape;149;p21"/>
          <p:cNvSpPr txBox="1">
            <a:spLocks noGrp="1"/>
          </p:cNvSpPr>
          <p:nvPr>
            <p:ph type="body" idx="1"/>
          </p:nvPr>
        </p:nvSpPr>
        <p:spPr>
          <a:xfrm>
            <a:off x="252975" y="892275"/>
            <a:ext cx="5124900" cy="265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30200" algn="l" rtl="0">
              <a:spcBef>
                <a:spcPts val="36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Began meeting for Lunch and/or Coffee with each individual Board of Directors member.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Started stewarding them in a greater capacity.</a:t>
            </a:r>
            <a:endParaRPr sz="16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1"/>
          <p:cNvSpPr txBox="1">
            <a:spLocks noGrp="1"/>
          </p:cNvSpPr>
          <p:nvPr>
            <p:ph type="sldNum" idx="12"/>
          </p:nvPr>
        </p:nvSpPr>
        <p:spPr>
          <a:xfrm>
            <a:off x="3505200" y="4705350"/>
            <a:ext cx="2133600" cy="27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151" name="Google Shape;15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4250" y="830775"/>
            <a:ext cx="2896374" cy="217227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2" name="Google Shape;152;p21"/>
          <p:cNvPicPr preferRelativeResize="0"/>
          <p:nvPr/>
        </p:nvPicPr>
        <p:blipFill rotWithShape="1">
          <a:blip r:embed="rId4">
            <a:alphaModFix/>
          </a:blip>
          <a:srcRect l="-7689" t="-4270" r="7690" b="4270"/>
          <a:stretch/>
        </p:blipFill>
        <p:spPr>
          <a:xfrm>
            <a:off x="4645942" y="2855450"/>
            <a:ext cx="1376825" cy="2124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3" name="Google Shape;15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318592">
            <a:off x="6666246" y="3487300"/>
            <a:ext cx="1637274" cy="11559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4" name="Google Shape;154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57847" y="2095585"/>
            <a:ext cx="1331501" cy="140646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5" name="Google Shape;155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124231">
            <a:off x="2040668" y="3484194"/>
            <a:ext cx="1950875" cy="136610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6" name="Google Shape;156;p21"/>
          <p:cNvPicPr preferRelativeResize="0"/>
          <p:nvPr/>
        </p:nvPicPr>
        <p:blipFill rotWithShape="1">
          <a:blip r:embed="rId8">
            <a:alphaModFix/>
          </a:blip>
          <a:srcRect t="8278" b="10873"/>
          <a:stretch/>
        </p:blipFill>
        <p:spPr>
          <a:xfrm>
            <a:off x="156325" y="2133025"/>
            <a:ext cx="1669951" cy="1800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 txBox="1">
            <a:spLocks noGrp="1"/>
          </p:cNvSpPr>
          <p:nvPr>
            <p:ph type="title"/>
          </p:nvPr>
        </p:nvSpPr>
        <p:spPr>
          <a:xfrm>
            <a:off x="367475" y="149525"/>
            <a:ext cx="8229600" cy="750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 2: Freshening Up Their Identity</a:t>
            </a:r>
            <a:endParaRPr/>
          </a:p>
        </p:txBody>
      </p:sp>
      <p:sp>
        <p:nvSpPr>
          <p:cNvPr id="163" name="Google Shape;163;p22"/>
          <p:cNvSpPr txBox="1">
            <a:spLocks noGrp="1"/>
          </p:cNvSpPr>
          <p:nvPr>
            <p:ph type="body" idx="1"/>
          </p:nvPr>
        </p:nvSpPr>
        <p:spPr>
          <a:xfrm>
            <a:off x="457200" y="1161500"/>
            <a:ext cx="4114800" cy="265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Name Change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Logo Created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Membership Brochure Updated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New Letterhead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Email Address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Updated Website Presence</a:t>
            </a:r>
            <a:endParaRPr/>
          </a:p>
        </p:txBody>
      </p:sp>
      <p:sp>
        <p:nvSpPr>
          <p:cNvPr id="164" name="Google Shape;164;p22"/>
          <p:cNvSpPr txBox="1">
            <a:spLocks noGrp="1"/>
          </p:cNvSpPr>
          <p:nvPr>
            <p:ph type="sldNum" idx="12"/>
          </p:nvPr>
        </p:nvSpPr>
        <p:spPr>
          <a:xfrm>
            <a:off x="3505200" y="4705350"/>
            <a:ext cx="2133600" cy="27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165" name="Google Shape;16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6950" y="924225"/>
            <a:ext cx="2011049" cy="7001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6" name="Google Shape;16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6150" y="924230"/>
            <a:ext cx="2297525" cy="175392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7" name="Google Shape;16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2675" y="2703800"/>
            <a:ext cx="2297525" cy="177958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8" name="Google Shape;168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42075" y="2703800"/>
            <a:ext cx="1725926" cy="224082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9" name="Google Shape;169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8200" y="3139050"/>
            <a:ext cx="2615325" cy="191905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1698</Words>
  <Application>Microsoft Office PowerPoint</Application>
  <PresentationFormat>On-screen Show (16:9)</PresentationFormat>
  <Paragraphs>251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Roboto</vt:lpstr>
      <vt:lpstr>Simple Light</vt:lpstr>
      <vt:lpstr>PowerPoint Presentation</vt:lpstr>
      <vt:lpstr>University of Delaware</vt:lpstr>
      <vt:lpstr>UD Library, Museums and Press</vt:lpstr>
      <vt:lpstr>External Relations, Communications and Development Initiatives Team</vt:lpstr>
      <vt:lpstr>Collaboration with  the Office of Development and Alumni Relations</vt:lpstr>
      <vt:lpstr>Friends of the University of Delaware Library</vt:lpstr>
      <vt:lpstr>State of the Friends in 2018</vt:lpstr>
      <vt:lpstr>Step 1: Getting to Know the Friends</vt:lpstr>
      <vt:lpstr>Step 2: Freshening Up Their Identity</vt:lpstr>
      <vt:lpstr>Step 3: Informing them of our Efforts</vt:lpstr>
      <vt:lpstr>Step 4: Strengthening their Engagement</vt:lpstr>
      <vt:lpstr>Starting To Wake Up</vt:lpstr>
      <vt:lpstr>Increasing Student Engagement</vt:lpstr>
      <vt:lpstr>Step 5: Motivating Structural Changes</vt:lpstr>
      <vt:lpstr>Increasing Community Awareness</vt:lpstr>
      <vt:lpstr>Step 6: Treading Lightly with Fundraising Solicitations</vt:lpstr>
      <vt:lpstr>Becoming their own Lifeguard</vt:lpstr>
      <vt:lpstr>Step 7: Diving Deeper</vt:lpstr>
      <vt:lpstr>Step 8: Success - $277,000 Gift!</vt:lpstr>
      <vt:lpstr>By the Numbers: Quality over Quantity</vt:lpstr>
      <vt:lpstr>By the Numbers</vt:lpstr>
      <vt:lpstr>Vision for the Future</vt:lpstr>
      <vt:lpstr>Questions?</vt:lpstr>
      <vt:lpstr>Your Turn!</vt:lpstr>
      <vt:lpstr>Become our Friend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Cuffy, Tywanda</dc:creator>
  <cp:lastModifiedBy>Cuffy, Tywanda</cp:lastModifiedBy>
  <cp:revision>1</cp:revision>
  <dcterms:modified xsi:type="dcterms:W3CDTF">2023-06-14T17:57:47Z</dcterms:modified>
</cp:coreProperties>
</file>