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87" r:id="rId2"/>
    <p:sldMasterId id="2147483672" r:id="rId3"/>
  </p:sldMasterIdLst>
  <p:notesMasterIdLst>
    <p:notesMasterId r:id="rId47"/>
  </p:notesMasterIdLst>
  <p:sldIdLst>
    <p:sldId id="256" r:id="rId4"/>
    <p:sldId id="305" r:id="rId5"/>
    <p:sldId id="292" r:id="rId6"/>
    <p:sldId id="723" r:id="rId7"/>
    <p:sldId id="724" r:id="rId8"/>
    <p:sldId id="725" r:id="rId9"/>
    <p:sldId id="259" r:id="rId10"/>
    <p:sldId id="261" r:id="rId11"/>
    <p:sldId id="302" r:id="rId12"/>
    <p:sldId id="282" r:id="rId13"/>
    <p:sldId id="303" r:id="rId14"/>
    <p:sldId id="304" r:id="rId15"/>
    <p:sldId id="293" r:id="rId16"/>
    <p:sldId id="726" r:id="rId17"/>
    <p:sldId id="727" r:id="rId18"/>
    <p:sldId id="728" r:id="rId19"/>
    <p:sldId id="294" r:id="rId20"/>
    <p:sldId id="295" r:id="rId21"/>
    <p:sldId id="289" r:id="rId22"/>
    <p:sldId id="260" r:id="rId23"/>
    <p:sldId id="283" r:id="rId24"/>
    <p:sldId id="290" r:id="rId25"/>
    <p:sldId id="291" r:id="rId26"/>
    <p:sldId id="729" r:id="rId27"/>
    <p:sldId id="722" r:id="rId28"/>
    <p:sldId id="307" r:id="rId29"/>
    <p:sldId id="306" r:id="rId30"/>
    <p:sldId id="311" r:id="rId31"/>
    <p:sldId id="310" r:id="rId32"/>
    <p:sldId id="314" r:id="rId33"/>
    <p:sldId id="308" r:id="rId34"/>
    <p:sldId id="721" r:id="rId35"/>
    <p:sldId id="312" r:id="rId36"/>
    <p:sldId id="712" r:id="rId37"/>
    <p:sldId id="309" r:id="rId38"/>
    <p:sldId id="730" r:id="rId39"/>
    <p:sldId id="301" r:id="rId40"/>
    <p:sldId id="269" r:id="rId41"/>
    <p:sldId id="273" r:id="rId42"/>
    <p:sldId id="299" r:id="rId43"/>
    <p:sldId id="274" r:id="rId44"/>
    <p:sldId id="279"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664A86D-4B40-4D4D-839A-2A70250C28A9}">
          <p14:sldIdLst>
            <p14:sldId id="256"/>
            <p14:sldId id="305"/>
            <p14:sldId id="292"/>
            <p14:sldId id="723"/>
            <p14:sldId id="724"/>
            <p14:sldId id="725"/>
            <p14:sldId id="259"/>
            <p14:sldId id="261"/>
            <p14:sldId id="302"/>
            <p14:sldId id="282"/>
            <p14:sldId id="303"/>
            <p14:sldId id="304"/>
            <p14:sldId id="293"/>
            <p14:sldId id="726"/>
            <p14:sldId id="727"/>
            <p14:sldId id="728"/>
            <p14:sldId id="294"/>
            <p14:sldId id="295"/>
            <p14:sldId id="289"/>
            <p14:sldId id="260"/>
            <p14:sldId id="283"/>
            <p14:sldId id="290"/>
            <p14:sldId id="291"/>
            <p14:sldId id="729"/>
            <p14:sldId id="722"/>
            <p14:sldId id="307"/>
            <p14:sldId id="306"/>
            <p14:sldId id="311"/>
            <p14:sldId id="310"/>
            <p14:sldId id="314"/>
            <p14:sldId id="308"/>
            <p14:sldId id="721"/>
            <p14:sldId id="312"/>
            <p14:sldId id="712"/>
            <p14:sldId id="309"/>
            <p14:sldId id="730"/>
            <p14:sldId id="301"/>
            <p14:sldId id="269"/>
            <p14:sldId id="273"/>
            <p14:sldId id="299"/>
            <p14:sldId id="274"/>
            <p14:sldId id="279"/>
            <p14:sldId id="300"/>
          </p14:sldIdLst>
        </p14:section>
      </p14:sectionLst>
    </p:ext>
    <p:ext uri="{EFAFB233-063F-42B5-8137-9DF3F51BA10A}">
      <p15:sldGuideLst xmlns:p15="http://schemas.microsoft.com/office/powerpoint/2012/main">
        <p15:guide id="1" orient="horz" pos="720" userDrawn="1">
          <p15:clr>
            <a:srgbClr val="A4A3A4"/>
          </p15:clr>
        </p15:guide>
        <p15:guide id="2" pos="312" userDrawn="1">
          <p15:clr>
            <a:srgbClr val="A4A3A4"/>
          </p15:clr>
        </p15:guide>
        <p15:guide id="3" pos="5496" userDrawn="1">
          <p15:clr>
            <a:srgbClr val="A4A3A4"/>
          </p15:clr>
        </p15:guide>
        <p15:guide id="4" orient="horz" pos="168" userDrawn="1">
          <p15:clr>
            <a:srgbClr val="A4A3A4"/>
          </p15:clr>
        </p15:guide>
        <p15:guide id="5" orient="horz" pos="888" userDrawn="1">
          <p15:clr>
            <a:srgbClr val="A4A3A4"/>
          </p15:clr>
        </p15:guide>
        <p15:guide id="6" orient="horz"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68" d="100"/>
          <a:sy n="68" d="100"/>
        </p:scale>
        <p:origin x="1308" y="72"/>
      </p:cViewPr>
      <p:guideLst>
        <p:guide orient="horz" pos="720"/>
        <p:guide pos="312"/>
        <p:guide pos="5496"/>
        <p:guide orient="horz" pos="168"/>
        <p:guide orient="horz" pos="888"/>
        <p:guide orient="horz" pos="39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A99BF-1B8E-456F-B9E5-6980AD4F3428}" type="datetimeFigureOut">
              <a:rPr lang="en-US" smtClean="0"/>
              <a:t>6/18/2023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50542-5E85-4E33-98EA-2CAC904D3805}" type="slidenum">
              <a:rPr lang="en-US" smtClean="0"/>
              <a:t>‹#›</a:t>
            </a:fld>
            <a:endParaRPr lang="en-US"/>
          </a:p>
        </p:txBody>
      </p:sp>
    </p:spTree>
    <p:extLst>
      <p:ext uri="{BB962C8B-B14F-4D97-AF65-F5344CB8AC3E}">
        <p14:creationId xmlns:p14="http://schemas.microsoft.com/office/powerpoint/2010/main" val="3139593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vistaperforms.org/the-importance-of-workplace-cultur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clearcompany.com/how-improve-employee-engagemen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kindful.com/blog/fundraising-basics-understanding-the-donor-cultivation-cycle/#:~:text=In%20this%20step%2C%20you're,questions%20you%20anticipate%20them%20having" TargetMode="External"/><Relationship Id="rId4" Type="http://schemas.openxmlformats.org/officeDocument/2006/relationships/hyperlink" Target="https://www.boardeffect.com/blog/donor-cultivation/#:~:text=Donor%20cultivation%20is%20the%20process,the%20size%20of%20their%20gif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C484DF8-0D0B-4D18-80B7-0F23AC818B35}" type="slidenum">
              <a:rPr lang="en-US" smtClean="0"/>
              <a:pPr/>
              <a:t>1</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a:t>Mike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A2E6DB-61EA-46EF-BA14-315A402F135B}" type="slidenum">
              <a:rPr lang="en-US" smtClean="0"/>
              <a:pPr>
                <a:defRPr/>
              </a:pPr>
              <a:t>14</a:t>
            </a:fld>
            <a:endParaRPr lang="en-US"/>
          </a:p>
        </p:txBody>
      </p:sp>
    </p:spTree>
    <p:extLst>
      <p:ext uri="{BB962C8B-B14F-4D97-AF65-F5344CB8AC3E}">
        <p14:creationId xmlns:p14="http://schemas.microsoft.com/office/powerpoint/2010/main" val="414344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r>
              <a:rPr lang="en-US"/>
              <a:t>Mike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r>
              <a:rPr lang="en-US"/>
              <a:t>Mike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3415394-1CE7-4E71-9D9A-1D9AACD14589}" type="slidenum">
              <a:rPr lang="en-US" smtClean="0"/>
              <a:pPr/>
              <a:t>19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a:t>Linda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r>
              <a:rPr lang="en-US"/>
              <a:t>Linda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B3F0300-00B1-4BA2-9D30-2D4B574C97E1}" type="slidenum">
              <a:rPr lang="en-US" smtClean="0"/>
              <a:pPr/>
              <a:t>22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a:t>Linda         Deferred until after death</a:t>
            </a:r>
          </a:p>
          <a:p>
            <a:pPr eaLnBrk="1" hangingPunct="1"/>
            <a:r>
              <a:rPr lang="en-US"/>
              <a:t>Will bequests – Hermann Trojanowski</a:t>
            </a:r>
          </a:p>
          <a:p>
            <a:pPr eaLnBrk="1" hangingPunct="1"/>
            <a:r>
              <a:rPr lang="en-US"/>
              <a:t>CGA – Joyce Calloway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r>
              <a:rPr lang="en-US" dirty="0"/>
              <a:t>David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A2E6DB-61EA-46EF-BA14-315A402F135B}" type="slidenum">
              <a:rPr lang="en-US" smtClean="0"/>
              <a:pPr>
                <a:defRPr/>
              </a:pPr>
              <a:t>24</a:t>
            </a:fld>
            <a:endParaRPr lang="en-US"/>
          </a:p>
        </p:txBody>
      </p:sp>
    </p:spTree>
    <p:extLst>
      <p:ext uri="{BB962C8B-B14F-4D97-AF65-F5344CB8AC3E}">
        <p14:creationId xmlns:p14="http://schemas.microsoft.com/office/powerpoint/2010/main" val="32362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a:t>Rosann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4A2E6DB-61EA-46EF-BA14-315A402F135B}" type="slidenum">
              <a:rPr lang="en-US" smtClean="0"/>
              <a:pPr>
                <a:defRPr/>
              </a:pPr>
              <a:t>25</a:t>
            </a:fld>
            <a:endParaRPr lang="en-US"/>
          </a:p>
        </p:txBody>
      </p:sp>
    </p:spTree>
    <p:extLst>
      <p:ext uri="{BB962C8B-B14F-4D97-AF65-F5344CB8AC3E}">
        <p14:creationId xmlns:p14="http://schemas.microsoft.com/office/powerpoint/2010/main" val="2741397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a:t>Linda</a:t>
            </a:r>
          </a:p>
        </p:txBody>
      </p:sp>
    </p:spTree>
    <p:extLst>
      <p:ext uri="{BB962C8B-B14F-4D97-AF65-F5344CB8AC3E}">
        <p14:creationId xmlns:p14="http://schemas.microsoft.com/office/powerpoint/2010/main" val="965410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A9B7425-DCBC-4CB6-9B1A-395B277D9AAB}" type="slidenum">
              <a:rPr lang="en-US" smtClean="0"/>
              <a:pPr/>
              <a:t>38</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t>Linda     Many of you may not know the extent of professional fundraising.  The Code of Ethics was created in the late 1960’s go govern our work with donors.  Example:  AFP members cannot accept % based salaries.  Must sign document indicating we subscribe to the code of ethics.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r>
              <a:rPr lang="en-US"/>
              <a:t>Linda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3A39FD7-5849-41AE-B3A6-073CEC44A79E}" type="slidenum">
              <a:rPr lang="en-US" smtClean="0"/>
              <a:pPr/>
              <a:t>41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t>Mike    You don’t have to say we are in such bad shape, we really need money, etc.  You could however, express how proud you are to be a part of this Library experience, what it means to you and how you envision the future with help from donors.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4A2E6DB-61EA-46EF-BA14-315A402F135B}" type="slidenum">
              <a:rPr lang="en-US" smtClean="0"/>
              <a:pPr>
                <a:defRPr/>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A2E6DB-61EA-46EF-BA14-315A402F135B}" type="slidenum">
              <a:rPr lang="en-US" smtClean="0"/>
              <a:pPr>
                <a:defRPr/>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https://www.invistaperforms.org/the-importance-of-workplace-culture/</a:t>
            </a:r>
            <a:endParaRPr lang="en-US" dirty="0"/>
          </a:p>
          <a:p>
            <a:r>
              <a:rPr lang="en-US" dirty="0"/>
              <a:t>“Culture eats strategy for breakfast” is a famous quotation attributed to the late business management guru Peter Drucker. </a:t>
            </a:r>
            <a:endParaRPr lang="en-US" dirty="0">
              <a:cs typeface="Calibri" panose="020F0502020204030204"/>
            </a:endParaRPr>
          </a:p>
          <a:p>
            <a:r>
              <a:rPr lang="en-US" dirty="0"/>
              <a:t>"Workplace culture is important because it links company culture with things like </a:t>
            </a:r>
            <a:r>
              <a:rPr lang="en-US" b="1" dirty="0"/>
              <a:t>employee engagement"</a:t>
            </a:r>
          </a:p>
          <a:p>
            <a:r>
              <a:rPr lang="en-US" dirty="0"/>
              <a:t>Culture guides employee decisions on their technical needs and plans, and how employees interact with others. Good culture creates an internal coherence (logic and consistency) in actions taken by a very diverse group of employees.</a:t>
            </a:r>
          </a:p>
          <a:p>
            <a:r>
              <a:rPr lang="en-US" dirty="0">
                <a:cs typeface="Calibri"/>
              </a:rPr>
              <a:t>Build that culture: share-outs, communication, collaborative work, think tanks, UA training and donor discovery, morale boosting activities</a:t>
            </a:r>
          </a:p>
          <a:p>
            <a:r>
              <a:rPr lang="en-US" dirty="0">
                <a:cs typeface="Calibri"/>
              </a:rPr>
              <a:t>Instilling a culture and environment of support and organization buy-in is an important element when garnering staff support. At UNCG University Libraries the staff meets monthly to discus and share initiatives, upcoming events, vital news. This culture of share out helps build open dialogue and organizational knowledge that helps aid staff support.</a:t>
            </a:r>
          </a:p>
          <a:p>
            <a:r>
              <a:rPr lang="en-US" dirty="0">
                <a:cs typeface="Calibri"/>
              </a:rPr>
              <a:t>As, External Engagement Coordinator, I value collaboration and seek opportunities to involve various departments – ex: </a:t>
            </a:r>
            <a:r>
              <a:rPr lang="en-US" dirty="0" err="1">
                <a:cs typeface="Calibri"/>
              </a:rPr>
              <a:t>iNature</a:t>
            </a:r>
            <a:r>
              <a:rPr lang="en-US" dirty="0">
                <a:cs typeface="Calibri"/>
              </a:rPr>
              <a:t>, book clubs, author events,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51FA2-F3B6-474C-B9EA-8F080520F32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82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Case Statement: </a:t>
            </a:r>
            <a:endParaRPr lang="en-US" dirty="0"/>
          </a:p>
          <a:p>
            <a:pPr marL="228600" indent="-228600">
              <a:buAutoNum type="arabicPeriod"/>
            </a:pPr>
            <a:r>
              <a:rPr lang="en-US" dirty="0">
                <a:cs typeface="Calibri"/>
              </a:rPr>
              <a:t>Kathelene is speaking to "developing unique resources" and how staff are supporting that </a:t>
            </a:r>
          </a:p>
          <a:p>
            <a:pPr marL="228600" indent="-228600">
              <a:buAutoNum type="arabicPeriod"/>
            </a:pPr>
            <a:r>
              <a:rPr lang="en-US" dirty="0">
                <a:cs typeface="Calibri"/>
              </a:rPr>
              <a:t>Mike can speak to "promoting student success"  and how staff are supporting that</a:t>
            </a:r>
          </a:p>
          <a:p>
            <a:pPr marL="228600" indent="-228600">
              <a:buAutoNum type="arabicPeriod"/>
            </a:pPr>
            <a:r>
              <a:rPr lang="en-US" dirty="0">
                <a:cs typeface="Calibri"/>
              </a:rPr>
              <a:t>Nakia can speak to EDI support with book clubs (How to be an anti-racist, </a:t>
            </a:r>
            <a:r>
              <a:rPr lang="en-US" dirty="0" err="1">
                <a:cs typeface="Calibri"/>
              </a:rPr>
              <a:t>B.Proud</a:t>
            </a:r>
            <a:r>
              <a:rPr lang="en-US" dirty="0">
                <a:cs typeface="Calibri"/>
              </a:rPr>
              <a:t>, Greensboro Bound and book clubs, panels,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51FA2-F3B6-474C-B9EA-8F080520F3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0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Staff: </a:t>
            </a:r>
            <a:r>
              <a:rPr lang="en-US" dirty="0">
                <a:hlinkClick r:id="rId3"/>
              </a:rPr>
              <a:t>https://blog.clearcompany.com/how-improve-employee-engagement</a:t>
            </a:r>
            <a:endParaRPr lang="en-US" dirty="0"/>
          </a:p>
          <a:p>
            <a:endParaRPr lang="en-US" dirty="0">
              <a:cs typeface="Calibri" panose="020F0502020204030204"/>
            </a:endParaRPr>
          </a:p>
          <a:p>
            <a:r>
              <a:rPr lang="en-US" dirty="0"/>
              <a:t>Donor cultivation is the process of continually adding new donor prospects to your solicitation list, motivating major donors to make repeat gifts, and encouraging small donors to increase the size of their gifts. </a:t>
            </a:r>
            <a:r>
              <a:rPr lang="en-US" dirty="0">
                <a:hlinkClick r:id="rId4"/>
              </a:rPr>
              <a:t>https://www.boardeffect.com/blog/donor-cultivation/#:~:text=Donor%20cultivation%20is%20the%20process,the%20size%20of%20their%20gifts</a:t>
            </a:r>
            <a:r>
              <a:rPr lang="en-US" dirty="0"/>
              <a:t>.</a:t>
            </a:r>
            <a:endParaRPr lang="en-US" dirty="0">
              <a:cs typeface="Calibri"/>
            </a:endParaRPr>
          </a:p>
          <a:p>
            <a:endParaRPr lang="en-US" dirty="0">
              <a:cs typeface="Calibri"/>
            </a:endParaRPr>
          </a:p>
          <a:p>
            <a:r>
              <a:rPr lang="en-US" dirty="0"/>
              <a:t>In this step, you're going to focus on cultivating your potential donors. This stage involves a lot of communication and intention. Before you make your first ask, you should educate them about your mission, how you carry it out, and any other questions you anticipate them having. </a:t>
            </a:r>
            <a:r>
              <a:rPr lang="en-US" b="1" dirty="0"/>
              <a:t>The ultimate goal is to make them feel like they can have a real impact on the world by supporting the work you do</a:t>
            </a:r>
            <a:r>
              <a:rPr lang="en-US" dirty="0"/>
              <a:t>. </a:t>
            </a:r>
            <a:endParaRPr lang="en-US" dirty="0">
              <a:cs typeface="Calibri"/>
            </a:endParaRPr>
          </a:p>
          <a:p>
            <a:r>
              <a:rPr lang="en-US" dirty="0"/>
              <a:t>In order to find out what questions they have or what might compel them to donate, </a:t>
            </a:r>
            <a:r>
              <a:rPr lang="en-US" b="1" dirty="0"/>
              <a:t>take the time to reach out and talk to them</a:t>
            </a:r>
            <a:r>
              <a:rPr lang="en-US" dirty="0"/>
              <a:t>. Asking questions is a surefire way to find out what they’re really thinking and feeling</a:t>
            </a:r>
            <a:endParaRPr lang="en-US" dirty="0">
              <a:cs typeface="Calibri"/>
            </a:endParaRPr>
          </a:p>
          <a:p>
            <a:r>
              <a:rPr lang="en-US" dirty="0">
                <a:hlinkClick r:id="rId5"/>
              </a:rPr>
              <a:t>https://kindful.com/blog/fundraising-basics-understanding-the-donor-cultivation-cycle/#:~:text=In%20this%20step%2C%20you're,questions%20you%20anticipate%20them%20having</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51FA2-F3B6-474C-B9EA-8F080520F3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5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a:t>Mike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a:t>David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r>
              <a:rPr lang="en-US"/>
              <a:t>David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Option 1">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4345B-51E1-48BA-8DD3-D289779D938B}"/>
              </a:ext>
            </a:extLst>
          </p:cNvPr>
          <p:cNvSpPr/>
          <p:nvPr userDrawn="1"/>
        </p:nvSpPr>
        <p:spPr>
          <a:xfrm>
            <a:off x="0" y="0"/>
            <a:ext cx="9144000" cy="2490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a:extLst>
              <a:ext uri="{FF2B5EF4-FFF2-40B4-BE49-F238E27FC236}">
                <a16:creationId xmlns:a16="http://schemas.microsoft.com/office/drawing/2014/main" id="{3AFF5933-A7C5-414D-93EF-23E722D13A43}"/>
              </a:ext>
            </a:extLst>
          </p:cNvPr>
          <p:cNvSpPr>
            <a:spLocks noGrp="1"/>
          </p:cNvSpPr>
          <p:nvPr>
            <p:ph type="body" sz="quarter" idx="10" hasCustomPrompt="1"/>
          </p:nvPr>
        </p:nvSpPr>
        <p:spPr>
          <a:xfrm>
            <a:off x="1952255" y="3710344"/>
            <a:ext cx="5239490" cy="1544526"/>
          </a:xfrm>
          <a:prstGeom prst="rect">
            <a:avLst/>
          </a:prstGeom>
        </p:spPr>
        <p:txBody>
          <a:bodyPr/>
          <a:lstStyle>
            <a:lvl1pPr marL="0" indent="0" algn="ctr">
              <a:buNone/>
              <a:defRPr sz="54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pic>
        <p:nvPicPr>
          <p:cNvPr id="8" name="Picture 7">
            <a:extLst>
              <a:ext uri="{FF2B5EF4-FFF2-40B4-BE49-F238E27FC236}">
                <a16:creationId xmlns:a16="http://schemas.microsoft.com/office/drawing/2014/main" id="{F34AF086-69A1-49B7-82F6-D0EAF00B38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044" y="530637"/>
            <a:ext cx="2448239" cy="1455235"/>
          </a:xfrm>
          <a:prstGeom prst="rect">
            <a:avLst/>
          </a:prstGeom>
        </p:spPr>
      </p:pic>
    </p:spTree>
    <p:extLst>
      <p:ext uri="{BB962C8B-B14F-4D97-AF65-F5344CB8AC3E}">
        <p14:creationId xmlns:p14="http://schemas.microsoft.com/office/powerpoint/2010/main" val="394079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FA483A-A452-4FF1-AC72-E37302D05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69C87A-1B23-43F7-AEB4-7247FDFBB678}"/>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229135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1866-43ED-41E0-B619-0EDAC38E35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78583-B43C-48EA-B2F0-D24B057678C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7251A-B057-4F6F-A27E-65A4D4AA02C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F3139C-057D-446C-80E4-9800A3B2A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561F0-A2A4-4E18-B362-47E677C6D57F}"/>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743859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BA86-B123-4E36-8CF4-7D8FB75A78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7396B-255C-456D-921F-88A8580529CE}"/>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E7BE32A-AFF0-4D98-A509-7D0784B873D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E9621ED-4685-464A-8871-0212DFC1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55114-B05E-4DBC-A4D9-9C1E4C0A967D}"/>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956586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3874-3EA6-4ADA-8919-84D0B1FD9B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5A1E07-4C20-4C4A-A1C4-8ECD98E940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C8D674D-6FBC-4914-9369-00090FADF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DB512-7FB1-4FA2-9F83-8B9F6606B60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33291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BCF246-DA09-4188-AA5E-95A2E53C78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DD9D3-4569-4C9C-9EDB-BBE37D452A7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364A19-A6D7-4160-9F84-786DC59B4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F3314-C269-4E3D-8824-B81B3BF6277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815940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Projection 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FD24C-7FE8-4821-B3A9-BE5CCC8B8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9620" y="2226394"/>
            <a:ext cx="5503940" cy="1790438"/>
          </a:xfrm>
          <a:prstGeom prst="rect">
            <a:avLst/>
          </a:prstGeom>
        </p:spPr>
      </p:pic>
    </p:spTree>
    <p:extLst>
      <p:ext uri="{BB962C8B-B14F-4D97-AF65-F5344CB8AC3E}">
        <p14:creationId xmlns:p14="http://schemas.microsoft.com/office/powerpoint/2010/main" val="198357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avy Cover-Title with Logo ">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143000" y="4484906"/>
            <a:ext cx="6858000" cy="10750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3" name="Text Placeholder 2">
            <a:extLst>
              <a:ext uri="{FF2B5EF4-FFF2-40B4-BE49-F238E27FC236}">
                <a16:creationId xmlns:a16="http://schemas.microsoft.com/office/drawing/2014/main" id="{F71C041B-78A7-4A9D-BA4C-4B5A3E377E06}"/>
              </a:ext>
            </a:extLst>
          </p:cNvPr>
          <p:cNvSpPr>
            <a:spLocks noGrp="1"/>
          </p:cNvSpPr>
          <p:nvPr>
            <p:ph type="body" sz="quarter" idx="10" hasCustomPrompt="1"/>
          </p:nvPr>
        </p:nvSpPr>
        <p:spPr>
          <a:xfrm>
            <a:off x="1143001" y="3031066"/>
            <a:ext cx="6857999" cy="1337733"/>
          </a:xfrm>
          <a:prstGeom prst="rect">
            <a:avLst/>
          </a:prstGeom>
        </p:spPr>
        <p:txBody>
          <a:bodyPr anchor="b"/>
          <a:lstStyle>
            <a:lvl1pPr marL="0" indent="0" algn="ctr">
              <a:buNone/>
              <a:defRPr sz="4400">
                <a:solidFill>
                  <a:schemeClr val="accent1"/>
                </a:solidFill>
                <a:latin typeface="+mj-lt"/>
              </a:defRPr>
            </a:lvl1pPr>
          </a:lstStyle>
          <a:p>
            <a:pPr lvl="0"/>
            <a:r>
              <a:rPr lang="en-US" dirty="0"/>
              <a:t>Click to edit title</a:t>
            </a:r>
          </a:p>
        </p:txBody>
      </p:sp>
      <p:pic>
        <p:nvPicPr>
          <p:cNvPr id="4" name="Picture 3">
            <a:extLst>
              <a:ext uri="{FF2B5EF4-FFF2-40B4-BE49-F238E27FC236}">
                <a16:creationId xmlns:a16="http://schemas.microsoft.com/office/drawing/2014/main" id="{EA515489-4F26-48DD-8F27-15966AEFC6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7786" y="1165917"/>
            <a:ext cx="4198852" cy="1413997"/>
          </a:xfrm>
          <a:prstGeom prst="rect">
            <a:avLst/>
          </a:prstGeom>
        </p:spPr>
      </p:pic>
    </p:spTree>
    <p:extLst>
      <p:ext uri="{BB962C8B-B14F-4D97-AF65-F5344CB8AC3E}">
        <p14:creationId xmlns:p14="http://schemas.microsoft.com/office/powerpoint/2010/main" val="1888099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Cover-Title with Logo">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158FA55D-D9DC-48FB-82F3-1C17E255BA3F}"/>
              </a:ext>
            </a:extLst>
          </p:cNvPr>
          <p:cNvSpPr>
            <a:spLocks noGrp="1"/>
          </p:cNvSpPr>
          <p:nvPr>
            <p:ph type="subTitle" idx="1" hasCustomPrompt="1"/>
          </p:nvPr>
        </p:nvSpPr>
        <p:spPr>
          <a:xfrm>
            <a:off x="1143000" y="4484906"/>
            <a:ext cx="6858000" cy="1075065"/>
          </a:xfrm>
          <a:prstGeom prst="rect">
            <a:avLst/>
          </a:prstGeo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7">
            <a:extLst>
              <a:ext uri="{FF2B5EF4-FFF2-40B4-BE49-F238E27FC236}">
                <a16:creationId xmlns:a16="http://schemas.microsoft.com/office/drawing/2014/main" id="{44801865-D825-4376-B108-4B402E1A05CD}"/>
              </a:ext>
            </a:extLst>
          </p:cNvPr>
          <p:cNvSpPr>
            <a:spLocks noGrp="1"/>
          </p:cNvSpPr>
          <p:nvPr>
            <p:ph type="body" sz="quarter" idx="10" hasCustomPrompt="1"/>
          </p:nvPr>
        </p:nvSpPr>
        <p:spPr>
          <a:xfrm>
            <a:off x="1143000" y="3141134"/>
            <a:ext cx="6858000" cy="1227139"/>
          </a:xfrm>
          <a:prstGeom prst="rect">
            <a:avLst/>
          </a:prstGeom>
        </p:spPr>
        <p:txBody>
          <a:bodyPr anchor="b"/>
          <a:lstStyle>
            <a:lvl1pPr marL="0" indent="0" algn="ctr">
              <a:buNone/>
              <a:defRPr sz="4400">
                <a:solidFill>
                  <a:schemeClr val="tx2"/>
                </a:solidFill>
                <a:latin typeface="+mj-lt"/>
              </a:defRPr>
            </a:lvl1pPr>
          </a:lstStyle>
          <a:p>
            <a:pPr lvl="0"/>
            <a:r>
              <a:rPr lang="en-US" dirty="0"/>
              <a:t>Click to edit title</a:t>
            </a:r>
          </a:p>
        </p:txBody>
      </p:sp>
      <p:pic>
        <p:nvPicPr>
          <p:cNvPr id="5" name="Picture 4">
            <a:extLst>
              <a:ext uri="{FF2B5EF4-FFF2-40B4-BE49-F238E27FC236}">
                <a16:creationId xmlns:a16="http://schemas.microsoft.com/office/drawing/2014/main" id="{6E304BE5-BF70-41A0-BAA7-D6CD2CD392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3388" y="1197699"/>
            <a:ext cx="4198851" cy="1365891"/>
          </a:xfrm>
          <a:prstGeom prst="rect">
            <a:avLst/>
          </a:prstGeom>
        </p:spPr>
      </p:pic>
    </p:spTree>
    <p:extLst>
      <p:ext uri="{BB962C8B-B14F-4D97-AF65-F5344CB8AC3E}">
        <p14:creationId xmlns:p14="http://schemas.microsoft.com/office/powerpoint/2010/main" val="199220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607F-A0D7-414C-B0C1-2251342AFAA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CA4700-1B71-487E-9DBB-61CED81910A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C060B58-30C1-41E9-A64B-BB6F37840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946CF-5B99-4C9B-BFD9-160D27F4D23C}"/>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2186992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777E-D411-45B6-AF0E-52EBF5548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7508-E956-437C-97B9-F70D3B9C33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7A2DA6C-FECE-4968-8405-2703F92A8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FD70B-FC1D-4193-95DA-CDE8F7862D3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43530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567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97F1-04EB-4C73-90FD-7DEAC3336847}"/>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7771D-4F8F-4911-9C60-6EDDCA71A8FF}"/>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551D163-AFDB-4B1A-8A9C-996CE0C49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8FB46-E23A-4326-854A-D368983CA73F}"/>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613781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109727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DDD9-3510-4963-9160-8B13A59F46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1A452E-FF63-4A5D-924A-235282C46E2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EF23D8-8D76-402A-A6E9-7D3D702F73B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C49B34-B384-4577-8BDE-B16EAF6BAA7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9CFB39-FA20-4821-9882-E33A7390CF1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FFA23EC-6702-4461-A13F-11A078D44B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1FA28-4F88-4D8B-BCF9-3E5B48749EB7}"/>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48942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6B9C-BC06-4E48-BAF6-A6B2901F2C0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EF2CECF-DAA0-4908-B93A-742EE13EA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4A71CC-6B43-4261-9A38-E3C7E09E06E1}"/>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502458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FA483A-A452-4FF1-AC72-E37302D05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69C87A-1B23-43F7-AEB4-7247FDFBB678}"/>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379859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1866-43ED-41E0-B619-0EDAC38E35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78583-B43C-48EA-B2F0-D24B057678C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7251A-B057-4F6F-A27E-65A4D4AA02C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F3139C-057D-446C-80E4-9800A3B2A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561F0-A2A4-4E18-B362-47E677C6D57F}"/>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257138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BA86-B123-4E36-8CF4-7D8FB75A78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7396B-255C-456D-921F-88A8580529CE}"/>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E7BE32A-AFF0-4D98-A509-7D0784B873D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E9621ED-4685-464A-8871-0212DFC1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55114-B05E-4DBC-A4D9-9C1E4C0A967D}"/>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76900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3874-3EA6-4ADA-8919-84D0B1FD9B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5A1E07-4C20-4C4A-A1C4-8ECD98E940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C8D674D-6FBC-4914-9369-00090FADF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DB512-7FB1-4FA2-9F83-8B9F6606B60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055702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BCF246-DA09-4188-AA5E-95A2E53C78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DD9D3-4569-4C9C-9EDB-BBE37D452A7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3364A19-A6D7-4160-9F84-786DC59B4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F3314-C269-4E3D-8824-B81B3BF6277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44571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Projection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1A25C-4541-4C24-B7F1-2931B59FC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2266668"/>
            <a:ext cx="5547046" cy="1868012"/>
          </a:xfrm>
          <a:prstGeom prst="rect">
            <a:avLst/>
          </a:prstGeom>
        </p:spPr>
      </p:pic>
    </p:spTree>
    <p:extLst>
      <p:ext uri="{BB962C8B-B14F-4D97-AF65-F5344CB8AC3E}">
        <p14:creationId xmlns:p14="http://schemas.microsoft.com/office/powerpoint/2010/main" val="10035463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D9F9E7-96D7-4B3D-B41A-108635801FC0}"/>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4" name="Subtitle 2">
            <a:extLst>
              <a:ext uri="{FF2B5EF4-FFF2-40B4-BE49-F238E27FC236}">
                <a16:creationId xmlns:a16="http://schemas.microsoft.com/office/drawing/2014/main" id="{713CE537-BF8A-43D7-96D1-B79BD8EC8D6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9F564375-F36B-4AE2-ADC8-49F012E38F45}"/>
              </a:ext>
            </a:extLst>
          </p:cNvPr>
          <p:cNvSpPr>
            <a:spLocks noGrp="1"/>
          </p:cNvSpPr>
          <p:nvPr>
            <p:ph type="ftr" sz="quarter" idx="11"/>
          </p:nvPr>
        </p:nvSpPr>
        <p:spPr>
          <a:xfrm>
            <a:off x="3028950" y="6356351"/>
            <a:ext cx="3086100" cy="365125"/>
          </a:xfrm>
        </p:spPr>
        <p:txBody>
          <a:bodyPr/>
          <a:lstStyle/>
          <a:p>
            <a:endParaRPr lang="en-US"/>
          </a:p>
        </p:txBody>
      </p:sp>
      <p:sp>
        <p:nvSpPr>
          <p:cNvPr id="7" name="Slide Number Placeholder 5">
            <a:extLst>
              <a:ext uri="{FF2B5EF4-FFF2-40B4-BE49-F238E27FC236}">
                <a16:creationId xmlns:a16="http://schemas.microsoft.com/office/drawing/2014/main" id="{3C7C47F4-245A-4F07-9A64-DEF60E4EE016}"/>
              </a:ext>
            </a:extLst>
          </p:cNvPr>
          <p:cNvSpPr>
            <a:spLocks noGrp="1"/>
          </p:cNvSpPr>
          <p:nvPr>
            <p:ph type="sldNum" sz="quarter" idx="12"/>
          </p:nvPr>
        </p:nvSpPr>
        <p:spPr>
          <a:xfrm>
            <a:off x="6457950" y="6356351"/>
            <a:ext cx="2057400" cy="365125"/>
          </a:xfrm>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7904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777E-D411-45B6-AF0E-52EBF5548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7508-E956-437C-97B9-F70D3B9C33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7A2DA6C-FECE-4968-8405-2703F92A8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FD70B-FC1D-4193-95DA-CDE8F7862D30}"/>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39290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97F1-04EB-4C73-90FD-7DEAC3336847}"/>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7771D-4F8F-4911-9C60-6EDDCA71A8FF}"/>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551D163-AFDB-4B1A-8A9C-996CE0C49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8FB46-E23A-4326-854A-D368983CA73F}"/>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970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37704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DDDD9-3510-4963-9160-8B13A59F46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1A452E-FF63-4A5D-924A-235282C46E2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EF23D8-8D76-402A-A6E9-7D3D702F73B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C49B34-B384-4577-8BDE-B16EAF6BAA7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9CFB39-FA20-4821-9882-E33A7390CF1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FFA23EC-6702-4461-A13F-11A078D44B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1FA28-4F88-4D8B-BCF9-3E5B48749EB7}"/>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92958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6B9C-BC06-4E48-BAF6-A6B2901F2C0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EF2CECF-DAA0-4908-B93A-742EE13EA3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4A71CC-6B43-4261-9A38-E3C7E09E06E1}"/>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2206284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009870"/>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0" r:id="rId3"/>
  </p:sldLayoutIdLst>
  <p:txStyles>
    <p:titleStyle>
      <a:lvl1pPr algn="l" defTabSz="914400" rtl="0" eaLnBrk="1" latinLnBrk="0" hangingPunct="1">
        <a:lnSpc>
          <a:spcPct val="90000"/>
        </a:lnSpc>
        <a:spcBef>
          <a:spcPct val="0"/>
        </a:spcBef>
        <a:buNone/>
        <a:defRPr sz="4400" kern="1200">
          <a:solidFill>
            <a:schemeClr val="accent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580DC-9B5F-44C1-922E-8D1A4D5090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83386E-8CE8-43B2-836B-5DF95E3AC90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93F979B-529D-4EB8-8DD2-9DFC37B3D74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794C47-6033-4878-A216-87BE6BC942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DFC8E-D006-4B55-BBF2-7AB50F8F017C}" type="slidenum">
              <a:rPr lang="en-US" smtClean="0"/>
              <a:t>‹#›</a:t>
            </a:fld>
            <a:endParaRPr lang="en-US"/>
          </a:p>
        </p:txBody>
      </p:sp>
      <p:pic>
        <p:nvPicPr>
          <p:cNvPr id="8" name="Picture 7">
            <a:extLst>
              <a:ext uri="{FF2B5EF4-FFF2-40B4-BE49-F238E27FC236}">
                <a16:creationId xmlns:a16="http://schemas.microsoft.com/office/drawing/2014/main" id="{2EB822E6-FB5E-4AB7-B162-07BB959DC6B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358" y="6263125"/>
            <a:ext cx="1342427" cy="452073"/>
          </a:xfrm>
          <a:prstGeom prst="rect">
            <a:avLst/>
          </a:prstGeom>
        </p:spPr>
      </p:pic>
    </p:spTree>
    <p:extLst>
      <p:ext uri="{BB962C8B-B14F-4D97-AF65-F5344CB8AC3E}">
        <p14:creationId xmlns:p14="http://schemas.microsoft.com/office/powerpoint/2010/main" val="398381159"/>
      </p:ext>
    </p:extLst>
  </p:cSld>
  <p:clrMap bg1="lt1" tx1="dk1" bg2="lt2" tx2="dk2" accent1="accent1" accent2="accent2" accent3="accent3" accent4="accent4" accent5="accent5" accent6="accent6" hlink="hlink" folHlink="folHlink"/>
  <p:sldLayoutIdLst>
    <p:sldLayoutId id="2147483688"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85" r:id="rId12"/>
    <p:sldLayoutId id="2147483684" r:id="rId13"/>
    <p:sldLayoutId id="2147483707" r:id="rId14"/>
  </p:sldLayoutIdLst>
  <p:txStyles>
    <p:titleStyle>
      <a:lvl1pPr algn="l" defTabSz="914400" rtl="0" eaLnBrk="1" latinLnBrk="0" hangingPunct="1">
        <a:lnSpc>
          <a:spcPct val="90000"/>
        </a:lnSpc>
        <a:spcBef>
          <a:spcPct val="0"/>
        </a:spcBef>
        <a:buNone/>
        <a:defRPr sz="4400" kern="1200">
          <a:solidFill>
            <a:schemeClr val="accent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580DC-9B5F-44C1-922E-8D1A4D5090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83386E-8CE8-43B2-836B-5DF95E3AC90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93F979B-529D-4EB8-8DD2-9DFC37B3D74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794C47-6033-4878-A216-87BE6BC942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DFC8E-D006-4B55-BBF2-7AB50F8F017C}" type="slidenum">
              <a:rPr lang="en-US" smtClean="0"/>
              <a:t>‹#›</a:t>
            </a:fld>
            <a:endParaRPr lang="en-US"/>
          </a:p>
        </p:txBody>
      </p:sp>
      <p:pic>
        <p:nvPicPr>
          <p:cNvPr id="9" name="Picture 8">
            <a:extLst>
              <a:ext uri="{FF2B5EF4-FFF2-40B4-BE49-F238E27FC236}">
                <a16:creationId xmlns:a16="http://schemas.microsoft.com/office/drawing/2014/main" id="{78294ED9-D15E-4DCF-9FBD-1B469C5C7FE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338" y="6255429"/>
            <a:ext cx="1389706" cy="452073"/>
          </a:xfrm>
          <a:prstGeom prst="rect">
            <a:avLst/>
          </a:prstGeom>
        </p:spPr>
      </p:pic>
    </p:spTree>
    <p:extLst>
      <p:ext uri="{BB962C8B-B14F-4D97-AF65-F5344CB8AC3E}">
        <p14:creationId xmlns:p14="http://schemas.microsoft.com/office/powerpoint/2010/main" val="1536359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2"/>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Abbreviated Horizontal School of Music Logo"/>
          <p:cNvPicPr>
            <a:picLocks noChangeAspect="1" noChangeArrowheads="1"/>
          </p:cNvPicPr>
          <p:nvPr/>
        </p:nvPicPr>
        <p:blipFill>
          <a:blip r:embed="rId3"/>
          <a:srcRect/>
          <a:stretch>
            <a:fillRect/>
          </a:stretch>
        </p:blipFill>
        <p:spPr bwMode="auto">
          <a:xfrm>
            <a:off x="667638" y="685800"/>
            <a:ext cx="3584643" cy="1276350"/>
          </a:xfrm>
          <a:prstGeom prst="rect">
            <a:avLst/>
          </a:prstGeom>
          <a:noFill/>
          <a:ln w="9525">
            <a:noFill/>
            <a:miter lim="800000"/>
            <a:headEnd/>
            <a:tailEnd/>
          </a:ln>
        </p:spPr>
      </p:pic>
      <p:sp>
        <p:nvSpPr>
          <p:cNvPr id="5125" name="Rectangle 9"/>
          <p:cNvSpPr>
            <a:spLocks noChangeArrowheads="1"/>
          </p:cNvSpPr>
          <p:nvPr/>
        </p:nvSpPr>
        <p:spPr bwMode="auto">
          <a:xfrm>
            <a:off x="533400" y="4495800"/>
            <a:ext cx="6705600" cy="1477328"/>
          </a:xfrm>
          <a:prstGeom prst="rect">
            <a:avLst/>
          </a:prstGeom>
          <a:noFill/>
          <a:ln w="9525">
            <a:noFill/>
            <a:miter lim="800000"/>
            <a:headEnd/>
            <a:tailEnd/>
          </a:ln>
        </p:spPr>
        <p:txBody>
          <a:bodyPr wrap="square">
            <a:spAutoFit/>
          </a:bodyPr>
          <a:lstStyle/>
          <a:p>
            <a:r>
              <a:rPr lang="en-US" dirty="0">
                <a:solidFill>
                  <a:schemeClr val="tx2"/>
                </a:solidFill>
              </a:rPr>
              <a:t>	ALADN 2023</a:t>
            </a:r>
          </a:p>
          <a:p>
            <a:endParaRPr lang="en-US" dirty="0">
              <a:solidFill>
                <a:schemeClr val="tx2"/>
              </a:solidFill>
            </a:endParaRPr>
          </a:p>
          <a:p>
            <a:r>
              <a:rPr lang="en-US" dirty="0">
                <a:solidFill>
                  <a:schemeClr val="tx2"/>
                </a:solidFill>
              </a:rPr>
              <a:t>	Mike Crumpton, Dean of University Libraries</a:t>
            </a:r>
          </a:p>
          <a:p>
            <a:r>
              <a:rPr lang="en-US" dirty="0">
                <a:solidFill>
                  <a:schemeClr val="tx2"/>
                </a:solidFill>
              </a:rPr>
              <a:t>	Nakia Hoskins, Community Engagement Manager</a:t>
            </a:r>
          </a:p>
          <a:p>
            <a:r>
              <a:rPr lang="en-US" dirty="0">
                <a:solidFill>
                  <a:schemeClr val="tx2"/>
                </a:solidFill>
              </a:rPr>
              <a:t>	Kathelene Smith, Head of Special Collections</a:t>
            </a:r>
          </a:p>
        </p:txBody>
      </p:sp>
      <p:sp>
        <p:nvSpPr>
          <p:cNvPr id="3" name="Subtitle 2">
            <a:extLst>
              <a:ext uri="{FF2B5EF4-FFF2-40B4-BE49-F238E27FC236}">
                <a16:creationId xmlns:a16="http://schemas.microsoft.com/office/drawing/2014/main" id="{8CC3CE18-7DAC-4E38-994F-6BF992011532}"/>
              </a:ext>
            </a:extLst>
          </p:cNvPr>
          <p:cNvSpPr>
            <a:spLocks noGrp="1"/>
          </p:cNvSpPr>
          <p:nvPr>
            <p:ph type="subTitle" idx="1"/>
          </p:nvPr>
        </p:nvSpPr>
        <p:spPr>
          <a:xfrm>
            <a:off x="990600" y="2971799"/>
            <a:ext cx="7086600" cy="1375117"/>
          </a:xfrm>
        </p:spPr>
        <p:txBody>
          <a:bodyPr>
            <a:noAutofit/>
          </a:bodyPr>
          <a:lstStyle/>
          <a:p>
            <a:r>
              <a:rPr lang="en-US" sz="4000" dirty="0"/>
              <a:t>Is your Staff Supporting</a:t>
            </a:r>
          </a:p>
          <a:p>
            <a:r>
              <a:rPr lang="en-US" sz="4000" dirty="0"/>
              <a:t>Your Efforts?</a:t>
            </a:r>
          </a:p>
        </p:txBody>
      </p:sp>
      <p:pic>
        <p:nvPicPr>
          <p:cNvPr id="2" name="Picture 1">
            <a:extLst>
              <a:ext uri="{FF2B5EF4-FFF2-40B4-BE49-F238E27FC236}">
                <a16:creationId xmlns:a16="http://schemas.microsoft.com/office/drawing/2014/main" id="{3E271BA6-5B7B-BA5A-513F-679595F9F270}"/>
              </a:ext>
            </a:extLst>
          </p:cNvPr>
          <p:cNvPicPr>
            <a:picLocks noChangeAspect="1"/>
          </p:cNvPicPr>
          <p:nvPr/>
        </p:nvPicPr>
        <p:blipFill>
          <a:blip r:embed="rId4"/>
          <a:stretch>
            <a:fillRect/>
          </a:stretch>
        </p:blipFill>
        <p:spPr>
          <a:xfrm>
            <a:off x="4700392" y="486960"/>
            <a:ext cx="3646170" cy="22002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28650" y="365126"/>
            <a:ext cx="7886700" cy="1325563"/>
          </a:xfrm>
        </p:spPr>
        <p:txBody>
          <a:bodyPr vert="horz" lIns="91440" tIns="45720" rIns="91440" bIns="45720" rtlCol="0" anchor="ctr">
            <a:normAutofit/>
          </a:bodyPr>
          <a:lstStyle/>
          <a:p>
            <a:r>
              <a:rPr lang="en-US" b="1"/>
              <a:t>Why Do People Give?</a:t>
            </a:r>
          </a:p>
        </p:txBody>
      </p:sp>
      <p:sp>
        <p:nvSpPr>
          <p:cNvPr id="24579" name="Rectangle 3"/>
          <p:cNvSpPr>
            <a:spLocks noGrp="1" noChangeArrowheads="1"/>
          </p:cNvSpPr>
          <p:nvPr>
            <p:ph sz="half" idx="1"/>
          </p:nvPr>
        </p:nvSpPr>
        <p:spPr>
          <a:xfrm>
            <a:off x="628650" y="1825625"/>
            <a:ext cx="3886200" cy="4351338"/>
          </a:xfrm>
        </p:spPr>
        <p:txBody>
          <a:bodyPr>
            <a:normAutofit/>
          </a:bodyPr>
          <a:lstStyle/>
          <a:p>
            <a:pPr eaLnBrk="1" hangingPunct="1"/>
            <a:r>
              <a:rPr lang="en-US" sz="2400"/>
              <a:t>People don’t give because we HAVE a need.  They give because we </a:t>
            </a:r>
            <a:r>
              <a:rPr lang="en-US" sz="2400">
                <a:effectLst>
                  <a:outerShdw blurRad="38100" dist="38100" dir="2700000" algn="tl">
                    <a:srgbClr val="000000">
                      <a:alpha val="43137"/>
                    </a:srgbClr>
                  </a:outerShdw>
                </a:effectLst>
              </a:rPr>
              <a:t>FILL</a:t>
            </a:r>
            <a:r>
              <a:rPr lang="en-US" sz="2400"/>
              <a:t> a need.</a:t>
            </a:r>
          </a:p>
          <a:p>
            <a:pPr eaLnBrk="1" hangingPunct="1"/>
            <a:r>
              <a:rPr lang="en-US" sz="2400"/>
              <a:t>Because they are asked.  People give to people.</a:t>
            </a:r>
          </a:p>
          <a:p>
            <a:pPr eaLnBrk="1" hangingPunct="1"/>
            <a:r>
              <a:rPr lang="en-US" sz="2400"/>
              <a:t>Contribution is needed and appreciated.</a:t>
            </a:r>
          </a:p>
          <a:p>
            <a:pPr eaLnBrk="1" hangingPunct="1"/>
            <a:r>
              <a:rPr lang="en-US" sz="2400"/>
              <a:t>Confidence/Trust</a:t>
            </a:r>
          </a:p>
          <a:p>
            <a:pPr eaLnBrk="1" hangingPunct="1"/>
            <a:r>
              <a:rPr lang="en-US" sz="2400"/>
              <a:t>Involvement</a:t>
            </a:r>
          </a:p>
          <a:p>
            <a:pPr eaLnBrk="1" hangingPunct="1"/>
            <a:r>
              <a:rPr lang="en-US" sz="2400"/>
              <a:t>To leave a legacy</a:t>
            </a:r>
          </a:p>
        </p:txBody>
      </p:sp>
      <p:pic>
        <p:nvPicPr>
          <p:cNvPr id="2" name="Picture 1">
            <a:extLst>
              <a:ext uri="{FF2B5EF4-FFF2-40B4-BE49-F238E27FC236}">
                <a16:creationId xmlns:a16="http://schemas.microsoft.com/office/drawing/2014/main" id="{83DFF7E3-B146-4E10-9DE6-121D04A6CA6F}"/>
              </a:ext>
            </a:extLst>
          </p:cNvPr>
          <p:cNvPicPr>
            <a:picLocks noChangeAspect="1"/>
          </p:cNvPicPr>
          <p:nvPr/>
        </p:nvPicPr>
        <p:blipFill>
          <a:blip r:embed="rId3"/>
          <a:stretch>
            <a:fillRect/>
          </a:stretch>
        </p:blipFill>
        <p:spPr>
          <a:xfrm>
            <a:off x="4629150" y="3029744"/>
            <a:ext cx="3886200" cy="1943100"/>
          </a:xfrm>
          <a:prstGeom prst="rect">
            <a:avLst/>
          </a:prstGeom>
          <a:noFill/>
        </p:spPr>
      </p:pic>
      <p:sp>
        <p:nvSpPr>
          <p:cNvPr id="6" name="Slide Number Placeholder 5" hidden="1"/>
          <p:cNvSpPr>
            <a:spLocks noGrp="1"/>
          </p:cNvSpPr>
          <p:nvPr>
            <p:ph type="sldNum" sz="quarter" idx="12"/>
          </p:nvPr>
        </p:nvSpPr>
        <p:spPr/>
        <p:txBody>
          <a:bodyPr/>
          <a:lstStyle/>
          <a:p>
            <a:pPr>
              <a:spcAft>
                <a:spcPts val="600"/>
              </a:spcAft>
              <a:defRPr/>
            </a:pPr>
            <a:fld id="{7780EA14-49D0-4CEC-B832-484D06B97778}" type="slidenum">
              <a:rPr lang="en-US" altLang="en-US" smtClean="0"/>
              <a:pPr>
                <a:spcAft>
                  <a:spcPts val="600"/>
                </a:spcAft>
                <a:defRPr/>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95300" y="266701"/>
            <a:ext cx="8229600" cy="876300"/>
          </a:xfrm>
        </p:spPr>
        <p:txBody>
          <a:bodyPr vert="horz" lIns="91440" tIns="45720" rIns="91440" bIns="45720" rtlCol="0" anchor="ctr">
            <a:normAutofit/>
          </a:bodyPr>
          <a:lstStyle/>
          <a:p>
            <a:r>
              <a:rPr lang="en-US" sz="3600" b="1" dirty="0">
                <a:solidFill>
                  <a:srgbClr val="002060"/>
                </a:solidFill>
                <a:latin typeface="+mn-lt"/>
              </a:rPr>
              <a:t>Why Do Corporations Give?</a:t>
            </a:r>
          </a:p>
        </p:txBody>
      </p:sp>
      <p:sp>
        <p:nvSpPr>
          <p:cNvPr id="25603" name="Rectangle 3"/>
          <p:cNvSpPr>
            <a:spLocks noGrp="1" noChangeArrowheads="1"/>
          </p:cNvSpPr>
          <p:nvPr>
            <p:ph idx="1"/>
          </p:nvPr>
        </p:nvSpPr>
        <p:spPr>
          <a:xfrm>
            <a:off x="495300" y="1409701"/>
            <a:ext cx="8229600" cy="4800600"/>
          </a:xfrm>
        </p:spPr>
        <p:txBody>
          <a:bodyPr/>
          <a:lstStyle/>
          <a:p>
            <a:pPr eaLnBrk="1" hangingPunct="1">
              <a:lnSpc>
                <a:spcPct val="90000"/>
              </a:lnSpc>
            </a:pPr>
            <a:r>
              <a:rPr lang="en-US" sz="2400" b="1" dirty="0"/>
              <a:t>Corporations give to help them achieve their business objectives.</a:t>
            </a:r>
          </a:p>
          <a:p>
            <a:pPr lvl="1" eaLnBrk="1" hangingPunct="1">
              <a:lnSpc>
                <a:spcPct val="90000"/>
              </a:lnSpc>
            </a:pPr>
            <a:r>
              <a:rPr lang="en-US" sz="2000" dirty="0"/>
              <a:t>Strengthening relationships with customers, employees, owners (stockholders), the general public, elected officials, regulators, advocacy groups or others whose actions impact the business</a:t>
            </a:r>
          </a:p>
          <a:p>
            <a:pPr lvl="1" eaLnBrk="1" hangingPunct="1">
              <a:lnSpc>
                <a:spcPct val="90000"/>
              </a:lnSpc>
            </a:pPr>
            <a:r>
              <a:rPr lang="en-US" sz="2000" dirty="0"/>
              <a:t>Addressing a specific need of the business</a:t>
            </a:r>
          </a:p>
          <a:p>
            <a:pPr lvl="1" eaLnBrk="1" hangingPunct="1">
              <a:lnSpc>
                <a:spcPct val="90000"/>
              </a:lnSpc>
            </a:pPr>
            <a:r>
              <a:rPr lang="en-US" sz="2000" dirty="0"/>
              <a:t>Belief that the business’s success is dependent on the success of the community</a:t>
            </a:r>
          </a:p>
          <a:p>
            <a:pPr eaLnBrk="1" hangingPunct="1">
              <a:lnSpc>
                <a:spcPct val="90000"/>
              </a:lnSpc>
            </a:pPr>
            <a:r>
              <a:rPr lang="en-US" sz="2400" b="1" dirty="0"/>
              <a:t>Types of corporate giving</a:t>
            </a:r>
          </a:p>
          <a:p>
            <a:pPr lvl="1" eaLnBrk="1" hangingPunct="1">
              <a:lnSpc>
                <a:spcPct val="90000"/>
              </a:lnSpc>
            </a:pPr>
            <a:r>
              <a:rPr lang="en-US" sz="2000" dirty="0"/>
              <a:t>Cash gifts</a:t>
            </a:r>
          </a:p>
          <a:p>
            <a:pPr lvl="1" eaLnBrk="1" hangingPunct="1">
              <a:lnSpc>
                <a:spcPct val="90000"/>
              </a:lnSpc>
            </a:pPr>
            <a:r>
              <a:rPr lang="en-US" sz="2000" dirty="0"/>
              <a:t>In-kind gifts</a:t>
            </a:r>
          </a:p>
          <a:p>
            <a:pPr lvl="1" eaLnBrk="1" hangingPunct="1">
              <a:lnSpc>
                <a:spcPct val="90000"/>
              </a:lnSpc>
            </a:pPr>
            <a:r>
              <a:rPr lang="en-US" sz="2000" dirty="0"/>
              <a:t>Matching gifts</a:t>
            </a:r>
          </a:p>
          <a:p>
            <a:pPr lvl="1" eaLnBrk="1" hangingPunct="1">
              <a:lnSpc>
                <a:spcPct val="90000"/>
              </a:lnSpc>
            </a:pPr>
            <a:r>
              <a:rPr lang="en-US" sz="2000" dirty="0"/>
              <a:t>Volunteers</a:t>
            </a:r>
          </a:p>
        </p:txBody>
      </p:sp>
      <p:sp>
        <p:nvSpPr>
          <p:cNvPr id="4" name="Slide Number Placeholder 3"/>
          <p:cNvSpPr>
            <a:spLocks noGrp="1"/>
          </p:cNvSpPr>
          <p:nvPr>
            <p:ph type="sldNum" sz="quarter" idx="12"/>
          </p:nvPr>
        </p:nvSpPr>
        <p:spPr/>
        <p:txBody>
          <a:bodyPr/>
          <a:lstStyle/>
          <a:p>
            <a:pPr>
              <a:defRPr/>
            </a:pPr>
            <a:fld id="{DEAE64B5-6150-4B7B-8049-BE5D8BFA700D}" type="slidenum">
              <a:rPr lang="en-US" altLang="en-US"/>
              <a:pPr>
                <a:defRPr/>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95300" y="266700"/>
            <a:ext cx="8229600" cy="876301"/>
          </a:xfrm>
        </p:spPr>
        <p:txBody>
          <a:bodyPr vert="horz" lIns="91440" tIns="45720" rIns="91440" bIns="45720" rtlCol="0" anchor="ctr">
            <a:normAutofit/>
          </a:bodyPr>
          <a:lstStyle/>
          <a:p>
            <a:r>
              <a:rPr lang="en-US" sz="3600" b="1" dirty="0">
                <a:solidFill>
                  <a:srgbClr val="002060"/>
                </a:solidFill>
                <a:latin typeface="+mn-lt"/>
              </a:rPr>
              <a:t>Why Do Foundations Give?</a:t>
            </a:r>
          </a:p>
        </p:txBody>
      </p:sp>
      <p:sp>
        <p:nvSpPr>
          <p:cNvPr id="26627" name="Rectangle 3"/>
          <p:cNvSpPr>
            <a:spLocks noGrp="1" noChangeArrowheads="1"/>
          </p:cNvSpPr>
          <p:nvPr>
            <p:ph idx="1"/>
          </p:nvPr>
        </p:nvSpPr>
        <p:spPr>
          <a:xfrm>
            <a:off x="495300" y="1409700"/>
            <a:ext cx="8229600" cy="5064125"/>
          </a:xfrm>
        </p:spPr>
        <p:txBody>
          <a:bodyPr/>
          <a:lstStyle/>
          <a:p>
            <a:pPr eaLnBrk="1" hangingPunct="1">
              <a:lnSpc>
                <a:spcPct val="100000"/>
              </a:lnSpc>
            </a:pPr>
            <a:r>
              <a:rPr lang="en-US" sz="2400" dirty="0"/>
              <a:t>Foundations exist to give money to philanthropic causes. Giving is essentially the only tool they have to achieve their objectives.</a:t>
            </a:r>
          </a:p>
          <a:p>
            <a:pPr lvl="1" eaLnBrk="1" hangingPunct="1">
              <a:lnSpc>
                <a:spcPct val="100000"/>
              </a:lnSpc>
              <a:spcBef>
                <a:spcPts val="1000"/>
              </a:spcBef>
            </a:pPr>
            <a:r>
              <a:rPr lang="en-US" sz="2000" dirty="0"/>
              <a:t>Allowable purposes under Section 501(c)(3) of the tax code: Charitable, religious, </a:t>
            </a:r>
            <a:r>
              <a:rPr lang="en-US" sz="2000" b="1" dirty="0"/>
              <a:t>educational</a:t>
            </a:r>
            <a:r>
              <a:rPr lang="en-US" sz="2000" dirty="0"/>
              <a:t>, scientific, literary, testing for public safety, fostering national or international amateur sports competition, and preventing cruelty to children or animals.  </a:t>
            </a:r>
          </a:p>
          <a:p>
            <a:pPr lvl="1" eaLnBrk="1" hangingPunct="1">
              <a:lnSpc>
                <a:spcPct val="100000"/>
              </a:lnSpc>
              <a:spcBef>
                <a:spcPts val="1000"/>
              </a:spcBef>
            </a:pPr>
            <a:r>
              <a:rPr lang="en-US" sz="2000" dirty="0"/>
              <a:t>“Charitable” includes relief of the poor, the distressed, or the underprivileged; advancement of religion; advancement of education or science; erecting or maintaining public buildings, monuments, or works; lessening the burdens of government; lessening neighborhood tensions; eliminating prejudice and discrimination; defending human and civil rights secured by law; and combating community deterioration and juvenile delinquency.</a:t>
            </a:r>
          </a:p>
        </p:txBody>
      </p:sp>
      <p:sp>
        <p:nvSpPr>
          <p:cNvPr id="4" name="Slide Number Placeholder 3"/>
          <p:cNvSpPr>
            <a:spLocks noGrp="1"/>
          </p:cNvSpPr>
          <p:nvPr>
            <p:ph type="sldNum" sz="quarter" idx="12"/>
          </p:nvPr>
        </p:nvSpPr>
        <p:spPr/>
        <p:txBody>
          <a:bodyPr/>
          <a:lstStyle/>
          <a:p>
            <a:pPr>
              <a:defRPr/>
            </a:pPr>
            <a:fld id="{93D77A4A-8D27-4121-8638-B9FBEDF5DFEF}" type="slidenum">
              <a:rPr lang="en-US" altLang="en-US"/>
              <a:pPr>
                <a:defRPr/>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sz="half" idx="1"/>
          </p:nvPr>
        </p:nvSpPr>
        <p:spPr>
          <a:xfrm>
            <a:off x="537409" y="1419225"/>
            <a:ext cx="3688681" cy="645943"/>
          </a:xfrm>
        </p:spPr>
        <p:txBody>
          <a:bodyPr>
            <a:noAutofit/>
          </a:bodyPr>
          <a:lstStyle/>
          <a:p>
            <a:pPr marL="0" indent="0" eaLnBrk="1" hangingPunct="1">
              <a:lnSpc>
                <a:spcPct val="100000"/>
              </a:lnSpc>
              <a:buFont typeface="Wingdings" pitchFamily="2" charset="2"/>
              <a:buNone/>
            </a:pPr>
            <a:r>
              <a:rPr lang="en-US" sz="2400" dirty="0"/>
              <a:t>Staff believe and support themselves</a:t>
            </a:r>
          </a:p>
        </p:txBody>
      </p:sp>
      <p:sp>
        <p:nvSpPr>
          <p:cNvPr id="8196" name="Rectangle 5"/>
          <p:cNvSpPr>
            <a:spLocks noGrp="1" noChangeArrowheads="1"/>
          </p:cNvSpPr>
          <p:nvPr>
            <p:ph sz="half" idx="2"/>
          </p:nvPr>
        </p:nvSpPr>
        <p:spPr>
          <a:xfrm>
            <a:off x="5036218" y="5068162"/>
            <a:ext cx="3688681" cy="830997"/>
          </a:xfrm>
        </p:spPr>
        <p:txBody>
          <a:bodyPr wrap="square">
            <a:spAutoFit/>
          </a:bodyPr>
          <a:lstStyle/>
          <a:p>
            <a:pPr marL="0" indent="0">
              <a:lnSpc>
                <a:spcPct val="100000"/>
              </a:lnSpc>
              <a:buNone/>
            </a:pPr>
            <a:r>
              <a:rPr lang="en-US" sz="2400" dirty="0"/>
              <a:t>Monies will have specific purpose</a:t>
            </a:r>
          </a:p>
        </p:txBody>
      </p:sp>
      <p:sp>
        <p:nvSpPr>
          <p:cNvPr id="11" name="Slide Number Placeholder 10"/>
          <p:cNvSpPr>
            <a:spLocks noGrp="1"/>
          </p:cNvSpPr>
          <p:nvPr>
            <p:ph type="sldNum" sz="quarter" idx="12"/>
          </p:nvPr>
        </p:nvSpPr>
        <p:spPr/>
        <p:txBody>
          <a:bodyPr/>
          <a:lstStyle/>
          <a:p>
            <a:pPr>
              <a:defRPr/>
            </a:pPr>
            <a:fld id="{A312DA6C-A535-48F4-B7B6-5DB9F50744A3}" type="slidenum">
              <a:rPr lang="en-US" altLang="en-US"/>
              <a:pPr>
                <a:defRPr/>
              </a:pPr>
              <a:t>13</a:t>
            </a:fld>
            <a:endParaRPr lang="en-US" altLang="en-US"/>
          </a:p>
        </p:txBody>
      </p:sp>
      <p:sp>
        <p:nvSpPr>
          <p:cNvPr id="10" name="Title 6">
            <a:extLst>
              <a:ext uri="{FF2B5EF4-FFF2-40B4-BE49-F238E27FC236}">
                <a16:creationId xmlns:a16="http://schemas.microsoft.com/office/drawing/2014/main" id="{B2A0F7F1-16DF-485B-B0B8-5A0829590F91}"/>
              </a:ext>
            </a:extLst>
          </p:cNvPr>
          <p:cNvSpPr txBox="1">
            <a:spLocks/>
          </p:cNvSpPr>
          <p:nvPr/>
        </p:nvSpPr>
        <p:spPr>
          <a:xfrm>
            <a:off x="495300" y="266700"/>
            <a:ext cx="8229600" cy="8763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Georgia" panose="02040502050405020303" pitchFamily="18" charset="0"/>
                <a:ea typeface="+mj-ea"/>
                <a:cs typeface="+mj-cs"/>
              </a:defRPr>
            </a:lvl1pPr>
          </a:lstStyle>
          <a:p>
            <a:pPr>
              <a:lnSpc>
                <a:spcPct val="100000"/>
              </a:lnSpc>
            </a:pPr>
            <a:r>
              <a:rPr lang="en-US" sz="3600" b="1" dirty="0">
                <a:solidFill>
                  <a:srgbClr val="002060"/>
                </a:solidFill>
                <a:latin typeface="+mn-lt"/>
              </a:rPr>
              <a:t>Importance of Good Housekeeping</a:t>
            </a:r>
          </a:p>
        </p:txBody>
      </p:sp>
      <p:sp>
        <p:nvSpPr>
          <p:cNvPr id="3" name="Arrow: Right 2">
            <a:extLst>
              <a:ext uri="{FF2B5EF4-FFF2-40B4-BE49-F238E27FC236}">
                <a16:creationId xmlns:a16="http://schemas.microsoft.com/office/drawing/2014/main" id="{ED855D09-3CD4-4E79-901E-346BFD6DF60F}"/>
              </a:ext>
            </a:extLst>
          </p:cNvPr>
          <p:cNvSpPr/>
          <p:nvPr/>
        </p:nvSpPr>
        <p:spPr>
          <a:xfrm>
            <a:off x="4198016" y="1616543"/>
            <a:ext cx="795088" cy="21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B8BBD43-EB4C-4B9A-B7CE-7C72548EB34A}"/>
              </a:ext>
            </a:extLst>
          </p:cNvPr>
          <p:cNvSpPr/>
          <p:nvPr/>
        </p:nvSpPr>
        <p:spPr>
          <a:xfrm>
            <a:off x="4198016" y="2897844"/>
            <a:ext cx="795088" cy="21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BF98CEB-378B-4037-8854-773C98CEEED2}"/>
              </a:ext>
            </a:extLst>
          </p:cNvPr>
          <p:cNvSpPr/>
          <p:nvPr/>
        </p:nvSpPr>
        <p:spPr>
          <a:xfrm>
            <a:off x="4226090" y="4110826"/>
            <a:ext cx="795088" cy="21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1F22A27-7F4F-4FB5-8651-2C428D7DB060}"/>
              </a:ext>
            </a:extLst>
          </p:cNvPr>
          <p:cNvSpPr/>
          <p:nvPr/>
        </p:nvSpPr>
        <p:spPr>
          <a:xfrm>
            <a:off x="4226090" y="5346626"/>
            <a:ext cx="795088" cy="219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a:extLst>
              <a:ext uri="{FF2B5EF4-FFF2-40B4-BE49-F238E27FC236}">
                <a16:creationId xmlns:a16="http://schemas.microsoft.com/office/drawing/2014/main" id="{6D7FF53D-F06E-4481-95E5-ADBCA0438301}"/>
              </a:ext>
            </a:extLst>
          </p:cNvPr>
          <p:cNvSpPr txBox="1">
            <a:spLocks noChangeArrowheads="1"/>
          </p:cNvSpPr>
          <p:nvPr/>
        </p:nvSpPr>
        <p:spPr>
          <a:xfrm>
            <a:off x="537409" y="4827504"/>
            <a:ext cx="3688681" cy="1289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2400" dirty="0"/>
              <a:t>Library sets goals for use of monies requested, gives benefits</a:t>
            </a:r>
          </a:p>
          <a:p>
            <a:pPr>
              <a:lnSpc>
                <a:spcPct val="100000"/>
              </a:lnSpc>
              <a:buFont typeface="Wingdings" pitchFamily="2" charset="2"/>
              <a:buNone/>
            </a:pPr>
            <a:endParaRPr lang="en-US" sz="2400" dirty="0"/>
          </a:p>
        </p:txBody>
      </p:sp>
      <p:sp>
        <p:nvSpPr>
          <p:cNvPr id="18" name="Rectangle 3">
            <a:extLst>
              <a:ext uri="{FF2B5EF4-FFF2-40B4-BE49-F238E27FC236}">
                <a16:creationId xmlns:a16="http://schemas.microsoft.com/office/drawing/2014/main" id="{BC97D2EF-F87C-413C-BA5D-5FF6661DD755}"/>
              </a:ext>
            </a:extLst>
          </p:cNvPr>
          <p:cNvSpPr txBox="1">
            <a:spLocks noChangeArrowheads="1"/>
          </p:cNvSpPr>
          <p:nvPr/>
        </p:nvSpPr>
        <p:spPr>
          <a:xfrm>
            <a:off x="537409" y="3752407"/>
            <a:ext cx="3688681" cy="968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2400" dirty="0"/>
              <a:t>Library demonstrates trustworthiness</a:t>
            </a:r>
          </a:p>
        </p:txBody>
      </p:sp>
      <p:sp>
        <p:nvSpPr>
          <p:cNvPr id="19" name="Rectangle 3">
            <a:extLst>
              <a:ext uri="{FF2B5EF4-FFF2-40B4-BE49-F238E27FC236}">
                <a16:creationId xmlns:a16="http://schemas.microsoft.com/office/drawing/2014/main" id="{12DD41C1-238A-43CE-8428-0C9447EBAA05}"/>
              </a:ext>
            </a:extLst>
          </p:cNvPr>
          <p:cNvSpPr txBox="1">
            <a:spLocks noChangeArrowheads="1"/>
          </p:cNvSpPr>
          <p:nvPr/>
        </p:nvSpPr>
        <p:spPr>
          <a:xfrm>
            <a:off x="537409" y="2330178"/>
            <a:ext cx="3688681" cy="138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2400" dirty="0"/>
              <a:t>Library is viewed as important source for giving and donating to</a:t>
            </a:r>
          </a:p>
        </p:txBody>
      </p:sp>
      <p:sp>
        <p:nvSpPr>
          <p:cNvPr id="20" name="Rectangle 5">
            <a:extLst>
              <a:ext uri="{FF2B5EF4-FFF2-40B4-BE49-F238E27FC236}">
                <a16:creationId xmlns:a16="http://schemas.microsoft.com/office/drawing/2014/main" id="{FBABC897-96EB-4A79-869F-2A022CFE6743}"/>
              </a:ext>
            </a:extLst>
          </p:cNvPr>
          <p:cNvSpPr txBox="1">
            <a:spLocks noChangeArrowheads="1"/>
          </p:cNvSpPr>
          <p:nvPr/>
        </p:nvSpPr>
        <p:spPr>
          <a:xfrm>
            <a:off x="5036218" y="1524284"/>
            <a:ext cx="3688681" cy="4616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Supports extra activities</a:t>
            </a:r>
          </a:p>
        </p:txBody>
      </p:sp>
      <p:sp>
        <p:nvSpPr>
          <p:cNvPr id="21" name="Rectangle 5">
            <a:extLst>
              <a:ext uri="{FF2B5EF4-FFF2-40B4-BE49-F238E27FC236}">
                <a16:creationId xmlns:a16="http://schemas.microsoft.com/office/drawing/2014/main" id="{6AC7AA6D-18D1-40D8-B699-1330BEEC54C9}"/>
              </a:ext>
            </a:extLst>
          </p:cNvPr>
          <p:cNvSpPr txBox="1">
            <a:spLocks noChangeArrowheads="1"/>
          </p:cNvSpPr>
          <p:nvPr/>
        </p:nvSpPr>
        <p:spPr>
          <a:xfrm>
            <a:off x="5036218" y="2433175"/>
            <a:ext cx="3688681" cy="12003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As opposed to other organizations that may be unknowing competitors</a:t>
            </a:r>
          </a:p>
        </p:txBody>
      </p:sp>
      <p:sp>
        <p:nvSpPr>
          <p:cNvPr id="22" name="Rectangle 5">
            <a:extLst>
              <a:ext uri="{FF2B5EF4-FFF2-40B4-BE49-F238E27FC236}">
                <a16:creationId xmlns:a16="http://schemas.microsoft.com/office/drawing/2014/main" id="{BF1AA491-DD62-4CA3-BF88-42181BD6251F}"/>
              </a:ext>
            </a:extLst>
          </p:cNvPr>
          <p:cNvSpPr txBox="1">
            <a:spLocks noChangeArrowheads="1"/>
          </p:cNvSpPr>
          <p:nvPr/>
        </p:nvSpPr>
        <p:spPr>
          <a:xfrm>
            <a:off x="5036218" y="3832362"/>
            <a:ext cx="3688681" cy="8309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Will be good stewards of  monies donated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06A535-886B-3829-60CB-935A6C621690}"/>
              </a:ext>
            </a:extLst>
          </p:cNvPr>
          <p:cNvSpPr>
            <a:spLocks noGrp="1"/>
          </p:cNvSpPr>
          <p:nvPr>
            <p:ph type="title"/>
          </p:nvPr>
        </p:nvSpPr>
        <p:spPr>
          <a:xfrm>
            <a:off x="495300" y="266700"/>
            <a:ext cx="8229600" cy="876301"/>
          </a:xfrm>
        </p:spPr>
        <p:txBody>
          <a:bodyPr vert="horz" lIns="91440" tIns="45720" rIns="91440" bIns="45720" rtlCol="0" anchor="ctr">
            <a:noAutofit/>
          </a:bodyPr>
          <a:lstStyle/>
          <a:p>
            <a:pPr>
              <a:lnSpc>
                <a:spcPct val="100000"/>
              </a:lnSpc>
            </a:pPr>
            <a:r>
              <a:rPr lang="en-US" sz="3600" b="1" dirty="0">
                <a:solidFill>
                  <a:srgbClr val="002060"/>
                </a:solidFill>
                <a:latin typeface="+mn-lt"/>
              </a:rPr>
              <a:t>Sharing Campaign Information</a:t>
            </a:r>
          </a:p>
        </p:txBody>
      </p:sp>
      <p:pic>
        <p:nvPicPr>
          <p:cNvPr id="9" name="Content Placeholder 8">
            <a:extLst>
              <a:ext uri="{FF2B5EF4-FFF2-40B4-BE49-F238E27FC236}">
                <a16:creationId xmlns:a16="http://schemas.microsoft.com/office/drawing/2014/main" id="{6487B64B-741C-43A8-18F3-1E0F105319DD}"/>
              </a:ext>
            </a:extLst>
          </p:cNvPr>
          <p:cNvPicPr>
            <a:picLocks noGrp="1" noChangeAspect="1"/>
          </p:cNvPicPr>
          <p:nvPr>
            <p:ph idx="1"/>
          </p:nvPr>
        </p:nvPicPr>
        <p:blipFill>
          <a:blip r:embed="rId3"/>
          <a:stretch>
            <a:fillRect/>
          </a:stretch>
        </p:blipFill>
        <p:spPr>
          <a:xfrm>
            <a:off x="865552" y="1409700"/>
            <a:ext cx="7412896" cy="4718926"/>
          </a:xfrm>
          <a:prstGeom prst="rect">
            <a:avLst/>
          </a:prstGeom>
          <a:ln>
            <a:solidFill>
              <a:srgbClr val="002060"/>
            </a:solidFill>
          </a:ln>
        </p:spPr>
      </p:pic>
      <p:sp>
        <p:nvSpPr>
          <p:cNvPr id="2" name="Slide Number Placeholder 1">
            <a:extLst>
              <a:ext uri="{FF2B5EF4-FFF2-40B4-BE49-F238E27FC236}">
                <a16:creationId xmlns:a16="http://schemas.microsoft.com/office/drawing/2014/main" id="{228B596F-16C7-E7CF-B481-0591468BD204}"/>
              </a:ext>
            </a:extLst>
          </p:cNvPr>
          <p:cNvSpPr>
            <a:spLocks noGrp="1"/>
          </p:cNvSpPr>
          <p:nvPr>
            <p:ph type="sldNum" sz="quarter" idx="12"/>
          </p:nvPr>
        </p:nvSpPr>
        <p:spPr/>
        <p:txBody>
          <a:bodyPr/>
          <a:lstStyle/>
          <a:p>
            <a:pPr>
              <a:defRPr/>
            </a:pPr>
            <a:fld id="{D0EDCEA0-B45A-407A-8CEA-1DB4FD570235}" type="slidenum">
              <a:rPr lang="en-US" altLang="en-US" smtClean="0"/>
              <a:pPr>
                <a:defRPr/>
              </a:pPr>
              <a:t>14</a:t>
            </a:fld>
            <a:endParaRPr lang="en-US" altLang="en-US"/>
          </a:p>
        </p:txBody>
      </p:sp>
    </p:spTree>
    <p:extLst>
      <p:ext uri="{BB962C8B-B14F-4D97-AF65-F5344CB8AC3E}">
        <p14:creationId xmlns:p14="http://schemas.microsoft.com/office/powerpoint/2010/main" val="351015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6CFB-4A21-6872-51B2-B9C8B289DAE7}"/>
              </a:ext>
            </a:extLst>
          </p:cNvPr>
          <p:cNvSpPr>
            <a:spLocks noGrp="1"/>
          </p:cNvSpPr>
          <p:nvPr>
            <p:ph type="title"/>
          </p:nvPr>
        </p:nvSpPr>
        <p:spPr>
          <a:xfrm>
            <a:off x="495300" y="286605"/>
            <a:ext cx="8267700" cy="856396"/>
          </a:xfrm>
        </p:spPr>
        <p:txBody>
          <a:bodyPr vert="horz" lIns="91440" tIns="45720" rIns="91440" bIns="45720" rtlCol="0" anchor="ctr">
            <a:noAutofit/>
          </a:bodyPr>
          <a:lstStyle/>
          <a:p>
            <a:pPr>
              <a:lnSpc>
                <a:spcPct val="100000"/>
              </a:lnSpc>
            </a:pPr>
            <a:r>
              <a:rPr lang="en-US" sz="3600" b="1" dirty="0">
                <a:solidFill>
                  <a:srgbClr val="002060"/>
                </a:solidFill>
                <a:latin typeface="+mn-lt"/>
              </a:rPr>
              <a:t>Understanding Library Priorities</a:t>
            </a:r>
          </a:p>
        </p:txBody>
      </p:sp>
      <p:pic>
        <p:nvPicPr>
          <p:cNvPr id="6" name="Content Placeholder 5">
            <a:extLst>
              <a:ext uri="{FF2B5EF4-FFF2-40B4-BE49-F238E27FC236}">
                <a16:creationId xmlns:a16="http://schemas.microsoft.com/office/drawing/2014/main" id="{A31BE73C-E484-9A79-BE95-60A88030A842}"/>
              </a:ext>
            </a:extLst>
          </p:cNvPr>
          <p:cNvPicPr>
            <a:picLocks noGrp="1" noChangeAspect="1"/>
          </p:cNvPicPr>
          <p:nvPr>
            <p:ph idx="1"/>
          </p:nvPr>
        </p:nvPicPr>
        <p:blipFill rotWithShape="1">
          <a:blip r:embed="rId2"/>
          <a:srcRect l="53746" t="11840" r="9890" b="5556"/>
          <a:stretch/>
        </p:blipFill>
        <p:spPr>
          <a:xfrm>
            <a:off x="838200" y="1143001"/>
            <a:ext cx="7467600" cy="4770964"/>
          </a:xfrm>
          <a:ln>
            <a:solidFill>
              <a:srgbClr val="002060"/>
            </a:solidFill>
          </a:ln>
        </p:spPr>
      </p:pic>
      <p:sp>
        <p:nvSpPr>
          <p:cNvPr id="4" name="Slide Number Placeholder 3">
            <a:extLst>
              <a:ext uri="{FF2B5EF4-FFF2-40B4-BE49-F238E27FC236}">
                <a16:creationId xmlns:a16="http://schemas.microsoft.com/office/drawing/2014/main" id="{07617464-49F0-4D54-E09D-B3146ABB0E49}"/>
              </a:ext>
            </a:extLst>
          </p:cNvPr>
          <p:cNvSpPr>
            <a:spLocks noGrp="1"/>
          </p:cNvSpPr>
          <p:nvPr>
            <p:ph type="sldNum" sz="quarter" idx="12"/>
          </p:nvPr>
        </p:nvSpPr>
        <p:spPr/>
        <p:txBody>
          <a:bodyPr/>
          <a:lstStyle/>
          <a:p>
            <a:pPr>
              <a:defRPr/>
            </a:pPr>
            <a:fld id="{C249F8A4-2219-40B4-8596-7C697074EA0C}" type="slidenum">
              <a:rPr lang="en-US" altLang="en-US" smtClean="0"/>
              <a:pPr>
                <a:defRPr/>
              </a:pPr>
              <a:t>15</a:t>
            </a:fld>
            <a:endParaRPr lang="en-US" altLang="en-US"/>
          </a:p>
        </p:txBody>
      </p:sp>
    </p:spTree>
    <p:extLst>
      <p:ext uri="{BB962C8B-B14F-4D97-AF65-F5344CB8AC3E}">
        <p14:creationId xmlns:p14="http://schemas.microsoft.com/office/powerpoint/2010/main" val="4150990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F0BD-16C2-2A37-0D41-42E92D0C6CEC}"/>
              </a:ext>
            </a:extLst>
          </p:cNvPr>
          <p:cNvSpPr>
            <a:spLocks noGrp="1"/>
          </p:cNvSpPr>
          <p:nvPr>
            <p:ph type="title"/>
          </p:nvPr>
        </p:nvSpPr>
        <p:spPr>
          <a:xfrm>
            <a:off x="495300" y="266700"/>
            <a:ext cx="8229600" cy="876300"/>
          </a:xfrm>
        </p:spPr>
        <p:txBody>
          <a:bodyPr vert="horz" lIns="91440" tIns="45720" rIns="91440" bIns="45720" rtlCol="0" anchor="ctr">
            <a:noAutofit/>
          </a:bodyPr>
          <a:lstStyle/>
          <a:p>
            <a:pPr>
              <a:lnSpc>
                <a:spcPct val="100000"/>
              </a:lnSpc>
            </a:pPr>
            <a:r>
              <a:rPr lang="en-US" sz="3600" b="1" dirty="0">
                <a:solidFill>
                  <a:srgbClr val="002060"/>
                </a:solidFill>
                <a:latin typeface="+mn-lt"/>
              </a:rPr>
              <a:t>Connecting To Library Goals And Objectives</a:t>
            </a:r>
          </a:p>
        </p:txBody>
      </p:sp>
      <p:sp>
        <p:nvSpPr>
          <p:cNvPr id="3" name="Text Placeholder 2">
            <a:extLst>
              <a:ext uri="{FF2B5EF4-FFF2-40B4-BE49-F238E27FC236}">
                <a16:creationId xmlns:a16="http://schemas.microsoft.com/office/drawing/2014/main" id="{90A91E39-6E31-7B90-7D7C-9F09D5831AC9}"/>
              </a:ext>
            </a:extLst>
          </p:cNvPr>
          <p:cNvSpPr>
            <a:spLocks noGrp="1"/>
          </p:cNvSpPr>
          <p:nvPr>
            <p:ph type="body" idx="1"/>
          </p:nvPr>
        </p:nvSpPr>
        <p:spPr/>
        <p:txBody>
          <a:bodyPr/>
          <a:lstStyle/>
          <a:p>
            <a:r>
              <a:rPr lang="en-US" dirty="0"/>
              <a:t> </a:t>
            </a:r>
          </a:p>
        </p:txBody>
      </p:sp>
      <p:pic>
        <p:nvPicPr>
          <p:cNvPr id="9" name="Content Placeholder 8">
            <a:extLst>
              <a:ext uri="{FF2B5EF4-FFF2-40B4-BE49-F238E27FC236}">
                <a16:creationId xmlns:a16="http://schemas.microsoft.com/office/drawing/2014/main" id="{548CA004-5E4C-5869-AFB1-F198FF2E9CBB}"/>
              </a:ext>
            </a:extLst>
          </p:cNvPr>
          <p:cNvPicPr>
            <a:picLocks noGrp="1" noChangeAspect="1"/>
          </p:cNvPicPr>
          <p:nvPr>
            <p:ph sz="half" idx="2"/>
          </p:nvPr>
        </p:nvPicPr>
        <p:blipFill>
          <a:blip r:embed="rId2"/>
          <a:stretch>
            <a:fillRect/>
          </a:stretch>
        </p:blipFill>
        <p:spPr>
          <a:xfrm>
            <a:off x="495301" y="1409700"/>
            <a:ext cx="3868340" cy="4826067"/>
          </a:xfrm>
          <a:prstGeom prst="rect">
            <a:avLst/>
          </a:prstGeom>
          <a:ln>
            <a:solidFill>
              <a:srgbClr val="002060"/>
            </a:solidFill>
          </a:ln>
        </p:spPr>
      </p:pic>
      <p:pic>
        <p:nvPicPr>
          <p:cNvPr id="8" name="Content Placeholder 7">
            <a:extLst>
              <a:ext uri="{FF2B5EF4-FFF2-40B4-BE49-F238E27FC236}">
                <a16:creationId xmlns:a16="http://schemas.microsoft.com/office/drawing/2014/main" id="{5DE3C9DB-60CD-D2A9-744D-1981C918B6A0}"/>
              </a:ext>
            </a:extLst>
          </p:cNvPr>
          <p:cNvPicPr>
            <a:picLocks noGrp="1" noChangeAspect="1"/>
          </p:cNvPicPr>
          <p:nvPr>
            <p:ph sz="quarter" idx="4"/>
          </p:nvPr>
        </p:nvPicPr>
        <p:blipFill>
          <a:blip r:embed="rId3"/>
          <a:stretch>
            <a:fillRect/>
          </a:stretch>
        </p:blipFill>
        <p:spPr>
          <a:xfrm>
            <a:off x="4856560" y="1432269"/>
            <a:ext cx="3868340" cy="4782671"/>
          </a:xfrm>
          <a:prstGeom prst="rect">
            <a:avLst/>
          </a:prstGeom>
          <a:ln>
            <a:solidFill>
              <a:srgbClr val="002060"/>
            </a:solidFill>
          </a:ln>
        </p:spPr>
      </p:pic>
      <p:sp>
        <p:nvSpPr>
          <p:cNvPr id="7" name="Slide Number Placeholder 6">
            <a:extLst>
              <a:ext uri="{FF2B5EF4-FFF2-40B4-BE49-F238E27FC236}">
                <a16:creationId xmlns:a16="http://schemas.microsoft.com/office/drawing/2014/main" id="{0019C375-992B-EA3E-81D3-FFD9D78ED928}"/>
              </a:ext>
            </a:extLst>
          </p:cNvPr>
          <p:cNvSpPr>
            <a:spLocks noGrp="1"/>
          </p:cNvSpPr>
          <p:nvPr>
            <p:ph type="sldNum" sz="quarter" idx="12"/>
          </p:nvPr>
        </p:nvSpPr>
        <p:spPr/>
        <p:txBody>
          <a:bodyPr/>
          <a:lstStyle/>
          <a:p>
            <a:pPr>
              <a:defRPr/>
            </a:pPr>
            <a:fld id="{E20D642E-B1A4-4D69-A64C-E9353E08EAB9}" type="slidenum">
              <a:rPr lang="en-US" altLang="en-US" smtClean="0"/>
              <a:pPr>
                <a:defRPr/>
              </a:pPr>
              <a:t>16</a:t>
            </a:fld>
            <a:endParaRPr lang="en-US" altLang="en-US"/>
          </a:p>
        </p:txBody>
      </p:sp>
    </p:spTree>
    <p:extLst>
      <p:ext uri="{BB962C8B-B14F-4D97-AF65-F5344CB8AC3E}">
        <p14:creationId xmlns:p14="http://schemas.microsoft.com/office/powerpoint/2010/main" val="189650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514350" y="1409700"/>
            <a:ext cx="8172450" cy="4264025"/>
          </a:xfrm>
        </p:spPr>
        <p:txBody>
          <a:bodyPr/>
          <a:lstStyle/>
          <a:p>
            <a:pPr eaLnBrk="1" hangingPunct="1">
              <a:lnSpc>
                <a:spcPct val="90000"/>
              </a:lnSpc>
            </a:pPr>
            <a:r>
              <a:rPr lang="en-US" dirty="0"/>
              <a:t>Develop special collections</a:t>
            </a:r>
          </a:p>
          <a:p>
            <a:pPr eaLnBrk="1" hangingPunct="1">
              <a:lnSpc>
                <a:spcPct val="90000"/>
              </a:lnSpc>
            </a:pPr>
            <a:r>
              <a:rPr lang="en-US" dirty="0"/>
              <a:t>Manage and maintain existing collections</a:t>
            </a:r>
          </a:p>
          <a:p>
            <a:pPr eaLnBrk="1" hangingPunct="1">
              <a:lnSpc>
                <a:spcPct val="90000"/>
              </a:lnSpc>
            </a:pPr>
            <a:r>
              <a:rPr lang="en-US" dirty="0"/>
              <a:t>Provide access to electronic resources</a:t>
            </a:r>
          </a:p>
          <a:p>
            <a:pPr eaLnBrk="1" hangingPunct="1">
              <a:lnSpc>
                <a:spcPct val="90000"/>
              </a:lnSpc>
            </a:pPr>
            <a:r>
              <a:rPr lang="en-US" dirty="0"/>
              <a:t>Launch innovate programs</a:t>
            </a:r>
          </a:p>
          <a:p>
            <a:pPr eaLnBrk="1" hangingPunct="1">
              <a:lnSpc>
                <a:spcPct val="90000"/>
              </a:lnSpc>
            </a:pPr>
            <a:r>
              <a:rPr lang="en-US" dirty="0"/>
              <a:t>Provide new services</a:t>
            </a:r>
          </a:p>
          <a:p>
            <a:pPr eaLnBrk="1" hangingPunct="1">
              <a:lnSpc>
                <a:spcPct val="90000"/>
              </a:lnSpc>
            </a:pPr>
            <a:r>
              <a:rPr lang="en-US" dirty="0"/>
              <a:t>Building projects!</a:t>
            </a:r>
          </a:p>
          <a:p>
            <a:pPr eaLnBrk="1" hangingPunct="1"/>
            <a:endParaRPr lang="en-US" dirty="0"/>
          </a:p>
        </p:txBody>
      </p:sp>
      <p:sp>
        <p:nvSpPr>
          <p:cNvPr id="7" name="Slide Number Placeholder 6"/>
          <p:cNvSpPr>
            <a:spLocks noGrp="1"/>
          </p:cNvSpPr>
          <p:nvPr>
            <p:ph type="sldNum" sz="quarter" idx="12"/>
          </p:nvPr>
        </p:nvSpPr>
        <p:spPr/>
        <p:txBody>
          <a:bodyPr/>
          <a:lstStyle/>
          <a:p>
            <a:pPr>
              <a:defRPr/>
            </a:pPr>
            <a:fld id="{E890C49E-3D6E-4A60-9EF5-B9A60AE76FFA}" type="slidenum">
              <a:rPr lang="en-US" altLang="en-US"/>
              <a:pPr>
                <a:defRPr/>
              </a:pPr>
              <a:t>17</a:t>
            </a:fld>
            <a:endParaRPr lang="en-US" altLang="en-US"/>
          </a:p>
        </p:txBody>
      </p:sp>
      <p:pic>
        <p:nvPicPr>
          <p:cNvPr id="9220" name="Picture 5" descr="UNCG Images 015"/>
          <p:cNvPicPr>
            <a:picLocks noChangeAspect="1" noChangeArrowheads="1"/>
          </p:cNvPicPr>
          <p:nvPr/>
        </p:nvPicPr>
        <p:blipFill>
          <a:blip r:embed="rId3"/>
          <a:srcRect/>
          <a:stretch>
            <a:fillRect/>
          </a:stretch>
        </p:blipFill>
        <p:spPr bwMode="auto">
          <a:xfrm>
            <a:off x="4800600" y="3635375"/>
            <a:ext cx="3886200" cy="2581275"/>
          </a:xfrm>
          <a:prstGeom prst="rect">
            <a:avLst/>
          </a:prstGeom>
          <a:noFill/>
          <a:ln w="9525">
            <a:noFill/>
            <a:miter lim="800000"/>
            <a:headEnd/>
            <a:tailEnd/>
          </a:ln>
        </p:spPr>
      </p:pic>
      <p:sp>
        <p:nvSpPr>
          <p:cNvPr id="6" name="Rectangle 2">
            <a:extLst>
              <a:ext uri="{FF2B5EF4-FFF2-40B4-BE49-F238E27FC236}">
                <a16:creationId xmlns:a16="http://schemas.microsoft.com/office/drawing/2014/main" id="{46805A52-43E2-44B3-8473-5E1DD5D81A32}"/>
              </a:ext>
            </a:extLst>
          </p:cNvPr>
          <p:cNvSpPr txBox="1">
            <a:spLocks noChangeArrowheads="1"/>
          </p:cNvSpPr>
          <p:nvPr/>
        </p:nvSpPr>
        <p:spPr>
          <a:xfrm>
            <a:off x="514350" y="266701"/>
            <a:ext cx="8210550" cy="876300"/>
          </a:xfrm>
          <a:prstGeom prst="rect">
            <a:avLst/>
          </a:prstGeom>
        </p:spPr>
        <p:txBody>
          <a:bodyPr vert="horz" lIns="91440" tIns="45720" rIns="91440" bIns="45720" rtlCol="0" anchor="ctr">
            <a:noAutofit/>
          </a:bodyPr>
          <a:lstStyle>
            <a:lvl1pPr>
              <a:lnSpc>
                <a:spcPct val="100000"/>
              </a:lnSpc>
              <a:spcBef>
                <a:spcPct val="0"/>
              </a:spcBef>
              <a:buNone/>
              <a:defRPr sz="3200" b="1">
                <a:solidFill>
                  <a:schemeClr val="tx2"/>
                </a:solidFill>
                <a:ea typeface="+mj-ea"/>
                <a:cs typeface="+mj-cs"/>
              </a:defRPr>
            </a:lvl1pPr>
          </a:lstStyle>
          <a:p>
            <a:r>
              <a:rPr lang="en-US" sz="3600" dirty="0">
                <a:solidFill>
                  <a:srgbClr val="002060"/>
                </a:solidFill>
              </a:rPr>
              <a:t>Examples of Academic Library Needs for Development Activities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a:xfrm>
            <a:off x="495300" y="1409700"/>
            <a:ext cx="3886200" cy="4800600"/>
          </a:xfrm>
        </p:spPr>
        <p:txBody>
          <a:bodyPr vert="horz" lIns="91440" tIns="45720" rIns="91440" bIns="45720" rtlCol="0">
            <a:normAutofit fontScale="92500" lnSpcReduction="10000"/>
          </a:bodyPr>
          <a:lstStyle/>
          <a:p>
            <a:pPr marL="0" indent="0" algn="ctr">
              <a:lnSpc>
                <a:spcPct val="100000"/>
              </a:lnSpc>
              <a:buNone/>
            </a:pPr>
            <a:r>
              <a:rPr lang="en-US" sz="3000" b="1" u="sng" dirty="0">
                <a:solidFill>
                  <a:srgbClr val="002060"/>
                </a:solidFill>
              </a:rPr>
              <a:t>Challenges</a:t>
            </a:r>
          </a:p>
          <a:p>
            <a:pPr>
              <a:lnSpc>
                <a:spcPct val="100000"/>
              </a:lnSpc>
            </a:pPr>
            <a:r>
              <a:rPr lang="en-US" sz="2600" dirty="0"/>
              <a:t>Library has no alumni</a:t>
            </a:r>
          </a:p>
          <a:p>
            <a:pPr>
              <a:lnSpc>
                <a:spcPct val="100000"/>
              </a:lnSpc>
            </a:pPr>
            <a:r>
              <a:rPr lang="en-US" sz="2600" dirty="0"/>
              <a:t>Finding leads</a:t>
            </a:r>
          </a:p>
          <a:p>
            <a:pPr>
              <a:lnSpc>
                <a:spcPct val="100000"/>
              </a:lnSpc>
            </a:pPr>
            <a:r>
              <a:rPr lang="en-US" sz="2600" dirty="0"/>
              <a:t>Link student needs with potential donors</a:t>
            </a:r>
          </a:p>
          <a:p>
            <a:pPr>
              <a:lnSpc>
                <a:spcPct val="100000"/>
              </a:lnSpc>
            </a:pPr>
            <a:r>
              <a:rPr lang="en-US" sz="2600" dirty="0"/>
              <a:t>Campus competition</a:t>
            </a:r>
          </a:p>
        </p:txBody>
      </p:sp>
      <p:sp>
        <p:nvSpPr>
          <p:cNvPr id="10244" name="Rectangle 6"/>
          <p:cNvSpPr>
            <a:spLocks noGrp="1" noChangeArrowheads="1"/>
          </p:cNvSpPr>
          <p:nvPr>
            <p:ph sz="half" idx="2"/>
          </p:nvPr>
        </p:nvSpPr>
        <p:spPr>
          <a:xfrm>
            <a:off x="4476750" y="1436688"/>
            <a:ext cx="4038600" cy="4800599"/>
          </a:xfrm>
        </p:spPr>
        <p:txBody>
          <a:bodyPr>
            <a:normAutofit fontScale="92500" lnSpcReduction="10000"/>
          </a:bodyPr>
          <a:lstStyle/>
          <a:p>
            <a:pPr marL="0" indent="0" algn="ctr">
              <a:lnSpc>
                <a:spcPct val="100000"/>
              </a:lnSpc>
              <a:buNone/>
            </a:pPr>
            <a:r>
              <a:rPr lang="en-US" sz="3000" b="1" u="sng" dirty="0">
                <a:solidFill>
                  <a:srgbClr val="002060"/>
                </a:solidFill>
              </a:rPr>
              <a:t>Opportunities</a:t>
            </a:r>
          </a:p>
          <a:p>
            <a:pPr eaLnBrk="1" hangingPunct="1">
              <a:lnSpc>
                <a:spcPct val="100000"/>
              </a:lnSpc>
            </a:pPr>
            <a:r>
              <a:rPr lang="en-US" sz="2600" dirty="0"/>
              <a:t>Library constituency is entire university community</a:t>
            </a:r>
          </a:p>
          <a:p>
            <a:pPr eaLnBrk="1" hangingPunct="1">
              <a:lnSpc>
                <a:spcPct val="100000"/>
              </a:lnSpc>
            </a:pPr>
            <a:r>
              <a:rPr lang="en-US" sz="2600" dirty="0"/>
              <a:t>Building an environment of giving</a:t>
            </a:r>
          </a:p>
          <a:p>
            <a:pPr eaLnBrk="1" hangingPunct="1">
              <a:lnSpc>
                <a:spcPct val="100000"/>
              </a:lnSpc>
            </a:pPr>
            <a:r>
              <a:rPr lang="en-US" sz="2600" dirty="0"/>
              <a:t>Using assessment tools to demonstrate needs</a:t>
            </a:r>
          </a:p>
          <a:p>
            <a:pPr eaLnBrk="1" hangingPunct="1">
              <a:lnSpc>
                <a:spcPct val="100000"/>
              </a:lnSpc>
            </a:pPr>
            <a:r>
              <a:rPr lang="en-US" sz="2600" dirty="0"/>
              <a:t>Creating vision and mission that includes development needs</a:t>
            </a:r>
          </a:p>
          <a:p>
            <a:pPr eaLnBrk="1" hangingPunct="1">
              <a:lnSpc>
                <a:spcPct val="100000"/>
              </a:lnSpc>
              <a:buFont typeface="Wingdings" pitchFamily="2" charset="2"/>
              <a:buNone/>
            </a:pPr>
            <a:r>
              <a:rPr lang="en-US" sz="2600" dirty="0"/>
              <a:t>     </a:t>
            </a:r>
            <a:endParaRPr lang="en-US" sz="3200" dirty="0">
              <a:solidFill>
                <a:schemeClr val="accent2"/>
              </a:solidFill>
            </a:endParaRPr>
          </a:p>
        </p:txBody>
      </p:sp>
      <p:sp>
        <p:nvSpPr>
          <p:cNvPr id="7" name="Slide Number Placeholder 6"/>
          <p:cNvSpPr>
            <a:spLocks noGrp="1"/>
          </p:cNvSpPr>
          <p:nvPr>
            <p:ph type="sldNum" sz="quarter" idx="12"/>
          </p:nvPr>
        </p:nvSpPr>
        <p:spPr/>
        <p:txBody>
          <a:bodyPr/>
          <a:lstStyle/>
          <a:p>
            <a:pPr>
              <a:defRPr/>
            </a:pPr>
            <a:fld id="{D8231032-27BF-4F4E-B10C-F92E088FF9CF}" type="slidenum">
              <a:rPr lang="en-US" altLang="en-US"/>
              <a:pPr>
                <a:defRPr/>
              </a:pPr>
              <a:t>18</a:t>
            </a:fld>
            <a:endParaRPr lang="en-US" altLang="en-US"/>
          </a:p>
        </p:txBody>
      </p:sp>
      <p:sp>
        <p:nvSpPr>
          <p:cNvPr id="8" name="Rectangle 2">
            <a:extLst>
              <a:ext uri="{FF2B5EF4-FFF2-40B4-BE49-F238E27FC236}">
                <a16:creationId xmlns:a16="http://schemas.microsoft.com/office/drawing/2014/main" id="{63A878C4-78A6-4A8B-B779-1CEA7C8F1AE7}"/>
              </a:ext>
            </a:extLst>
          </p:cNvPr>
          <p:cNvSpPr txBox="1">
            <a:spLocks noChangeArrowheads="1"/>
          </p:cNvSpPr>
          <p:nvPr/>
        </p:nvSpPr>
        <p:spPr>
          <a:xfrm>
            <a:off x="514350" y="266701"/>
            <a:ext cx="8210550" cy="876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Georgia" panose="02040502050405020303" pitchFamily="18" charset="0"/>
                <a:ea typeface="+mj-ea"/>
                <a:cs typeface="+mj-cs"/>
              </a:defRPr>
            </a:lvl1pPr>
          </a:lstStyle>
          <a:p>
            <a:r>
              <a:rPr lang="en-US" sz="3600" b="1" dirty="0">
                <a:solidFill>
                  <a:srgbClr val="002060"/>
                </a:solidFill>
                <a:latin typeface="+mn-lt"/>
              </a:rPr>
              <a:t>Strategic Planning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14350" y="266701"/>
            <a:ext cx="8210550" cy="876300"/>
          </a:xfrm>
        </p:spPr>
        <p:txBody>
          <a:bodyPr vert="horz" lIns="91440" tIns="45720" rIns="91440" bIns="45720" rtlCol="0" anchor="ctr">
            <a:normAutofit/>
          </a:bodyPr>
          <a:lstStyle/>
          <a:p>
            <a:r>
              <a:rPr lang="en-US" sz="3600" b="1" dirty="0">
                <a:solidFill>
                  <a:srgbClr val="002060"/>
                </a:solidFill>
                <a:latin typeface="+mn-lt"/>
              </a:rPr>
              <a:t>Why Fundraising?</a:t>
            </a:r>
          </a:p>
        </p:txBody>
      </p:sp>
      <p:sp>
        <p:nvSpPr>
          <p:cNvPr id="11267" name="Rectangle 3"/>
          <p:cNvSpPr>
            <a:spLocks noGrp="1" noChangeArrowheads="1"/>
          </p:cNvSpPr>
          <p:nvPr>
            <p:ph idx="1"/>
          </p:nvPr>
        </p:nvSpPr>
        <p:spPr>
          <a:xfrm>
            <a:off x="514350" y="1409700"/>
            <a:ext cx="5257800" cy="4800600"/>
          </a:xfrm>
        </p:spPr>
        <p:txBody>
          <a:bodyPr>
            <a:normAutofit fontScale="92500"/>
          </a:bodyPr>
          <a:lstStyle/>
          <a:p>
            <a:pPr>
              <a:lnSpc>
                <a:spcPct val="100000"/>
              </a:lnSpc>
              <a:buFont typeface="Arial" panose="020B0604020202020204" pitchFamily="34" charset="0"/>
              <a:buChar char="•"/>
            </a:pPr>
            <a:r>
              <a:rPr lang="en-US" dirty="0"/>
              <a:t>We are funded to be adequate,  not funded for excellence!</a:t>
            </a:r>
          </a:p>
          <a:p>
            <a:pPr>
              <a:lnSpc>
                <a:spcPct val="100000"/>
              </a:lnSpc>
              <a:buFont typeface="Arial" panose="020B0604020202020204" pitchFamily="34" charset="0"/>
              <a:buChar char="•"/>
            </a:pPr>
            <a:r>
              <a:rPr lang="en-US" dirty="0"/>
              <a:t>The budget would not balance. </a:t>
            </a:r>
          </a:p>
          <a:p>
            <a:pPr>
              <a:lnSpc>
                <a:spcPct val="100000"/>
              </a:lnSpc>
              <a:buFont typeface="Arial" panose="020B0604020202020204" pitchFamily="34" charset="0"/>
              <a:buChar char="•"/>
            </a:pPr>
            <a:r>
              <a:rPr lang="en-US" dirty="0"/>
              <a:t>Buildings might not be equipped.</a:t>
            </a:r>
          </a:p>
          <a:p>
            <a:pPr>
              <a:lnSpc>
                <a:spcPct val="100000"/>
              </a:lnSpc>
              <a:buFont typeface="Arial" panose="020B0604020202020204" pitchFamily="34" charset="0"/>
              <a:buChar char="•"/>
            </a:pPr>
            <a:r>
              <a:rPr lang="en-US" dirty="0"/>
              <a:t>Services and programs may not be provided.</a:t>
            </a:r>
          </a:p>
          <a:p>
            <a:pPr>
              <a:lnSpc>
                <a:spcPct val="100000"/>
              </a:lnSpc>
              <a:buFont typeface="Arial" panose="020B0604020202020204" pitchFamily="34" charset="0"/>
              <a:buChar char="•"/>
            </a:pPr>
            <a:r>
              <a:rPr lang="en-US" dirty="0"/>
              <a:t>Scholarships and professorships would not be available.</a:t>
            </a:r>
          </a:p>
          <a:p>
            <a:pPr>
              <a:lnSpc>
                <a:spcPct val="100000"/>
              </a:lnSpc>
              <a:buFont typeface="Arial" panose="020B0604020202020204" pitchFamily="34" charset="0"/>
              <a:buChar char="•"/>
            </a:pPr>
            <a:r>
              <a:rPr lang="en-US" dirty="0"/>
              <a:t>Research would not be conducted.</a:t>
            </a:r>
          </a:p>
          <a:p>
            <a:pPr eaLnBrk="1" hangingPunct="1">
              <a:lnSpc>
                <a:spcPct val="100000"/>
              </a:lnSpc>
              <a:buFont typeface="Wingdings" pitchFamily="2" charset="2"/>
              <a:buNone/>
            </a:pPr>
            <a:endParaRPr lang="en-US" dirty="0"/>
          </a:p>
        </p:txBody>
      </p:sp>
      <p:sp>
        <p:nvSpPr>
          <p:cNvPr id="7" name="Slide Number Placeholder 6"/>
          <p:cNvSpPr>
            <a:spLocks noGrp="1"/>
          </p:cNvSpPr>
          <p:nvPr>
            <p:ph type="sldNum" sz="quarter" idx="12"/>
          </p:nvPr>
        </p:nvSpPr>
        <p:spPr/>
        <p:txBody>
          <a:bodyPr/>
          <a:lstStyle/>
          <a:p>
            <a:pPr>
              <a:defRPr/>
            </a:pPr>
            <a:fld id="{AF6DEA3A-1365-4736-83F1-B48EC6A642F2}" type="slidenum">
              <a:rPr lang="en-US" altLang="en-US"/>
              <a:pPr>
                <a:defRPr/>
              </a:pPr>
              <a:t>19</a:t>
            </a:fld>
            <a:endParaRPr lang="en-US" altLang="en-US"/>
          </a:p>
        </p:txBody>
      </p:sp>
      <p:pic>
        <p:nvPicPr>
          <p:cNvPr id="11268" name="Picture 4" descr="j0433178"/>
          <p:cNvPicPr>
            <a:picLocks noChangeAspect="1" noChangeArrowheads="1"/>
          </p:cNvPicPr>
          <p:nvPr/>
        </p:nvPicPr>
        <p:blipFill>
          <a:blip r:embed="rId3"/>
          <a:srcRect/>
          <a:stretch>
            <a:fillRect/>
          </a:stretch>
        </p:blipFill>
        <p:spPr bwMode="auto">
          <a:xfrm>
            <a:off x="6115050" y="2247900"/>
            <a:ext cx="2743200" cy="23622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DDBA22-854B-47E3-ADE1-CE822FF3C509}"/>
              </a:ext>
            </a:extLst>
          </p:cNvPr>
          <p:cNvSpPr>
            <a:spLocks noGrp="1"/>
          </p:cNvSpPr>
          <p:nvPr>
            <p:ph type="sldNum" sz="quarter" idx="12"/>
          </p:nvPr>
        </p:nvSpPr>
        <p:spPr/>
        <p:txBody>
          <a:bodyPr/>
          <a:lstStyle/>
          <a:p>
            <a:pPr>
              <a:defRPr/>
            </a:pPr>
            <a:fld id="{D0EDCEA0-B45A-407A-8CEA-1DB4FD570235}" type="slidenum">
              <a:rPr lang="en-US" altLang="en-US" smtClean="0"/>
              <a:pPr>
                <a:defRPr/>
              </a:pPr>
              <a:t>2</a:t>
            </a:fld>
            <a:endParaRPr lang="en-US" altLang="en-US"/>
          </a:p>
        </p:txBody>
      </p:sp>
      <p:sp>
        <p:nvSpPr>
          <p:cNvPr id="3" name="Rectangle 2">
            <a:extLst>
              <a:ext uri="{FF2B5EF4-FFF2-40B4-BE49-F238E27FC236}">
                <a16:creationId xmlns:a16="http://schemas.microsoft.com/office/drawing/2014/main" id="{B95317BB-5A66-4994-9294-881012C0B5B8}"/>
              </a:ext>
            </a:extLst>
          </p:cNvPr>
          <p:cNvSpPr/>
          <p:nvPr/>
        </p:nvSpPr>
        <p:spPr>
          <a:xfrm>
            <a:off x="495300" y="1143000"/>
            <a:ext cx="8458200" cy="4801314"/>
          </a:xfrm>
          <a:prstGeom prst="rect">
            <a:avLst/>
          </a:prstGeom>
        </p:spPr>
        <p:txBody>
          <a:bodyPr wrap="square">
            <a:spAutoFit/>
          </a:bodyPr>
          <a:lstStyle/>
          <a:p>
            <a:pPr algn="just"/>
            <a:r>
              <a:rPr lang="en-US" dirty="0"/>
              <a:t>This presentation is to engage in a discussion of how library staff become involved and can support philanthropic efforts in a post pandemic environment. The education of library staff and the formal creation of a purposeful group moving that education and effort forward is paramount to successful donor engagement. The image of the library, the perceived good stewardship as well as trustworthiness, are all critical components to a donor and are important tools for any development officer, asking for money. </a:t>
            </a:r>
          </a:p>
          <a:p>
            <a:endParaRPr lang="en-US" dirty="0"/>
          </a:p>
          <a:p>
            <a:r>
              <a:rPr lang="en-US" dirty="0"/>
              <a:t>This presentation will cover efforts being made to encourage and promote library staff understanding of donor engagement, how the use of a advisory group can broaden the outreach efforts of advancement/development activities that are centralized to the institution and provide a venue to share similar experiences for participants. Techniques and processes used will be shared as well as development of a common best practices list from the group.  We will share our story and encourage others to join in with ideas, concerns and best practices with how employee engagement works in their institutions. This will include a discussion of hierarchy for engagement and levels of confidentiality.</a:t>
            </a:r>
          </a:p>
        </p:txBody>
      </p:sp>
      <p:sp>
        <p:nvSpPr>
          <p:cNvPr id="4" name="Rectangle 2">
            <a:extLst>
              <a:ext uri="{FF2B5EF4-FFF2-40B4-BE49-F238E27FC236}">
                <a16:creationId xmlns:a16="http://schemas.microsoft.com/office/drawing/2014/main" id="{FD3BFB75-FBF2-43AD-8C73-D311B348621F}"/>
              </a:ext>
            </a:extLst>
          </p:cNvPr>
          <p:cNvSpPr txBox="1">
            <a:spLocks noChangeArrowheads="1"/>
          </p:cNvSpPr>
          <p:nvPr/>
        </p:nvSpPr>
        <p:spPr>
          <a:xfrm>
            <a:off x="495300" y="266700"/>
            <a:ext cx="8020050" cy="876301"/>
          </a:xfrm>
          <a:prstGeom prst="rect">
            <a:avLst/>
          </a:prstGeom>
        </p:spPr>
        <p:txBody>
          <a:bodyPr anchor="ctr"/>
          <a:lstStyle>
            <a:lvl1pPr algn="l" defTabSz="914400" rtl="0" eaLnBrk="1" latinLnBrk="0" hangingPunct="1">
              <a:lnSpc>
                <a:spcPct val="90000"/>
              </a:lnSpc>
              <a:spcBef>
                <a:spcPct val="0"/>
              </a:spcBef>
              <a:buNone/>
              <a:defRPr sz="4400" kern="1200">
                <a:solidFill>
                  <a:schemeClr val="tx2"/>
                </a:solidFill>
                <a:latin typeface="Georgia" panose="02040502050405020303" pitchFamily="18" charset="0"/>
                <a:ea typeface="+mj-ea"/>
                <a:cs typeface="+mj-cs"/>
              </a:defRPr>
            </a:lvl1pPr>
          </a:lstStyle>
          <a:p>
            <a:r>
              <a:rPr lang="en-US" sz="3600" b="1" dirty="0">
                <a:solidFill>
                  <a:srgbClr val="002060"/>
                </a:solidFill>
                <a:latin typeface="+mn-lt"/>
              </a:rPr>
              <a:t>Presentation Purpose</a:t>
            </a:r>
          </a:p>
        </p:txBody>
      </p:sp>
    </p:spTree>
    <p:extLst>
      <p:ext uri="{BB962C8B-B14F-4D97-AF65-F5344CB8AC3E}">
        <p14:creationId xmlns:p14="http://schemas.microsoft.com/office/powerpoint/2010/main" val="82082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95300" y="266700"/>
            <a:ext cx="8229600" cy="876301"/>
          </a:xfrm>
        </p:spPr>
        <p:txBody>
          <a:bodyPr vert="horz" lIns="91440" tIns="45720" rIns="91440" bIns="45720" rtlCol="0" anchor="ctr">
            <a:normAutofit/>
          </a:bodyPr>
          <a:lstStyle/>
          <a:p>
            <a:r>
              <a:rPr lang="en-US" sz="3600" b="1" dirty="0">
                <a:solidFill>
                  <a:srgbClr val="002060"/>
                </a:solidFill>
                <a:latin typeface="+mn-lt"/>
              </a:rPr>
              <a:t>Learning</a:t>
            </a:r>
            <a:r>
              <a:rPr lang="en-US" b="1" dirty="0">
                <a:solidFill>
                  <a:srgbClr val="002060"/>
                </a:solidFill>
                <a:latin typeface="+mn-lt"/>
              </a:rPr>
              <a:t> </a:t>
            </a:r>
            <a:r>
              <a:rPr lang="en-US" sz="3600" b="1" dirty="0">
                <a:solidFill>
                  <a:srgbClr val="002060"/>
                </a:solidFill>
                <a:latin typeface="+mn-lt"/>
              </a:rPr>
              <a:t>Environment</a:t>
            </a:r>
            <a:r>
              <a:rPr lang="en-US" b="1" dirty="0">
                <a:solidFill>
                  <a:srgbClr val="002060"/>
                </a:solidFill>
                <a:latin typeface="+mn-lt"/>
              </a:rPr>
              <a:t> </a:t>
            </a:r>
            <a:r>
              <a:rPr lang="en-US" sz="3600" b="1" dirty="0">
                <a:solidFill>
                  <a:srgbClr val="002060"/>
                </a:solidFill>
                <a:latin typeface="+mn-lt"/>
              </a:rPr>
              <a:t>Gifts</a:t>
            </a:r>
          </a:p>
        </p:txBody>
      </p:sp>
      <p:sp>
        <p:nvSpPr>
          <p:cNvPr id="15363" name="Rectangle 3"/>
          <p:cNvSpPr>
            <a:spLocks noGrp="1" noChangeArrowheads="1"/>
          </p:cNvSpPr>
          <p:nvPr>
            <p:ph idx="1"/>
          </p:nvPr>
        </p:nvSpPr>
        <p:spPr>
          <a:xfrm>
            <a:off x="495300" y="1409700"/>
            <a:ext cx="5638800" cy="4530725"/>
          </a:xfrm>
        </p:spPr>
        <p:txBody>
          <a:bodyPr>
            <a:normAutofit/>
          </a:bodyPr>
          <a:lstStyle/>
          <a:p>
            <a:pPr eaLnBrk="1" hangingPunct="1"/>
            <a:r>
              <a:rPr lang="en-US" sz="2600" dirty="0"/>
              <a:t>Julia Cameron Trice Reference Study Alcove, </a:t>
            </a:r>
            <a:r>
              <a:rPr lang="en-US" sz="2200" dirty="0"/>
              <a:t>a gift from Brandon </a:t>
            </a:r>
            <a:r>
              <a:rPr lang="en-US" sz="2200" dirty="0" err="1"/>
              <a:t>Bensley</a:t>
            </a:r>
            <a:r>
              <a:rPr lang="en-US" sz="2200" dirty="0"/>
              <a:t> to honor her grandmother.</a:t>
            </a:r>
          </a:p>
          <a:p>
            <a:pPr eaLnBrk="1" hangingPunct="1"/>
            <a:r>
              <a:rPr lang="en-US" sz="2600" dirty="0"/>
              <a:t>BB&amp;T Reading Room</a:t>
            </a:r>
          </a:p>
          <a:p>
            <a:pPr eaLnBrk="1" hangingPunct="1"/>
            <a:r>
              <a:rPr lang="en-US" sz="2600" dirty="0"/>
              <a:t>Martha Blakeney Hodges</a:t>
            </a:r>
          </a:p>
          <a:p>
            <a:pPr eaLnBrk="1" hangingPunct="1">
              <a:buFont typeface="Wingdings" pitchFamily="2" charset="2"/>
              <a:buNone/>
            </a:pPr>
            <a:r>
              <a:rPr lang="en-US" sz="2600" dirty="0"/>
              <a:t>Special Collections and Archives</a:t>
            </a:r>
          </a:p>
          <a:p>
            <a:pPr eaLnBrk="1" hangingPunct="1">
              <a:buFont typeface="Wingdings" pitchFamily="2" charset="2"/>
              <a:buNone/>
            </a:pPr>
            <a:r>
              <a:rPr lang="en-US" sz="2600" dirty="0"/>
              <a:t> </a:t>
            </a:r>
            <a:r>
              <a:rPr lang="en-US" sz="2000" dirty="0"/>
              <a:t>a gift of Luther Hodges and Betsy Bernard</a:t>
            </a:r>
          </a:p>
          <a:p>
            <a:pPr eaLnBrk="1" hangingPunct="1"/>
            <a:endParaRPr lang="en-US" sz="2000" dirty="0"/>
          </a:p>
        </p:txBody>
      </p:sp>
      <p:sp>
        <p:nvSpPr>
          <p:cNvPr id="7" name="Slide Number Placeholder 6"/>
          <p:cNvSpPr>
            <a:spLocks noGrp="1"/>
          </p:cNvSpPr>
          <p:nvPr>
            <p:ph type="sldNum" sz="quarter" idx="12"/>
          </p:nvPr>
        </p:nvSpPr>
        <p:spPr/>
        <p:txBody>
          <a:bodyPr/>
          <a:lstStyle/>
          <a:p>
            <a:pPr>
              <a:defRPr/>
            </a:pPr>
            <a:fld id="{CFD71D4F-F1B8-44A2-A222-EAF0CFA16989}" type="slidenum">
              <a:rPr lang="en-US" altLang="en-US"/>
              <a:pPr>
                <a:defRPr/>
              </a:pPr>
              <a:t>20</a:t>
            </a:fld>
            <a:endParaRPr lang="en-US" altLang="en-US"/>
          </a:p>
        </p:txBody>
      </p:sp>
      <p:pic>
        <p:nvPicPr>
          <p:cNvPr id="15364" name="Picture 13" descr="2293231433_1cde1694ff_m[1]"/>
          <p:cNvPicPr>
            <a:picLocks noChangeAspect="1" noChangeArrowheads="1"/>
          </p:cNvPicPr>
          <p:nvPr/>
        </p:nvPicPr>
        <p:blipFill>
          <a:blip r:embed="rId3"/>
          <a:srcRect/>
          <a:stretch>
            <a:fillRect/>
          </a:stretch>
        </p:blipFill>
        <p:spPr bwMode="auto">
          <a:xfrm>
            <a:off x="5619750" y="3333750"/>
            <a:ext cx="2895600" cy="26066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95300" y="272372"/>
            <a:ext cx="8229600" cy="870628"/>
          </a:xfrm>
        </p:spPr>
        <p:txBody>
          <a:bodyPr vert="horz" lIns="91440" tIns="45720" rIns="91440" bIns="45720" rtlCol="0" anchor="ctr">
            <a:normAutofit/>
          </a:bodyPr>
          <a:lstStyle/>
          <a:p>
            <a:r>
              <a:rPr lang="en-US" sz="3600" b="1" dirty="0">
                <a:solidFill>
                  <a:srgbClr val="002060"/>
                </a:solidFill>
                <a:latin typeface="+mn-lt"/>
              </a:rPr>
              <a:t>Types of Giving</a:t>
            </a:r>
          </a:p>
        </p:txBody>
      </p:sp>
      <p:sp>
        <p:nvSpPr>
          <p:cNvPr id="18435" name="Rectangle 3"/>
          <p:cNvSpPr>
            <a:spLocks noGrp="1" noChangeArrowheads="1"/>
          </p:cNvSpPr>
          <p:nvPr>
            <p:ph idx="1"/>
          </p:nvPr>
        </p:nvSpPr>
        <p:spPr>
          <a:xfrm>
            <a:off x="457200" y="1409700"/>
            <a:ext cx="8229600" cy="5257800"/>
          </a:xfrm>
        </p:spPr>
        <p:txBody>
          <a:bodyPr/>
          <a:lstStyle/>
          <a:p>
            <a:pPr eaLnBrk="1" hangingPunct="1"/>
            <a:r>
              <a:rPr lang="en-US" dirty="0"/>
              <a:t>Cash/pledges</a:t>
            </a:r>
          </a:p>
          <a:p>
            <a:pPr eaLnBrk="1" hangingPunct="1"/>
            <a:r>
              <a:rPr lang="en-US" dirty="0"/>
              <a:t>In-Kind gifts – works of art, books, papers</a:t>
            </a:r>
          </a:p>
          <a:p>
            <a:pPr eaLnBrk="1" hangingPunct="1"/>
            <a:r>
              <a:rPr lang="en-US" dirty="0"/>
              <a:t>Capital Assets – property, stock</a:t>
            </a:r>
          </a:p>
          <a:p>
            <a:pPr eaLnBrk="1" hangingPunct="1"/>
            <a:r>
              <a:rPr lang="en-US" dirty="0"/>
              <a:t>Matching Gifts</a:t>
            </a:r>
          </a:p>
          <a:p>
            <a:pPr eaLnBrk="1" hangingPunct="1"/>
            <a:r>
              <a:rPr lang="en-US" dirty="0"/>
              <a:t>Planned Gifts</a:t>
            </a:r>
          </a:p>
        </p:txBody>
      </p:sp>
      <p:sp>
        <p:nvSpPr>
          <p:cNvPr id="7" name="Slide Number Placeholder 6"/>
          <p:cNvSpPr>
            <a:spLocks noGrp="1"/>
          </p:cNvSpPr>
          <p:nvPr>
            <p:ph type="sldNum" sz="quarter" idx="12"/>
          </p:nvPr>
        </p:nvSpPr>
        <p:spPr/>
        <p:txBody>
          <a:bodyPr/>
          <a:lstStyle/>
          <a:p>
            <a:pPr>
              <a:defRPr/>
            </a:pPr>
            <a:fld id="{9558FE92-54CF-479A-8C7B-47D3495EC596}" type="slidenum">
              <a:rPr lang="en-US" altLang="en-US"/>
              <a:pPr>
                <a:defRPr/>
              </a:pPr>
              <a:t>21</a:t>
            </a:fld>
            <a:endParaRPr lang="en-US" altLang="en-US"/>
          </a:p>
        </p:txBody>
      </p:sp>
      <p:pic>
        <p:nvPicPr>
          <p:cNvPr id="18436" name="Picture 4" descr="j0251189"/>
          <p:cNvPicPr>
            <a:picLocks noChangeAspect="1" noChangeArrowheads="1"/>
          </p:cNvPicPr>
          <p:nvPr/>
        </p:nvPicPr>
        <p:blipFill>
          <a:blip r:embed="rId3"/>
          <a:srcRect/>
          <a:stretch>
            <a:fillRect/>
          </a:stretch>
        </p:blipFill>
        <p:spPr bwMode="auto">
          <a:xfrm>
            <a:off x="5572624" y="3757046"/>
            <a:ext cx="1914026" cy="164397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28650" y="365126"/>
            <a:ext cx="7886700" cy="1325563"/>
          </a:xfrm>
        </p:spPr>
        <p:txBody>
          <a:bodyPr vert="horz" lIns="91440" tIns="45720" rIns="91440" bIns="45720" rtlCol="0" anchor="ctr">
            <a:normAutofit/>
          </a:bodyPr>
          <a:lstStyle/>
          <a:p>
            <a:r>
              <a:rPr lang="en-US" b="1"/>
              <a:t>Types of Planned Gifts</a:t>
            </a:r>
          </a:p>
        </p:txBody>
      </p:sp>
      <p:sp>
        <p:nvSpPr>
          <p:cNvPr id="19459" name="Rectangle 3"/>
          <p:cNvSpPr>
            <a:spLocks noGrp="1" noChangeArrowheads="1"/>
          </p:cNvSpPr>
          <p:nvPr>
            <p:ph sz="half" idx="1"/>
          </p:nvPr>
        </p:nvSpPr>
        <p:spPr>
          <a:xfrm>
            <a:off x="628650" y="1825625"/>
            <a:ext cx="3886200" cy="4351338"/>
          </a:xfrm>
        </p:spPr>
        <p:txBody>
          <a:bodyPr>
            <a:normAutofit/>
          </a:bodyPr>
          <a:lstStyle/>
          <a:p>
            <a:pPr eaLnBrk="1" hangingPunct="1"/>
            <a:r>
              <a:rPr lang="en-US" dirty="0"/>
              <a:t>Will Bequests</a:t>
            </a:r>
          </a:p>
          <a:p>
            <a:pPr eaLnBrk="1" hangingPunct="1"/>
            <a:r>
              <a:rPr lang="en-US" dirty="0"/>
              <a:t>Charitable Gift Annuities</a:t>
            </a:r>
          </a:p>
          <a:p>
            <a:pPr eaLnBrk="1" hangingPunct="1"/>
            <a:r>
              <a:rPr lang="en-US" dirty="0"/>
              <a:t>Trusts</a:t>
            </a:r>
          </a:p>
          <a:p>
            <a:pPr eaLnBrk="1" hangingPunct="1"/>
            <a:r>
              <a:rPr lang="en-US" dirty="0"/>
              <a:t>Life Insurance</a:t>
            </a:r>
          </a:p>
          <a:p>
            <a:pPr eaLnBrk="1" hangingPunct="1"/>
            <a:r>
              <a:rPr lang="en-US" dirty="0"/>
              <a:t>IRA’s</a:t>
            </a:r>
          </a:p>
          <a:p>
            <a:pPr eaLnBrk="1" hangingPunct="1"/>
            <a:r>
              <a:rPr lang="en-US" dirty="0"/>
              <a:t>Estate Gifts</a:t>
            </a:r>
          </a:p>
          <a:p>
            <a:pPr eaLnBrk="1" hangingPunct="1"/>
            <a:endParaRPr lang="en-US" dirty="0"/>
          </a:p>
        </p:txBody>
      </p:sp>
      <p:pic>
        <p:nvPicPr>
          <p:cNvPr id="2" name="Picture 1">
            <a:extLst>
              <a:ext uri="{FF2B5EF4-FFF2-40B4-BE49-F238E27FC236}">
                <a16:creationId xmlns:a16="http://schemas.microsoft.com/office/drawing/2014/main" id="{2449C59B-9F50-4070-AF90-F63237619EB7}"/>
              </a:ext>
            </a:extLst>
          </p:cNvPr>
          <p:cNvPicPr>
            <a:picLocks noChangeAspect="1"/>
          </p:cNvPicPr>
          <p:nvPr/>
        </p:nvPicPr>
        <p:blipFill>
          <a:blip r:embed="rId3"/>
          <a:stretch>
            <a:fillRect/>
          </a:stretch>
        </p:blipFill>
        <p:spPr>
          <a:xfrm>
            <a:off x="4629150" y="2213642"/>
            <a:ext cx="3886200" cy="3575303"/>
          </a:xfrm>
          <a:prstGeom prst="rect">
            <a:avLst/>
          </a:prstGeom>
          <a:noFill/>
        </p:spPr>
      </p:pic>
      <p:sp>
        <p:nvSpPr>
          <p:cNvPr id="6" name="Slide Number Placeholder 5" hidden="1"/>
          <p:cNvSpPr>
            <a:spLocks noGrp="1"/>
          </p:cNvSpPr>
          <p:nvPr>
            <p:ph type="sldNum" sz="quarter" idx="12"/>
          </p:nvPr>
        </p:nvSpPr>
        <p:spPr/>
        <p:txBody>
          <a:bodyPr/>
          <a:lstStyle/>
          <a:p>
            <a:pPr>
              <a:spcAft>
                <a:spcPts val="600"/>
              </a:spcAft>
              <a:defRPr/>
            </a:pPr>
            <a:fld id="{C5845CCE-ED64-4C88-A590-CE6458129D96}" type="slidenum">
              <a:rPr lang="en-US" altLang="en-US"/>
              <a:pPr>
                <a:spcAft>
                  <a:spcPts val="600"/>
                </a:spcAft>
                <a:defRPr/>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95300" y="266700"/>
            <a:ext cx="8229600" cy="876301"/>
          </a:xfrm>
        </p:spPr>
        <p:txBody>
          <a:bodyPr vert="horz" lIns="91440" tIns="45720" rIns="91440" bIns="45720" rtlCol="0" anchor="ctr">
            <a:noAutofit/>
          </a:bodyPr>
          <a:lstStyle/>
          <a:p>
            <a:r>
              <a:rPr lang="en-US" sz="3600" b="1" dirty="0">
                <a:solidFill>
                  <a:srgbClr val="002060"/>
                </a:solidFill>
                <a:latin typeface="+mn-lt"/>
              </a:rPr>
              <a:t>Ways to give to the University Libraries</a:t>
            </a:r>
          </a:p>
        </p:txBody>
      </p:sp>
      <p:sp>
        <p:nvSpPr>
          <p:cNvPr id="20483" name="Rectangle 3"/>
          <p:cNvSpPr>
            <a:spLocks noGrp="1" noChangeArrowheads="1"/>
          </p:cNvSpPr>
          <p:nvPr>
            <p:ph idx="1"/>
          </p:nvPr>
        </p:nvSpPr>
        <p:spPr>
          <a:xfrm>
            <a:off x="495300" y="1409700"/>
            <a:ext cx="8020050" cy="4767263"/>
          </a:xfrm>
        </p:spPr>
        <p:txBody>
          <a:bodyPr>
            <a:normAutofit/>
          </a:bodyPr>
          <a:lstStyle/>
          <a:p>
            <a:pPr eaLnBrk="1" hangingPunct="1"/>
            <a:r>
              <a:rPr lang="en-US" dirty="0"/>
              <a:t>Friends Of The Libraries</a:t>
            </a:r>
          </a:p>
          <a:p>
            <a:pPr eaLnBrk="1" hangingPunct="1"/>
            <a:r>
              <a:rPr lang="en-US" dirty="0"/>
              <a:t>Annual Gifts (Enrichment Fund)</a:t>
            </a:r>
          </a:p>
          <a:p>
            <a:pPr eaLnBrk="1" hangingPunct="1"/>
            <a:r>
              <a:rPr lang="en-US" dirty="0"/>
              <a:t>Naming Opportunities</a:t>
            </a:r>
          </a:p>
          <a:p>
            <a:pPr eaLnBrk="1" hangingPunct="1"/>
            <a:r>
              <a:rPr lang="en-US" dirty="0"/>
              <a:t>Major Gifts (Planned Or Outright)</a:t>
            </a:r>
          </a:p>
          <a:p>
            <a:r>
              <a:rPr lang="en-US" dirty="0"/>
              <a:t>Endowments</a:t>
            </a:r>
          </a:p>
          <a:p>
            <a:r>
              <a:rPr lang="en-US" dirty="0"/>
              <a:t>Current Restricted</a:t>
            </a:r>
          </a:p>
        </p:txBody>
      </p:sp>
      <p:sp>
        <p:nvSpPr>
          <p:cNvPr id="6" name="Slide Number Placeholder 5"/>
          <p:cNvSpPr>
            <a:spLocks noGrp="1"/>
          </p:cNvSpPr>
          <p:nvPr>
            <p:ph type="sldNum" sz="quarter" idx="12"/>
          </p:nvPr>
        </p:nvSpPr>
        <p:spPr/>
        <p:txBody>
          <a:bodyPr/>
          <a:lstStyle/>
          <a:p>
            <a:pPr>
              <a:defRPr/>
            </a:pPr>
            <a:fld id="{1B786B1C-0350-4C28-8143-A82BCBDD4E4D}" type="slidenum">
              <a:rPr lang="en-US" altLang="en-US"/>
              <a:pPr>
                <a:defRPr/>
              </a:pPr>
              <a:t>23</a:t>
            </a:fld>
            <a:endParaRPr lang="en-US" altLang="en-US"/>
          </a:p>
        </p:txBody>
      </p:sp>
      <p:pic>
        <p:nvPicPr>
          <p:cNvPr id="2" name="Picture 1">
            <a:extLst>
              <a:ext uri="{FF2B5EF4-FFF2-40B4-BE49-F238E27FC236}">
                <a16:creationId xmlns:a16="http://schemas.microsoft.com/office/drawing/2014/main" id="{12E469C5-FBC1-4162-8D69-7DC2638535EB}"/>
              </a:ext>
            </a:extLst>
          </p:cNvPr>
          <p:cNvPicPr>
            <a:picLocks noChangeAspect="1"/>
          </p:cNvPicPr>
          <p:nvPr/>
        </p:nvPicPr>
        <p:blipFill>
          <a:blip r:embed="rId3"/>
          <a:stretch>
            <a:fillRect/>
          </a:stretch>
        </p:blipFill>
        <p:spPr>
          <a:xfrm>
            <a:off x="4610100" y="3640603"/>
            <a:ext cx="2950697" cy="29506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B7832B-BA4E-D20F-97D0-57C40345FFE9}"/>
              </a:ext>
            </a:extLst>
          </p:cNvPr>
          <p:cNvSpPr>
            <a:spLocks noGrp="1"/>
          </p:cNvSpPr>
          <p:nvPr>
            <p:ph type="sldNum" sz="quarter" idx="12"/>
          </p:nvPr>
        </p:nvSpPr>
        <p:spPr/>
        <p:txBody>
          <a:bodyPr/>
          <a:lstStyle/>
          <a:p>
            <a:pPr>
              <a:defRPr/>
            </a:pPr>
            <a:fld id="{D0EDCEA0-B45A-407A-8CEA-1DB4FD570235}" type="slidenum">
              <a:rPr lang="en-US" altLang="en-US" smtClean="0"/>
              <a:pPr>
                <a:defRPr/>
              </a:pPr>
              <a:t>24</a:t>
            </a:fld>
            <a:endParaRPr lang="en-US" altLang="en-US"/>
          </a:p>
        </p:txBody>
      </p:sp>
      <p:pic>
        <p:nvPicPr>
          <p:cNvPr id="4" name="Picture 3">
            <a:extLst>
              <a:ext uri="{FF2B5EF4-FFF2-40B4-BE49-F238E27FC236}">
                <a16:creationId xmlns:a16="http://schemas.microsoft.com/office/drawing/2014/main" id="{95E24669-4BA5-BEA0-BE1F-5D29DEF6EADD}"/>
              </a:ext>
            </a:extLst>
          </p:cNvPr>
          <p:cNvPicPr>
            <a:picLocks noChangeAspect="1"/>
          </p:cNvPicPr>
          <p:nvPr/>
        </p:nvPicPr>
        <p:blipFill rotWithShape="1">
          <a:blip r:embed="rId3"/>
          <a:srcRect l="61667" t="8518" r="13624" b="11482"/>
          <a:stretch/>
        </p:blipFill>
        <p:spPr>
          <a:xfrm>
            <a:off x="1524000" y="1457300"/>
            <a:ext cx="5962650" cy="4753000"/>
          </a:xfrm>
          <a:prstGeom prst="rect">
            <a:avLst/>
          </a:prstGeom>
          <a:ln>
            <a:solidFill>
              <a:srgbClr val="002060"/>
            </a:solidFill>
          </a:ln>
        </p:spPr>
      </p:pic>
      <p:sp>
        <p:nvSpPr>
          <p:cNvPr id="5" name="Title 1">
            <a:extLst>
              <a:ext uri="{FF2B5EF4-FFF2-40B4-BE49-F238E27FC236}">
                <a16:creationId xmlns:a16="http://schemas.microsoft.com/office/drawing/2014/main" id="{077A40E2-CE2C-41A1-A5CA-3F818B249898}"/>
              </a:ext>
            </a:extLst>
          </p:cNvPr>
          <p:cNvSpPr txBox="1">
            <a:spLocks/>
          </p:cNvSpPr>
          <p:nvPr/>
        </p:nvSpPr>
        <p:spPr>
          <a:xfrm>
            <a:off x="495300" y="266700"/>
            <a:ext cx="8229600" cy="876301"/>
          </a:xfrm>
          <a:prstGeom prst="rect">
            <a:avLst/>
          </a:prstGeom>
        </p:spPr>
        <p:txBody>
          <a:bodyPr vert="horz" lIns="91440" tIns="45720" rIns="91440" bIns="45720" rtlCol="0" anchor="ctr">
            <a:normAutofit/>
          </a:bodyPr>
          <a:lstStyle>
            <a:lvl1pPr>
              <a:lnSpc>
                <a:spcPct val="90000"/>
              </a:lnSpc>
              <a:spcBef>
                <a:spcPct val="0"/>
              </a:spcBef>
              <a:buNone/>
              <a:defRPr sz="4400" b="1">
                <a:solidFill>
                  <a:srgbClr val="002060"/>
                </a:solidFill>
                <a:ea typeface="+mj-ea"/>
                <a:cs typeface="+mj-cs"/>
              </a:defRPr>
            </a:lvl1pPr>
          </a:lstStyle>
          <a:p>
            <a:r>
              <a:rPr lang="en-US" sz="3600" dirty="0"/>
              <a:t>Giving Page of Library Website</a:t>
            </a:r>
          </a:p>
        </p:txBody>
      </p:sp>
    </p:spTree>
    <p:extLst>
      <p:ext uri="{BB962C8B-B14F-4D97-AF65-F5344CB8AC3E}">
        <p14:creationId xmlns:p14="http://schemas.microsoft.com/office/powerpoint/2010/main" val="2370686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D43E-CB74-E36A-74F7-0AD9DA53D12F}"/>
              </a:ext>
            </a:extLst>
          </p:cNvPr>
          <p:cNvSpPr>
            <a:spLocks noGrp="1"/>
          </p:cNvSpPr>
          <p:nvPr>
            <p:ph type="title"/>
          </p:nvPr>
        </p:nvSpPr>
        <p:spPr>
          <a:xfrm>
            <a:off x="495300" y="266700"/>
            <a:ext cx="8229600" cy="876301"/>
          </a:xfrm>
        </p:spPr>
        <p:txBody>
          <a:bodyPr vert="horz" lIns="91440" tIns="45720" rIns="91440" bIns="45720" rtlCol="0" anchor="ctr">
            <a:noAutofit/>
          </a:bodyPr>
          <a:lstStyle/>
          <a:p>
            <a:r>
              <a:rPr lang="en-US" sz="3200" b="1" dirty="0">
                <a:solidFill>
                  <a:srgbClr val="002060"/>
                </a:solidFill>
                <a:latin typeface="+mn-lt"/>
              </a:rPr>
              <a:t>Why are Special Collections and University Archives (SCUA) “Special?”</a:t>
            </a:r>
          </a:p>
        </p:txBody>
      </p:sp>
      <p:sp>
        <p:nvSpPr>
          <p:cNvPr id="3" name="Content Placeholder 2">
            <a:extLst>
              <a:ext uri="{FF2B5EF4-FFF2-40B4-BE49-F238E27FC236}">
                <a16:creationId xmlns:a16="http://schemas.microsoft.com/office/drawing/2014/main" id="{32625C6D-FAF9-DB35-1676-0DF38E39F638}"/>
              </a:ext>
            </a:extLst>
          </p:cNvPr>
          <p:cNvSpPr>
            <a:spLocks noGrp="1"/>
          </p:cNvSpPr>
          <p:nvPr>
            <p:ph idx="1"/>
          </p:nvPr>
        </p:nvSpPr>
        <p:spPr>
          <a:xfrm>
            <a:off x="495300" y="1409700"/>
            <a:ext cx="5392585" cy="4800600"/>
          </a:xfrm>
        </p:spPr>
        <p:txBody>
          <a:bodyPr>
            <a:noAutofit/>
          </a:bodyPr>
          <a:lstStyle/>
          <a:p>
            <a:pPr>
              <a:lnSpc>
                <a:spcPct val="110000"/>
              </a:lnSpc>
            </a:pPr>
            <a:r>
              <a:rPr lang="en-US" sz="2000" b="0" i="0" dirty="0">
                <a:effectLst/>
              </a:rPr>
              <a:t>Special Collections and University Archives (SCUA) is home to some of the most historically significant treasures at the University</a:t>
            </a:r>
            <a:endParaRPr lang="en-US" sz="2000" b="0" i="0" dirty="0">
              <a:effectLst/>
              <a:cs typeface="Arial"/>
            </a:endParaRPr>
          </a:p>
          <a:p>
            <a:pPr>
              <a:lnSpc>
                <a:spcPct val="110000"/>
              </a:lnSpc>
            </a:pPr>
            <a:r>
              <a:rPr lang="en-US" sz="2000" b="0" i="0" dirty="0">
                <a:effectLst/>
              </a:rPr>
              <a:t>Collections include rare books, manuscripts, record groups, scrapbooks, clothing and other items that are of value and importance to the study of material culture, history, literature, etc.</a:t>
            </a:r>
            <a:endParaRPr lang="en-US" sz="2000" b="0" i="0" dirty="0">
              <a:effectLst/>
              <a:cs typeface="Arial"/>
            </a:endParaRPr>
          </a:p>
          <a:p>
            <a:pPr>
              <a:lnSpc>
                <a:spcPct val="110000"/>
              </a:lnSpc>
            </a:pPr>
            <a:r>
              <a:rPr lang="en-US" sz="2000" dirty="0"/>
              <a:t>These collections of distinction are a unique part of the school’s identity</a:t>
            </a:r>
            <a:endParaRPr lang="en-US" sz="2000" dirty="0">
              <a:cs typeface="Arial"/>
            </a:endParaRPr>
          </a:p>
          <a:p>
            <a:pPr>
              <a:lnSpc>
                <a:spcPct val="110000"/>
              </a:lnSpc>
            </a:pPr>
            <a:r>
              <a:rPr lang="en-US" sz="2000" dirty="0">
                <a:cs typeface="Arial"/>
              </a:rPr>
              <a:t>Material is used for research, teaching, exhibits, presentations, and school events</a:t>
            </a:r>
          </a:p>
        </p:txBody>
      </p:sp>
      <p:sp>
        <p:nvSpPr>
          <p:cNvPr id="4" name="Slide Number Placeholder 3">
            <a:extLst>
              <a:ext uri="{FF2B5EF4-FFF2-40B4-BE49-F238E27FC236}">
                <a16:creationId xmlns:a16="http://schemas.microsoft.com/office/drawing/2014/main" id="{6383AA05-A6B5-74F4-74E8-49970EB43A2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5" name="Picture 4">
            <a:extLst>
              <a:ext uri="{FF2B5EF4-FFF2-40B4-BE49-F238E27FC236}">
                <a16:creationId xmlns:a16="http://schemas.microsoft.com/office/drawing/2014/main" id="{6D08A10E-B8E3-E5BF-F24E-CCC95C57AE53}"/>
              </a:ext>
            </a:extLst>
          </p:cNvPr>
          <p:cNvPicPr>
            <a:picLocks noChangeAspect="1"/>
          </p:cNvPicPr>
          <p:nvPr/>
        </p:nvPicPr>
        <p:blipFill>
          <a:blip r:embed="rId3"/>
          <a:stretch>
            <a:fillRect/>
          </a:stretch>
        </p:blipFill>
        <p:spPr>
          <a:xfrm>
            <a:off x="5887885" y="1562100"/>
            <a:ext cx="2837015" cy="4053724"/>
          </a:xfrm>
          <a:prstGeom prst="rect">
            <a:avLst/>
          </a:prstGeom>
        </p:spPr>
      </p:pic>
    </p:spTree>
    <p:extLst>
      <p:ext uri="{BB962C8B-B14F-4D97-AF65-F5344CB8AC3E}">
        <p14:creationId xmlns:p14="http://schemas.microsoft.com/office/powerpoint/2010/main" val="1256930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Placeholder 4">
            <a:extLst>
              <a:ext uri="{FF2B5EF4-FFF2-40B4-BE49-F238E27FC236}">
                <a16:creationId xmlns:a16="http://schemas.microsoft.com/office/drawing/2014/main" id="{008A3D10-BF4D-4386-BFFD-1F04BAC6BEC7}"/>
              </a:ext>
            </a:extLst>
          </p:cNvPr>
          <p:cNvSpPr>
            <a:spLocks noGrp="1"/>
          </p:cNvSpPr>
          <p:nvPr>
            <p:ph type="body" idx="1"/>
          </p:nvPr>
        </p:nvSpPr>
        <p:spPr>
          <a:xfrm>
            <a:off x="4571999" y="2062019"/>
            <a:ext cx="4041775" cy="915686"/>
          </a:xfrm>
        </p:spPr>
        <p:txBody>
          <a:bodyPr>
            <a:normAutofit fontScale="62500" lnSpcReduction="20000"/>
          </a:bodyPr>
          <a:lstStyle/>
          <a:p>
            <a:r>
              <a:rPr lang="en-US" sz="4100" b="0" i="0" dirty="0">
                <a:effectLst/>
              </a:rPr>
              <a:t>Code of Ethics for Special Collections Librarians</a:t>
            </a:r>
          </a:p>
          <a:p>
            <a:endParaRPr lang="en-US" dirty="0"/>
          </a:p>
        </p:txBody>
      </p:sp>
      <p:sp>
        <p:nvSpPr>
          <p:cNvPr id="3" name="Content Placeholder 2">
            <a:extLst>
              <a:ext uri="{FF2B5EF4-FFF2-40B4-BE49-F238E27FC236}">
                <a16:creationId xmlns:a16="http://schemas.microsoft.com/office/drawing/2014/main" id="{DFE10300-7AA1-9A32-0BC5-046634606FB1}"/>
              </a:ext>
            </a:extLst>
          </p:cNvPr>
          <p:cNvSpPr>
            <a:spLocks noGrp="1"/>
          </p:cNvSpPr>
          <p:nvPr>
            <p:ph sz="half" idx="2"/>
          </p:nvPr>
        </p:nvSpPr>
        <p:spPr>
          <a:xfrm>
            <a:off x="4572000" y="2520950"/>
            <a:ext cx="4041775" cy="3951288"/>
          </a:xfrm>
        </p:spPr>
        <p:txBody>
          <a:bodyPr wrap="square" anchor="t">
            <a:normAutofit/>
          </a:bodyPr>
          <a:lstStyle/>
          <a:p>
            <a:pPr marL="0" indent="0">
              <a:lnSpc>
                <a:spcPct val="90000"/>
              </a:lnSpc>
              <a:buNone/>
            </a:pPr>
            <a:endParaRPr lang="en-US" sz="1700" b="0" i="0" dirty="0">
              <a:effectLst/>
            </a:endParaRPr>
          </a:p>
          <a:p>
            <a:pPr marL="0" indent="0">
              <a:lnSpc>
                <a:spcPct val="90000"/>
              </a:lnSpc>
              <a:buNone/>
            </a:pPr>
            <a:r>
              <a:rPr lang="en-US" sz="2000" b="0" i="0" dirty="0">
                <a:solidFill>
                  <a:srgbClr val="FFC000"/>
                </a:solidFill>
                <a:effectLst/>
              </a:rPr>
              <a:t>Development and Donor     Relations</a:t>
            </a:r>
          </a:p>
          <a:p>
            <a:pPr marL="0" indent="0">
              <a:lnSpc>
                <a:spcPct val="90000"/>
              </a:lnSpc>
              <a:buNone/>
            </a:pPr>
            <a:endParaRPr lang="en-US" sz="1700" b="0" i="0" dirty="0">
              <a:effectLst/>
            </a:endParaRPr>
          </a:p>
          <a:p>
            <a:pPr>
              <a:lnSpc>
                <a:spcPct val="90000"/>
              </a:lnSpc>
            </a:pPr>
            <a:r>
              <a:rPr lang="en-US" sz="1800" b="0" i="1" dirty="0">
                <a:effectLst/>
              </a:rPr>
              <a:t>Special collections practitioners who interact with donors have a dual imperative: to develop and maintain responsible relationships with donors, and to ensure responsible custody of materials and financial gifts by balancing donors’ interests with institutional goals, priorities, and capacities.</a:t>
            </a:r>
          </a:p>
          <a:p>
            <a:pPr>
              <a:lnSpc>
                <a:spcPct val="90000"/>
              </a:lnSpc>
            </a:pPr>
            <a:endParaRPr lang="en-US" sz="1700" dirty="0"/>
          </a:p>
        </p:txBody>
      </p:sp>
      <p:sp>
        <p:nvSpPr>
          <p:cNvPr id="4" name="Slide Number Placeholder 3">
            <a:extLst>
              <a:ext uri="{FF2B5EF4-FFF2-40B4-BE49-F238E27FC236}">
                <a16:creationId xmlns:a16="http://schemas.microsoft.com/office/drawing/2014/main" id="{7F279076-7D92-665F-0C49-D4817528F7C4}"/>
              </a:ext>
            </a:extLst>
          </p:cNvPr>
          <p:cNvSpPr>
            <a:spLocks noGrp="1"/>
          </p:cNvSpPr>
          <p:nvPr>
            <p:ph type="sldNum" sz="quarter" idx="12"/>
          </p:nvPr>
        </p:nvSpPr>
        <p:spPr/>
        <p:txBody>
          <a:bodyPr wrap="square" anchor="b">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1026" name="Picture 2">
            <a:extLst>
              <a:ext uri="{FF2B5EF4-FFF2-40B4-BE49-F238E27FC236}">
                <a16:creationId xmlns:a16="http://schemas.microsoft.com/office/drawing/2014/main" id="{1FAD49BF-9F57-AF17-2A40-216A1B6891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 y="2062019"/>
            <a:ext cx="4040188" cy="2733961"/>
          </a:xfrm>
          <a:prstGeom prst="rect">
            <a:avLst/>
          </a:prstGeom>
          <a:solidFill>
            <a:srgbClr val="FFFFFF"/>
          </a:solidFill>
        </p:spPr>
      </p:pic>
      <p:sp>
        <p:nvSpPr>
          <p:cNvPr id="9" name="Title 4">
            <a:extLst>
              <a:ext uri="{FF2B5EF4-FFF2-40B4-BE49-F238E27FC236}">
                <a16:creationId xmlns:a16="http://schemas.microsoft.com/office/drawing/2014/main" id="{7D4704AC-6229-4DB7-8F20-D45FDEC62D59}"/>
              </a:ext>
            </a:extLst>
          </p:cNvPr>
          <p:cNvSpPr>
            <a:spLocks noGrp="1"/>
          </p:cNvSpPr>
          <p:nvPr>
            <p:ph type="title"/>
          </p:nvPr>
        </p:nvSpPr>
        <p:spPr>
          <a:xfrm>
            <a:off x="457198" y="548401"/>
            <a:ext cx="8229601" cy="865187"/>
          </a:xfrm>
        </p:spPr>
        <p:txBody>
          <a:bodyPr vert="horz" lIns="91440" tIns="45720" rIns="91440" bIns="45720" rtlCol="0" anchor="ctr">
            <a:noAutofit/>
          </a:bodyPr>
          <a:lstStyle/>
          <a:p>
            <a:r>
              <a:rPr lang="en-US" sz="3200" b="1" dirty="0">
                <a:solidFill>
                  <a:srgbClr val="002060"/>
                </a:solidFill>
                <a:latin typeface="+mn-lt"/>
              </a:rPr>
              <a:t>Development in SCUA: How is it Different and How is it the Same?</a:t>
            </a:r>
          </a:p>
        </p:txBody>
      </p:sp>
    </p:spTree>
    <p:extLst>
      <p:ext uri="{BB962C8B-B14F-4D97-AF65-F5344CB8AC3E}">
        <p14:creationId xmlns:p14="http://schemas.microsoft.com/office/powerpoint/2010/main" val="16022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rrowheads="1"/>
          </p:cNvPicPr>
          <p:nvPr>
            <p:ph idx="1"/>
          </p:nvPr>
        </p:nvPicPr>
        <p:blipFill>
          <a:blip r:embed="rId3"/>
          <a:srcRect/>
          <a:stretch>
            <a:fillRect/>
          </a:stretch>
        </p:blipFill>
        <p:spPr>
          <a:xfrm>
            <a:off x="504824" y="1654050"/>
            <a:ext cx="8134350" cy="4383663"/>
          </a:xfrm>
          <a:noFill/>
        </p:spPr>
      </p:pic>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E4983-2D4D-4E2C-B111-178727846E08}" type="slidenum">
              <a:rPr kumimoji="0" lang="en-US" altLang="en-US" sz="1200" b="0" i="0" u="none" strike="noStrike" kern="1200" cap="none" spc="0" normalizeH="0" baseline="0" noProof="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10" name="Picture 9">
            <a:extLst>
              <a:ext uri="{FF2B5EF4-FFF2-40B4-BE49-F238E27FC236}">
                <a16:creationId xmlns:a16="http://schemas.microsoft.com/office/drawing/2014/main" id="{1D1AC620-6107-7AD2-6E4D-A781D025D8F8}"/>
              </a:ext>
            </a:extLst>
          </p:cNvPr>
          <p:cNvPicPr>
            <a:picLocks noChangeAspect="1"/>
          </p:cNvPicPr>
          <p:nvPr/>
        </p:nvPicPr>
        <p:blipFill>
          <a:blip r:embed="rId4"/>
          <a:stretch>
            <a:fillRect/>
          </a:stretch>
        </p:blipFill>
        <p:spPr>
          <a:xfrm>
            <a:off x="2171462" y="1907031"/>
            <a:ext cx="1316850" cy="938865"/>
          </a:xfrm>
          <a:prstGeom prst="rect">
            <a:avLst/>
          </a:prstGeom>
        </p:spPr>
      </p:pic>
      <p:pic>
        <p:nvPicPr>
          <p:cNvPr id="11" name="Picture 10">
            <a:extLst>
              <a:ext uri="{FF2B5EF4-FFF2-40B4-BE49-F238E27FC236}">
                <a16:creationId xmlns:a16="http://schemas.microsoft.com/office/drawing/2014/main" id="{E757AD42-E897-09EE-3DB3-EF87D7BA553A}"/>
              </a:ext>
            </a:extLst>
          </p:cNvPr>
          <p:cNvPicPr>
            <a:picLocks noChangeAspect="1"/>
          </p:cNvPicPr>
          <p:nvPr/>
        </p:nvPicPr>
        <p:blipFill>
          <a:blip r:embed="rId4"/>
          <a:stretch>
            <a:fillRect/>
          </a:stretch>
        </p:blipFill>
        <p:spPr>
          <a:xfrm>
            <a:off x="552450" y="3489502"/>
            <a:ext cx="1316850" cy="938865"/>
          </a:xfrm>
          <a:prstGeom prst="rect">
            <a:avLst/>
          </a:prstGeom>
        </p:spPr>
      </p:pic>
      <p:sp>
        <p:nvSpPr>
          <p:cNvPr id="12" name="TextBox 11">
            <a:extLst>
              <a:ext uri="{FF2B5EF4-FFF2-40B4-BE49-F238E27FC236}">
                <a16:creationId xmlns:a16="http://schemas.microsoft.com/office/drawing/2014/main" id="{85C73487-3B21-D1C4-FEA4-81C835043A95}"/>
              </a:ext>
            </a:extLst>
          </p:cNvPr>
          <p:cNvSpPr txBox="1"/>
          <p:nvPr/>
        </p:nvSpPr>
        <p:spPr>
          <a:xfrm>
            <a:off x="2171462" y="2224332"/>
            <a:ext cx="17526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identify them</a:t>
            </a:r>
          </a:p>
        </p:txBody>
      </p:sp>
      <p:sp>
        <p:nvSpPr>
          <p:cNvPr id="15" name="TextBox 14">
            <a:extLst>
              <a:ext uri="{FF2B5EF4-FFF2-40B4-BE49-F238E27FC236}">
                <a16:creationId xmlns:a16="http://schemas.microsoft.com/office/drawing/2014/main" id="{EA2F46E6-EEC1-7598-4522-ADCB8AB41A37}"/>
              </a:ext>
            </a:extLst>
          </p:cNvPr>
          <p:cNvSpPr txBox="1"/>
          <p:nvPr/>
        </p:nvSpPr>
        <p:spPr>
          <a:xfrm>
            <a:off x="739331" y="3728101"/>
            <a:ext cx="102784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Continual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Stewardship</a:t>
            </a:r>
          </a:p>
        </p:txBody>
      </p:sp>
      <p:pic>
        <p:nvPicPr>
          <p:cNvPr id="16" name="Picture 15">
            <a:extLst>
              <a:ext uri="{FF2B5EF4-FFF2-40B4-BE49-F238E27FC236}">
                <a16:creationId xmlns:a16="http://schemas.microsoft.com/office/drawing/2014/main" id="{7A27AD9F-D03E-7EB5-91F7-27C0FC2330EC}"/>
              </a:ext>
            </a:extLst>
          </p:cNvPr>
          <p:cNvPicPr>
            <a:picLocks noChangeAspect="1"/>
          </p:cNvPicPr>
          <p:nvPr/>
        </p:nvPicPr>
        <p:blipFill>
          <a:blip r:embed="rId4"/>
          <a:stretch>
            <a:fillRect/>
          </a:stretch>
        </p:blipFill>
        <p:spPr>
          <a:xfrm>
            <a:off x="5638799" y="4923195"/>
            <a:ext cx="1316850" cy="938865"/>
          </a:xfrm>
          <a:prstGeom prst="rect">
            <a:avLst/>
          </a:prstGeom>
        </p:spPr>
      </p:pic>
      <p:pic>
        <p:nvPicPr>
          <p:cNvPr id="17" name="Picture 16">
            <a:extLst>
              <a:ext uri="{FF2B5EF4-FFF2-40B4-BE49-F238E27FC236}">
                <a16:creationId xmlns:a16="http://schemas.microsoft.com/office/drawing/2014/main" id="{3F3BFE09-8D05-8FA6-6179-6CB08F94EE21}"/>
              </a:ext>
            </a:extLst>
          </p:cNvPr>
          <p:cNvPicPr>
            <a:picLocks noChangeAspect="1"/>
          </p:cNvPicPr>
          <p:nvPr/>
        </p:nvPicPr>
        <p:blipFill>
          <a:blip r:embed="rId4"/>
          <a:stretch>
            <a:fillRect/>
          </a:stretch>
        </p:blipFill>
        <p:spPr>
          <a:xfrm>
            <a:off x="2286000" y="4923197"/>
            <a:ext cx="1316850" cy="938865"/>
          </a:xfrm>
          <a:prstGeom prst="rect">
            <a:avLst/>
          </a:prstGeom>
        </p:spPr>
      </p:pic>
      <p:sp>
        <p:nvSpPr>
          <p:cNvPr id="19" name="TextBox 18">
            <a:extLst>
              <a:ext uri="{FF2B5EF4-FFF2-40B4-BE49-F238E27FC236}">
                <a16:creationId xmlns:a16="http://schemas.microsoft.com/office/drawing/2014/main" id="{3751AE7D-911D-2A18-B061-48D2041C3E43}"/>
              </a:ext>
            </a:extLst>
          </p:cNvPr>
          <p:cNvSpPr txBox="1"/>
          <p:nvPr/>
        </p:nvSpPr>
        <p:spPr>
          <a:xfrm>
            <a:off x="2545918" y="5161796"/>
            <a:ext cx="79701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Financial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Asks</a:t>
            </a:r>
          </a:p>
        </p:txBody>
      </p:sp>
      <p:sp>
        <p:nvSpPr>
          <p:cNvPr id="20" name="TextBox 19">
            <a:extLst>
              <a:ext uri="{FF2B5EF4-FFF2-40B4-BE49-F238E27FC236}">
                <a16:creationId xmlns:a16="http://schemas.microsoft.com/office/drawing/2014/main" id="{E15DCBF3-3BC0-47B2-F56B-D46322CF6D99}"/>
              </a:ext>
            </a:extLst>
          </p:cNvPr>
          <p:cNvSpPr txBox="1"/>
          <p:nvPr/>
        </p:nvSpPr>
        <p:spPr>
          <a:xfrm>
            <a:off x="5869062" y="5087511"/>
            <a:ext cx="856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Collection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Asks</a:t>
            </a:r>
          </a:p>
        </p:txBody>
      </p:sp>
      <p:cxnSp>
        <p:nvCxnSpPr>
          <p:cNvPr id="3" name="Straight Connector 2">
            <a:extLst>
              <a:ext uri="{FF2B5EF4-FFF2-40B4-BE49-F238E27FC236}">
                <a16:creationId xmlns:a16="http://schemas.microsoft.com/office/drawing/2014/main" id="{3D121D4B-E2CE-A7AC-BFAF-0E692B97A22D}"/>
              </a:ext>
            </a:extLst>
          </p:cNvPr>
          <p:cNvCxnSpPr/>
          <p:nvPr/>
        </p:nvCxnSpPr>
        <p:spPr>
          <a:xfrm>
            <a:off x="6248400" y="250630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A335AD10-5BE8-4352-A9D8-D0A67F0C58B8}"/>
              </a:ext>
            </a:extLst>
          </p:cNvPr>
          <p:cNvSpPr>
            <a:spLocks noGrp="1"/>
          </p:cNvSpPr>
          <p:nvPr>
            <p:ph type="title"/>
          </p:nvPr>
        </p:nvSpPr>
        <p:spPr>
          <a:xfrm>
            <a:off x="429205" y="349446"/>
            <a:ext cx="8229601" cy="865187"/>
          </a:xfrm>
        </p:spPr>
        <p:txBody>
          <a:bodyPr vert="horz" lIns="91440" tIns="45720" rIns="91440" bIns="45720" rtlCol="0" anchor="ctr">
            <a:noAutofit/>
          </a:bodyPr>
          <a:lstStyle/>
          <a:p>
            <a:r>
              <a:rPr lang="en-US" sz="3200" b="1" dirty="0">
                <a:solidFill>
                  <a:srgbClr val="002060"/>
                </a:solidFill>
                <a:latin typeface="+mn-lt"/>
              </a:rPr>
              <a:t>Development SCUA: How is it Different and How is it the Same?</a:t>
            </a:r>
          </a:p>
        </p:txBody>
      </p:sp>
      <p:pic>
        <p:nvPicPr>
          <p:cNvPr id="2" name="Picture 1">
            <a:extLst>
              <a:ext uri="{FF2B5EF4-FFF2-40B4-BE49-F238E27FC236}">
                <a16:creationId xmlns:a16="http://schemas.microsoft.com/office/drawing/2014/main" id="{C805B645-425B-3F22-E450-CC51C529E63F}"/>
              </a:ext>
            </a:extLst>
          </p:cNvPr>
          <p:cNvPicPr>
            <a:picLocks noChangeAspect="1"/>
          </p:cNvPicPr>
          <p:nvPr/>
        </p:nvPicPr>
        <p:blipFill>
          <a:blip r:embed="rId4"/>
          <a:stretch>
            <a:fillRect/>
          </a:stretch>
        </p:blipFill>
        <p:spPr>
          <a:xfrm>
            <a:off x="7198500" y="3453316"/>
            <a:ext cx="1316850" cy="938865"/>
          </a:xfrm>
          <a:prstGeom prst="rect">
            <a:avLst/>
          </a:prstGeom>
        </p:spPr>
      </p:pic>
      <p:pic>
        <p:nvPicPr>
          <p:cNvPr id="4" name="Picture 3">
            <a:extLst>
              <a:ext uri="{FF2B5EF4-FFF2-40B4-BE49-F238E27FC236}">
                <a16:creationId xmlns:a16="http://schemas.microsoft.com/office/drawing/2014/main" id="{65B27E9D-491B-BA0B-3361-B8C9F2C236F1}"/>
              </a:ext>
            </a:extLst>
          </p:cNvPr>
          <p:cNvPicPr>
            <a:picLocks noChangeAspect="1"/>
          </p:cNvPicPr>
          <p:nvPr/>
        </p:nvPicPr>
        <p:blipFill>
          <a:blip r:embed="rId5"/>
          <a:stretch>
            <a:fillRect/>
          </a:stretch>
        </p:blipFill>
        <p:spPr>
          <a:xfrm>
            <a:off x="7286911" y="3666694"/>
            <a:ext cx="1140027" cy="512108"/>
          </a:xfrm>
          <a:prstGeom prst="rect">
            <a:avLst/>
          </a:prstGeom>
        </p:spPr>
      </p:pic>
      <p:pic>
        <p:nvPicPr>
          <p:cNvPr id="5" name="Picture 4">
            <a:extLst>
              <a:ext uri="{FF2B5EF4-FFF2-40B4-BE49-F238E27FC236}">
                <a16:creationId xmlns:a16="http://schemas.microsoft.com/office/drawing/2014/main" id="{E05A4BAF-5640-A79A-1CF9-219BC7E12038}"/>
              </a:ext>
            </a:extLst>
          </p:cNvPr>
          <p:cNvPicPr>
            <a:picLocks noChangeAspect="1"/>
          </p:cNvPicPr>
          <p:nvPr/>
        </p:nvPicPr>
        <p:blipFill>
          <a:blip r:embed="rId4"/>
          <a:stretch>
            <a:fillRect/>
          </a:stretch>
        </p:blipFill>
        <p:spPr>
          <a:xfrm>
            <a:off x="5750880" y="1934805"/>
            <a:ext cx="1316850" cy="938865"/>
          </a:xfrm>
          <a:prstGeom prst="rect">
            <a:avLst/>
          </a:prstGeom>
        </p:spPr>
      </p:pic>
      <p:pic>
        <p:nvPicPr>
          <p:cNvPr id="8" name="Picture 7">
            <a:extLst>
              <a:ext uri="{FF2B5EF4-FFF2-40B4-BE49-F238E27FC236}">
                <a16:creationId xmlns:a16="http://schemas.microsoft.com/office/drawing/2014/main" id="{578F9576-1FC4-79D4-D682-028D837EE86B}"/>
              </a:ext>
            </a:extLst>
          </p:cNvPr>
          <p:cNvPicPr>
            <a:picLocks noChangeAspect="1"/>
          </p:cNvPicPr>
          <p:nvPr/>
        </p:nvPicPr>
        <p:blipFill>
          <a:blip r:embed="rId6"/>
          <a:stretch>
            <a:fillRect/>
          </a:stretch>
        </p:blipFill>
        <p:spPr>
          <a:xfrm>
            <a:off x="5777864" y="2242679"/>
            <a:ext cx="1261981" cy="323116"/>
          </a:xfrm>
          <a:prstGeom prst="rect">
            <a:avLst/>
          </a:prstGeom>
        </p:spPr>
      </p:pic>
    </p:spTree>
    <p:extLst>
      <p:ext uri="{BB962C8B-B14F-4D97-AF65-F5344CB8AC3E}">
        <p14:creationId xmlns:p14="http://schemas.microsoft.com/office/powerpoint/2010/main" val="3538900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008E-910D-5B09-27CB-6A4E425E6CF7}"/>
              </a:ext>
            </a:extLst>
          </p:cNvPr>
          <p:cNvSpPr>
            <a:spLocks noGrp="1"/>
          </p:cNvSpPr>
          <p:nvPr>
            <p:ph type="title"/>
          </p:nvPr>
        </p:nvSpPr>
        <p:spPr>
          <a:xfrm>
            <a:off x="495300" y="266700"/>
            <a:ext cx="8229600" cy="876301"/>
          </a:xfrm>
        </p:spPr>
        <p:txBody>
          <a:bodyPr vert="horz" lIns="91440" tIns="45720" rIns="91440" bIns="45720" rtlCol="0" anchor="ctr">
            <a:normAutofit/>
          </a:bodyPr>
          <a:lstStyle/>
          <a:p>
            <a:r>
              <a:rPr lang="en-US" sz="3200" b="1" dirty="0">
                <a:solidFill>
                  <a:srgbClr val="002060"/>
                </a:solidFill>
                <a:latin typeface="+mn-lt"/>
              </a:rPr>
              <a:t>Why Do People Give to SCUA?</a:t>
            </a:r>
          </a:p>
        </p:txBody>
      </p:sp>
      <p:sp>
        <p:nvSpPr>
          <p:cNvPr id="3" name="Content Placeholder 2">
            <a:extLst>
              <a:ext uri="{FF2B5EF4-FFF2-40B4-BE49-F238E27FC236}">
                <a16:creationId xmlns:a16="http://schemas.microsoft.com/office/drawing/2014/main" id="{682B7935-B7C1-1C58-1E78-553C589A6A77}"/>
              </a:ext>
            </a:extLst>
          </p:cNvPr>
          <p:cNvSpPr>
            <a:spLocks noGrp="1"/>
          </p:cNvSpPr>
          <p:nvPr>
            <p:ph idx="1"/>
          </p:nvPr>
        </p:nvSpPr>
        <p:spPr>
          <a:xfrm>
            <a:off x="495299" y="1409700"/>
            <a:ext cx="4972439" cy="4530725"/>
          </a:xfrm>
        </p:spPr>
        <p:txBody>
          <a:bodyPr>
            <a:normAutofit/>
          </a:bodyPr>
          <a:lstStyle/>
          <a:p>
            <a:pPr>
              <a:lnSpc>
                <a:spcPct val="110000"/>
              </a:lnSpc>
            </a:pPr>
            <a:r>
              <a:rPr lang="en-US" sz="1800" dirty="0">
                <a:latin typeface="Arial" panose="020B0604020202020204" pitchFamily="34" charset="0"/>
                <a:cs typeface="Arial" panose="020B0604020202020204" pitchFamily="34" charset="0"/>
              </a:rPr>
              <a:t>Their f</a:t>
            </a:r>
            <a:r>
              <a:rPr lang="en-US" sz="1800" b="0" i="0" dirty="0">
                <a:effectLst/>
                <a:latin typeface="Arial" panose="020B0604020202020204" pitchFamily="34" charset="0"/>
                <a:cs typeface="Arial" panose="020B0604020202020204" pitchFamily="34" charset="0"/>
              </a:rPr>
              <a:t>amily has no interest in their material</a:t>
            </a:r>
          </a:p>
          <a:p>
            <a:pPr>
              <a:lnSpc>
                <a:spcPct val="110000"/>
              </a:lnSpc>
            </a:pPr>
            <a:r>
              <a:rPr lang="en-US" sz="1800" dirty="0">
                <a:latin typeface="Arial"/>
                <a:cs typeface="Arial"/>
              </a:rPr>
              <a:t>They want a safe space for their collection with </a:t>
            </a:r>
            <a:r>
              <a:rPr lang="en-US" sz="1800" b="0" i="0" dirty="0">
                <a:effectLst/>
                <a:latin typeface="Arial"/>
                <a:cs typeface="Arial"/>
              </a:rPr>
              <a:t>long-term preservation</a:t>
            </a:r>
            <a:r>
              <a:rPr lang="en-US" sz="1800" dirty="0">
                <a:latin typeface="Arial"/>
                <a:cs typeface="Arial"/>
              </a:rPr>
              <a:t> assurance</a:t>
            </a:r>
            <a:endParaRPr lang="en-US" sz="1800" dirty="0">
              <a:latin typeface="Arial" panose="020B0604020202020204" pitchFamily="34" charset="0"/>
              <a:cs typeface="Arial" panose="020B0604020202020204" pitchFamily="34" charset="0"/>
            </a:endParaRPr>
          </a:p>
          <a:p>
            <a:pPr>
              <a:lnSpc>
                <a:spcPct val="110000"/>
              </a:lnSpc>
            </a:pPr>
            <a:r>
              <a:rPr lang="en-US" sz="1800" dirty="0">
                <a:latin typeface="Arial" panose="020B0604020202020204" pitchFamily="34" charset="0"/>
                <a:cs typeface="Arial" panose="020B0604020202020204" pitchFamily="34" charset="0"/>
              </a:rPr>
              <a:t>They want to e</a:t>
            </a:r>
            <a:r>
              <a:rPr lang="en-US" sz="1800" b="0" i="0" dirty="0">
                <a:effectLst/>
                <a:latin typeface="Arial" panose="020B0604020202020204" pitchFamily="34" charset="0"/>
                <a:cs typeface="Arial" panose="020B0604020202020204" pitchFamily="34" charset="0"/>
              </a:rPr>
              <a:t>nsure that their collections become a part of the community’s collective memory</a:t>
            </a:r>
          </a:p>
          <a:p>
            <a:pPr>
              <a:lnSpc>
                <a:spcPct val="110000"/>
              </a:lnSpc>
            </a:pPr>
            <a:r>
              <a:rPr lang="en-US" sz="1800" b="0" i="0" dirty="0">
                <a:effectLst/>
                <a:latin typeface="Arial"/>
                <a:cs typeface="Arial"/>
              </a:rPr>
              <a:t>They</a:t>
            </a:r>
            <a:r>
              <a:rPr lang="en-US" sz="1800" dirty="0">
                <a:latin typeface="Arial"/>
                <a:cs typeface="Arial"/>
              </a:rPr>
              <a:t> feel that</a:t>
            </a:r>
            <a:r>
              <a:rPr lang="en-US" sz="1800" b="0" i="0" dirty="0">
                <a:effectLst/>
                <a:latin typeface="Arial"/>
                <a:cs typeface="Arial"/>
              </a:rPr>
              <a:t> </a:t>
            </a:r>
            <a:r>
              <a:rPr lang="en-US" sz="1800" dirty="0">
                <a:latin typeface="Arial"/>
                <a:cs typeface="Arial"/>
              </a:rPr>
              <a:t>providing</a:t>
            </a:r>
            <a:r>
              <a:rPr lang="en-US" sz="1800" b="0" i="0" dirty="0">
                <a:effectLst/>
                <a:latin typeface="Arial"/>
                <a:cs typeface="Arial"/>
              </a:rPr>
              <a:t> research access to the contents of their collection</a:t>
            </a:r>
            <a:r>
              <a:rPr lang="en-US" sz="1800" dirty="0">
                <a:latin typeface="Arial"/>
                <a:cs typeface="Arial"/>
              </a:rPr>
              <a:t> is important</a:t>
            </a:r>
            <a:endParaRPr lang="en-US" sz="1800" b="0" i="0" dirty="0">
              <a:effectLst/>
              <a:latin typeface="Arial"/>
              <a:cs typeface="Arial"/>
            </a:endParaRPr>
          </a:p>
          <a:p>
            <a:pPr>
              <a:lnSpc>
                <a:spcPct val="110000"/>
              </a:lnSpc>
            </a:pPr>
            <a:r>
              <a:rPr lang="en-US" sz="1800" dirty="0">
                <a:latin typeface="Arial" panose="020B0604020202020204" pitchFamily="34" charset="0"/>
                <a:cs typeface="Arial" panose="020B0604020202020204" pitchFamily="34" charset="0"/>
              </a:rPr>
              <a:t>They want to financially support their collection, a “pet project,” or the department</a:t>
            </a:r>
            <a:endParaRPr lang="en-US" sz="1800" b="0" i="0" dirty="0">
              <a:effectLst/>
              <a:latin typeface="Arial" panose="020B0604020202020204" pitchFamily="34" charset="0"/>
              <a:cs typeface="Arial" panose="020B0604020202020204" pitchFamily="34" charset="0"/>
            </a:endParaRPr>
          </a:p>
          <a:p>
            <a:pPr>
              <a:lnSpc>
                <a:spcPct val="110000"/>
              </a:lnSpc>
            </a:pPr>
            <a:r>
              <a:rPr lang="en-US" sz="1800" dirty="0">
                <a:latin typeface="Arial" panose="020B0604020202020204" pitchFamily="34" charset="0"/>
                <a:cs typeface="Arial" panose="020B0604020202020204" pitchFamily="34" charset="0"/>
              </a:rPr>
              <a:t>They would like immediate or future tax deductions</a:t>
            </a:r>
          </a:p>
        </p:txBody>
      </p:sp>
      <p:sp>
        <p:nvSpPr>
          <p:cNvPr id="4" name="Slide Number Placeholder 3">
            <a:extLst>
              <a:ext uri="{FF2B5EF4-FFF2-40B4-BE49-F238E27FC236}">
                <a16:creationId xmlns:a16="http://schemas.microsoft.com/office/drawing/2014/main" id="{A9F3981F-6969-0A25-810A-F68DE6B8E6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5" name="Picture 4">
            <a:extLst>
              <a:ext uri="{FF2B5EF4-FFF2-40B4-BE49-F238E27FC236}">
                <a16:creationId xmlns:a16="http://schemas.microsoft.com/office/drawing/2014/main" id="{01B8D3D9-A108-2E38-CE64-E104B3150A53}"/>
              </a:ext>
            </a:extLst>
          </p:cNvPr>
          <p:cNvPicPr>
            <a:picLocks noChangeAspect="1"/>
          </p:cNvPicPr>
          <p:nvPr/>
        </p:nvPicPr>
        <p:blipFill>
          <a:blip r:embed="rId2"/>
          <a:stretch>
            <a:fillRect/>
          </a:stretch>
        </p:blipFill>
        <p:spPr>
          <a:xfrm>
            <a:off x="5768707" y="1707182"/>
            <a:ext cx="2956193" cy="3935760"/>
          </a:xfrm>
          <a:prstGeom prst="rect">
            <a:avLst/>
          </a:prstGeom>
        </p:spPr>
      </p:pic>
    </p:spTree>
    <p:extLst>
      <p:ext uri="{BB962C8B-B14F-4D97-AF65-F5344CB8AC3E}">
        <p14:creationId xmlns:p14="http://schemas.microsoft.com/office/powerpoint/2010/main" val="2472027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87F1-506B-3975-8516-C41439905548}"/>
              </a:ext>
            </a:extLst>
          </p:cNvPr>
          <p:cNvSpPr>
            <a:spLocks noGrp="1"/>
          </p:cNvSpPr>
          <p:nvPr>
            <p:ph type="title"/>
          </p:nvPr>
        </p:nvSpPr>
        <p:spPr>
          <a:xfrm>
            <a:off x="495300" y="266700"/>
            <a:ext cx="8229600" cy="876301"/>
          </a:xfrm>
        </p:spPr>
        <p:txBody>
          <a:bodyPr vert="horz" lIns="91440" tIns="45720" rIns="91440" bIns="45720" rtlCol="0" anchor="ctr">
            <a:noAutofit/>
          </a:bodyPr>
          <a:lstStyle/>
          <a:p>
            <a:r>
              <a:rPr lang="en-US" sz="3200" b="1" dirty="0">
                <a:solidFill>
                  <a:srgbClr val="002060"/>
                </a:solidFill>
                <a:latin typeface="+mn-lt"/>
              </a:rPr>
              <a:t>How SCUA Staff Participates in Development</a:t>
            </a:r>
          </a:p>
        </p:txBody>
      </p:sp>
      <p:sp>
        <p:nvSpPr>
          <p:cNvPr id="3" name="Content Placeholder 2">
            <a:extLst>
              <a:ext uri="{FF2B5EF4-FFF2-40B4-BE49-F238E27FC236}">
                <a16:creationId xmlns:a16="http://schemas.microsoft.com/office/drawing/2014/main" id="{3EA2B113-9B7A-913B-115A-DADD1856F48B}"/>
              </a:ext>
            </a:extLst>
          </p:cNvPr>
          <p:cNvSpPr>
            <a:spLocks noGrp="1"/>
          </p:cNvSpPr>
          <p:nvPr>
            <p:ph idx="1"/>
          </p:nvPr>
        </p:nvSpPr>
        <p:spPr>
          <a:xfrm>
            <a:off x="495300" y="1409700"/>
            <a:ext cx="4800600" cy="4800600"/>
          </a:xfrm>
        </p:spPr>
        <p:txBody>
          <a:bodyPr>
            <a:normAutofit/>
          </a:bodyPr>
          <a:lstStyle/>
          <a:p>
            <a:pPr>
              <a:lnSpc>
                <a:spcPct val="120000"/>
              </a:lnSpc>
            </a:pPr>
            <a:r>
              <a:rPr lang="en-US" sz="1800" dirty="0">
                <a:cs typeface="Arial"/>
              </a:rPr>
              <a:t>Build good will (and recognition) on campus and in the community</a:t>
            </a:r>
            <a:endParaRPr lang="en-US" sz="3600" dirty="0">
              <a:cs typeface="Arial"/>
            </a:endParaRPr>
          </a:p>
          <a:p>
            <a:pPr>
              <a:lnSpc>
                <a:spcPct val="120000"/>
              </a:lnSpc>
            </a:pPr>
            <a:r>
              <a:rPr lang="en-US" sz="1800" dirty="0">
                <a:cs typeface="Arial"/>
              </a:rPr>
              <a:t>Act as "walking ambassadors" for the Collections, the Library, and the University</a:t>
            </a:r>
            <a:endParaRPr lang="en-US" sz="3600" dirty="0">
              <a:cs typeface="Arial"/>
            </a:endParaRPr>
          </a:p>
          <a:p>
            <a:pPr>
              <a:lnSpc>
                <a:spcPct val="120000"/>
              </a:lnSpc>
            </a:pPr>
            <a:r>
              <a:rPr lang="en-US" sz="1800" dirty="0">
                <a:cs typeface="Arial"/>
              </a:rPr>
              <a:t>Generate a "buzz" through presentations, projects, events, articles, exhibits, etc.</a:t>
            </a:r>
          </a:p>
          <a:p>
            <a:pPr>
              <a:lnSpc>
                <a:spcPct val="120000"/>
              </a:lnSpc>
            </a:pPr>
            <a:r>
              <a:rPr lang="en-US" sz="1800" dirty="0"/>
              <a:t>Create opportunities for endowments, bequests, and gifts in kind</a:t>
            </a:r>
            <a:endParaRPr lang="en-US" sz="1800" dirty="0">
              <a:cs typeface="Arial"/>
            </a:endParaRPr>
          </a:p>
          <a:p>
            <a:pPr>
              <a:lnSpc>
                <a:spcPct val="120000"/>
              </a:lnSpc>
            </a:pPr>
            <a:r>
              <a:rPr lang="en-US" sz="1800" dirty="0"/>
              <a:t>Develop interest in collection and space naming opportunities</a:t>
            </a:r>
            <a:endParaRPr lang="en-US" sz="1800" dirty="0">
              <a:cs typeface="Arial"/>
            </a:endParaRPr>
          </a:p>
          <a:p>
            <a:pPr>
              <a:lnSpc>
                <a:spcPct val="120000"/>
              </a:lnSpc>
            </a:pPr>
            <a:r>
              <a:rPr lang="en-US" sz="1800" dirty="0"/>
              <a:t>Encourage patron endorsement of projects</a:t>
            </a:r>
            <a:endParaRPr lang="en-US" sz="1800" dirty="0">
              <a:cs typeface="Arial"/>
            </a:endParaRPr>
          </a:p>
        </p:txBody>
      </p:sp>
      <p:sp>
        <p:nvSpPr>
          <p:cNvPr id="4" name="Slide Number Placeholder 3">
            <a:extLst>
              <a:ext uri="{FF2B5EF4-FFF2-40B4-BE49-F238E27FC236}">
                <a16:creationId xmlns:a16="http://schemas.microsoft.com/office/drawing/2014/main" id="{E5245E42-00D1-00B5-0E2A-A883DBF44EC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6" name="Picture 5">
            <a:extLst>
              <a:ext uri="{FF2B5EF4-FFF2-40B4-BE49-F238E27FC236}">
                <a16:creationId xmlns:a16="http://schemas.microsoft.com/office/drawing/2014/main" id="{AFF11C72-B0A9-5DD5-35B4-D2C16C42ED77}"/>
              </a:ext>
            </a:extLst>
          </p:cNvPr>
          <p:cNvPicPr>
            <a:picLocks noChangeAspect="1"/>
          </p:cNvPicPr>
          <p:nvPr/>
        </p:nvPicPr>
        <p:blipFill>
          <a:blip r:embed="rId2"/>
          <a:stretch>
            <a:fillRect/>
          </a:stretch>
        </p:blipFill>
        <p:spPr>
          <a:xfrm>
            <a:off x="6331726" y="3741984"/>
            <a:ext cx="2601781" cy="2497710"/>
          </a:xfrm>
          <a:prstGeom prst="rect">
            <a:avLst/>
          </a:prstGeom>
        </p:spPr>
      </p:pic>
      <p:pic>
        <p:nvPicPr>
          <p:cNvPr id="7" name="Picture 6">
            <a:extLst>
              <a:ext uri="{FF2B5EF4-FFF2-40B4-BE49-F238E27FC236}">
                <a16:creationId xmlns:a16="http://schemas.microsoft.com/office/drawing/2014/main" id="{98679485-AB31-1CC7-5487-5FC10A171F98}"/>
              </a:ext>
            </a:extLst>
          </p:cNvPr>
          <p:cNvPicPr>
            <a:picLocks noChangeAspect="1"/>
          </p:cNvPicPr>
          <p:nvPr/>
        </p:nvPicPr>
        <p:blipFill>
          <a:blip r:embed="rId3"/>
          <a:stretch>
            <a:fillRect/>
          </a:stretch>
        </p:blipFill>
        <p:spPr>
          <a:xfrm>
            <a:off x="5477592" y="1546923"/>
            <a:ext cx="2155024" cy="2434138"/>
          </a:xfrm>
          <a:prstGeom prst="rect">
            <a:avLst/>
          </a:prstGeom>
        </p:spPr>
      </p:pic>
    </p:spTree>
    <p:extLst>
      <p:ext uri="{BB962C8B-B14F-4D97-AF65-F5344CB8AC3E}">
        <p14:creationId xmlns:p14="http://schemas.microsoft.com/office/powerpoint/2010/main" val="201086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66700"/>
            <a:ext cx="8020050" cy="876301"/>
          </a:xfrm>
        </p:spPr>
        <p:txBody>
          <a:bodyPr>
            <a:normAutofit/>
          </a:bodyPr>
          <a:lstStyle/>
          <a:p>
            <a:pPr eaLnBrk="1" hangingPunct="1"/>
            <a:r>
              <a:rPr lang="en-US" sz="3600" b="1" dirty="0">
                <a:solidFill>
                  <a:srgbClr val="002060"/>
                </a:solidFill>
                <a:latin typeface="+mn-lt"/>
              </a:rPr>
              <a:t>Agenda</a:t>
            </a:r>
          </a:p>
        </p:txBody>
      </p:sp>
      <p:sp>
        <p:nvSpPr>
          <p:cNvPr id="6147" name="Rectangle 3"/>
          <p:cNvSpPr>
            <a:spLocks noGrp="1" noChangeArrowheads="1"/>
          </p:cNvSpPr>
          <p:nvPr>
            <p:ph idx="1"/>
          </p:nvPr>
        </p:nvSpPr>
        <p:spPr>
          <a:xfrm>
            <a:off x="495300" y="1409700"/>
            <a:ext cx="7886700" cy="4351338"/>
          </a:xfrm>
        </p:spPr>
        <p:txBody>
          <a:bodyPr>
            <a:normAutofit/>
          </a:bodyPr>
          <a:lstStyle/>
          <a:p>
            <a:pPr eaLnBrk="1" hangingPunct="1">
              <a:lnSpc>
                <a:spcPct val="80000"/>
              </a:lnSpc>
            </a:pPr>
            <a:r>
              <a:rPr lang="en-US" sz="2400" dirty="0"/>
              <a:t>What Development Activities Mean For The University</a:t>
            </a:r>
            <a:endParaRPr lang="en-US" sz="3200" dirty="0"/>
          </a:p>
          <a:p>
            <a:pPr lvl="1" eaLnBrk="1" hangingPunct="1">
              <a:lnSpc>
                <a:spcPct val="80000"/>
              </a:lnSpc>
            </a:pPr>
            <a:r>
              <a:rPr lang="en-US" sz="2000" dirty="0"/>
              <a:t>Campus Initiatives</a:t>
            </a:r>
            <a:endParaRPr lang="en-US" sz="2800" dirty="0"/>
          </a:p>
          <a:p>
            <a:pPr lvl="1" eaLnBrk="1" hangingPunct="1">
              <a:lnSpc>
                <a:spcPct val="80000"/>
              </a:lnSpc>
            </a:pPr>
            <a:r>
              <a:rPr lang="en-US" sz="2000" dirty="0"/>
              <a:t>Responsibilities Of Each Academic Unit</a:t>
            </a:r>
            <a:endParaRPr lang="en-US" sz="2800" dirty="0"/>
          </a:p>
          <a:p>
            <a:pPr eaLnBrk="1" hangingPunct="1">
              <a:lnSpc>
                <a:spcPct val="80000"/>
              </a:lnSpc>
            </a:pPr>
            <a:r>
              <a:rPr lang="en-US" sz="2400" dirty="0"/>
              <a:t>Development Terminology – Types Of Major Gifts</a:t>
            </a:r>
            <a:endParaRPr lang="en-US" sz="3200" dirty="0"/>
          </a:p>
          <a:p>
            <a:pPr eaLnBrk="1" hangingPunct="1">
              <a:lnSpc>
                <a:spcPct val="80000"/>
              </a:lnSpc>
            </a:pPr>
            <a:r>
              <a:rPr lang="en-US" sz="2400" dirty="0"/>
              <a:t>Why People Give</a:t>
            </a:r>
            <a:endParaRPr lang="en-US" sz="3200" dirty="0"/>
          </a:p>
          <a:p>
            <a:pPr lvl="1" eaLnBrk="1" hangingPunct="1">
              <a:lnSpc>
                <a:spcPct val="80000"/>
              </a:lnSpc>
            </a:pPr>
            <a:r>
              <a:rPr lang="en-US" sz="2000" dirty="0"/>
              <a:t>Benefits Of Private Giving</a:t>
            </a:r>
            <a:endParaRPr lang="en-US" sz="2800" dirty="0"/>
          </a:p>
          <a:p>
            <a:pPr lvl="1" eaLnBrk="1" hangingPunct="1">
              <a:lnSpc>
                <a:spcPct val="80000"/>
              </a:lnSpc>
            </a:pPr>
            <a:r>
              <a:rPr lang="en-US" sz="2000" dirty="0"/>
              <a:t>Way Give To Public Institutions</a:t>
            </a:r>
            <a:endParaRPr lang="en-US" sz="2800" dirty="0"/>
          </a:p>
          <a:p>
            <a:pPr eaLnBrk="1" hangingPunct="1">
              <a:lnSpc>
                <a:spcPct val="80000"/>
              </a:lnSpc>
            </a:pPr>
            <a:r>
              <a:rPr lang="en-US" sz="2400" dirty="0"/>
              <a:t>Funding Sources For Library Giving</a:t>
            </a:r>
            <a:endParaRPr lang="en-US" sz="3200" dirty="0"/>
          </a:p>
          <a:p>
            <a:pPr eaLnBrk="1" hangingPunct="1">
              <a:lnSpc>
                <a:spcPct val="80000"/>
              </a:lnSpc>
            </a:pPr>
            <a:r>
              <a:rPr lang="en-US" sz="2400" dirty="0"/>
              <a:t>Everyone Plays A Role:</a:t>
            </a:r>
            <a:endParaRPr lang="en-US" sz="3200" dirty="0"/>
          </a:p>
          <a:p>
            <a:pPr lvl="1" eaLnBrk="1" hangingPunct="1">
              <a:lnSpc>
                <a:spcPct val="80000"/>
              </a:lnSpc>
            </a:pPr>
            <a:r>
              <a:rPr lang="en-US" sz="2000" dirty="0"/>
              <a:t>Development Officers</a:t>
            </a:r>
            <a:endParaRPr lang="en-US" sz="2800" dirty="0"/>
          </a:p>
          <a:p>
            <a:pPr lvl="1" eaLnBrk="1" hangingPunct="1">
              <a:lnSpc>
                <a:spcPct val="80000"/>
              </a:lnSpc>
            </a:pPr>
            <a:r>
              <a:rPr lang="en-US" sz="2000" dirty="0"/>
              <a:t>Library Administrators</a:t>
            </a:r>
            <a:endParaRPr lang="en-US" sz="2800" dirty="0"/>
          </a:p>
          <a:p>
            <a:pPr lvl="1" eaLnBrk="1" hangingPunct="1">
              <a:lnSpc>
                <a:spcPct val="80000"/>
              </a:lnSpc>
            </a:pPr>
            <a:r>
              <a:rPr lang="en-US" sz="2000" dirty="0"/>
              <a:t>Library Staff</a:t>
            </a:r>
            <a:endParaRPr lang="en-US" sz="2800" dirty="0"/>
          </a:p>
          <a:p>
            <a:pPr eaLnBrk="1" hangingPunct="1">
              <a:lnSpc>
                <a:spcPct val="80000"/>
              </a:lnSpc>
            </a:pPr>
            <a:endParaRPr lang="en-US" sz="2400" dirty="0"/>
          </a:p>
          <a:p>
            <a:pPr eaLnBrk="1" hangingPunct="1"/>
            <a:endParaRPr lang="en-US" sz="3200" dirty="0"/>
          </a:p>
        </p:txBody>
      </p:sp>
      <p:sp>
        <p:nvSpPr>
          <p:cNvPr id="6" name="Slide Number Placeholder 5"/>
          <p:cNvSpPr>
            <a:spLocks noGrp="1"/>
          </p:cNvSpPr>
          <p:nvPr>
            <p:ph type="sldNum" sz="quarter" idx="12"/>
          </p:nvPr>
        </p:nvSpPr>
        <p:spPr/>
        <p:txBody>
          <a:bodyPr/>
          <a:lstStyle/>
          <a:p>
            <a:pPr>
              <a:defRPr/>
            </a:pPr>
            <a:fld id="{93F1A751-9D64-4D0E-BD27-9E55BFCFBC13}" type="slidenum">
              <a:rPr lang="en-US" altLang="en-US"/>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E597-F84A-F592-81E8-13A84AF560EF}"/>
              </a:ext>
            </a:extLst>
          </p:cNvPr>
          <p:cNvSpPr>
            <a:spLocks noGrp="1"/>
          </p:cNvSpPr>
          <p:nvPr>
            <p:ph type="title"/>
          </p:nvPr>
        </p:nvSpPr>
        <p:spPr>
          <a:xfrm>
            <a:off x="495300" y="277813"/>
            <a:ext cx="8229600" cy="865187"/>
          </a:xfrm>
        </p:spPr>
        <p:txBody>
          <a:bodyPr vert="horz" lIns="91440" tIns="45720" rIns="91440" bIns="45720" rtlCol="0" anchor="ctr">
            <a:noAutofit/>
          </a:bodyPr>
          <a:lstStyle/>
          <a:p>
            <a:r>
              <a:rPr lang="en-US" sz="3200" b="1" dirty="0">
                <a:solidFill>
                  <a:srgbClr val="002060"/>
                </a:solidFill>
                <a:latin typeface="+mn-lt"/>
              </a:rPr>
              <a:t>SCUA: Working Together with Advancement</a:t>
            </a:r>
          </a:p>
        </p:txBody>
      </p:sp>
      <p:pic>
        <p:nvPicPr>
          <p:cNvPr id="8" name="Content Placeholder 7">
            <a:extLst>
              <a:ext uri="{FF2B5EF4-FFF2-40B4-BE49-F238E27FC236}">
                <a16:creationId xmlns:a16="http://schemas.microsoft.com/office/drawing/2014/main" id="{2303F0FF-F73E-DA58-0D1B-C9C8B1CC8EC9}"/>
              </a:ext>
            </a:extLst>
          </p:cNvPr>
          <p:cNvPicPr>
            <a:picLocks noGrp="1" noChangeAspect="1"/>
          </p:cNvPicPr>
          <p:nvPr>
            <p:ph idx="1"/>
          </p:nvPr>
        </p:nvPicPr>
        <p:blipFill>
          <a:blip r:embed="rId2"/>
          <a:stretch>
            <a:fillRect/>
          </a:stretch>
        </p:blipFill>
        <p:spPr>
          <a:xfrm>
            <a:off x="5715000" y="1844100"/>
            <a:ext cx="3034446" cy="2431268"/>
          </a:xfrm>
        </p:spPr>
      </p:pic>
      <p:sp>
        <p:nvSpPr>
          <p:cNvPr id="4" name="Slide Number Placeholder 3">
            <a:extLst>
              <a:ext uri="{FF2B5EF4-FFF2-40B4-BE49-F238E27FC236}">
                <a16:creationId xmlns:a16="http://schemas.microsoft.com/office/drawing/2014/main" id="{AFC2616F-D315-DC32-448D-F926B37E65A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sp>
        <p:nvSpPr>
          <p:cNvPr id="9" name="TextBox 8">
            <a:extLst>
              <a:ext uri="{FF2B5EF4-FFF2-40B4-BE49-F238E27FC236}">
                <a16:creationId xmlns:a16="http://schemas.microsoft.com/office/drawing/2014/main" id="{25851950-CFB1-99F8-6D9E-3F86FBAD8243}"/>
              </a:ext>
            </a:extLst>
          </p:cNvPr>
          <p:cNvSpPr txBox="1"/>
          <p:nvPr/>
        </p:nvSpPr>
        <p:spPr>
          <a:xfrm>
            <a:off x="518569" y="1279073"/>
            <a:ext cx="4629265" cy="4800600"/>
          </a:xfrm>
          <a:prstGeom prst="rect">
            <a:avLst/>
          </a:prstGeom>
        </p:spPr>
        <p:txBody>
          <a:bodyPr vert="horz" lIns="91440" tIns="45720" rIns="91440" bIns="45720" rtlCol="0">
            <a:normAutofit lnSpcReduction="10000"/>
          </a:bodyPr>
          <a:lstStyle>
            <a:lvl1pPr indent="0">
              <a:lnSpc>
                <a:spcPct val="120000"/>
              </a:lnSpc>
              <a:spcBef>
                <a:spcPts val="1000"/>
              </a:spcBef>
              <a:buFont typeface="Arial" panose="020B0604020202020204" pitchFamily="34" charset="0"/>
              <a:buNone/>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lumMod val="75000"/>
                    <a:lumOff val="25000"/>
                  </a:schemeClr>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lumMod val="75000"/>
                    <a:lumOff val="25000"/>
                  </a:schemeClr>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Arial" panose="020B0604020202020204" pitchFamily="34" charset="0"/>
              <a:buChar char="•"/>
            </a:pPr>
            <a:r>
              <a:rPr lang="en-US" dirty="0"/>
              <a:t>The efforts of advancement and SCUA can overlap – mostly successfully, sometimes not! </a:t>
            </a:r>
          </a:p>
          <a:p>
            <a:pPr marL="285750" indent="-285750">
              <a:buFont typeface="Arial" panose="020B0604020202020204" pitchFamily="34" charset="0"/>
              <a:buChar char="•"/>
            </a:pPr>
            <a:r>
              <a:rPr lang="en-US" dirty="0"/>
              <a:t>“Unexpected” gifts in kind</a:t>
            </a:r>
          </a:p>
          <a:p>
            <a:pPr marL="285750" indent="-285750">
              <a:buFont typeface="Arial" panose="020B0604020202020204" pitchFamily="34" charset="0"/>
              <a:buChar char="•"/>
            </a:pPr>
            <a:r>
              <a:rPr lang="en-US" dirty="0"/>
              <a:t>Collaborative stewardship</a:t>
            </a:r>
          </a:p>
          <a:p>
            <a:pPr marL="285750" indent="-285750">
              <a:buFont typeface="Arial" panose="020B0604020202020204" pitchFamily="34" charset="0"/>
              <a:buChar char="•"/>
            </a:pPr>
            <a:r>
              <a:rPr lang="en-US" dirty="0"/>
              <a:t>Interesting collections provide natural outreach opportunities</a:t>
            </a:r>
          </a:p>
          <a:p>
            <a:pPr marL="285750" indent="-285750">
              <a:buFont typeface="Arial" panose="020B0604020202020204" pitchFamily="34" charset="0"/>
              <a:buChar char="•"/>
            </a:pPr>
            <a:r>
              <a:rPr lang="en-US" dirty="0"/>
              <a:t>Assist advancement in “making connections”</a:t>
            </a:r>
          </a:p>
          <a:p>
            <a:pPr marL="285750" indent="-285750">
              <a:buFont typeface="Arial" panose="020B0604020202020204" pitchFamily="34" charset="0"/>
              <a:buChar char="•"/>
            </a:pPr>
            <a:r>
              <a:rPr lang="en-US" dirty="0"/>
              <a:t>Help with “gift packets” for donors</a:t>
            </a:r>
          </a:p>
          <a:p>
            <a:pPr marL="285750" indent="-285750">
              <a:buFont typeface="Arial" panose="020B0604020202020204" pitchFamily="34" charset="0"/>
              <a:buChar char="•"/>
            </a:pPr>
            <a:r>
              <a:rPr lang="en-US" dirty="0"/>
              <a:t>Walk through the donation process with patron's and SCUA/Library/University's needs and goals in mind</a:t>
            </a:r>
          </a:p>
        </p:txBody>
      </p:sp>
      <p:pic>
        <p:nvPicPr>
          <p:cNvPr id="11" name="Picture 10">
            <a:extLst>
              <a:ext uri="{FF2B5EF4-FFF2-40B4-BE49-F238E27FC236}">
                <a16:creationId xmlns:a16="http://schemas.microsoft.com/office/drawing/2014/main" id="{AC801B5F-1FFE-7F99-F346-6EBC761C0EFE}"/>
              </a:ext>
            </a:extLst>
          </p:cNvPr>
          <p:cNvPicPr>
            <a:picLocks noChangeAspect="1"/>
          </p:cNvPicPr>
          <p:nvPr/>
        </p:nvPicPr>
        <p:blipFill>
          <a:blip r:embed="rId3"/>
          <a:stretch>
            <a:fillRect/>
          </a:stretch>
        </p:blipFill>
        <p:spPr>
          <a:xfrm>
            <a:off x="5128395" y="3577579"/>
            <a:ext cx="2415405" cy="2632721"/>
          </a:xfrm>
          <a:prstGeom prst="rect">
            <a:avLst/>
          </a:prstGeom>
        </p:spPr>
      </p:pic>
    </p:spTree>
    <p:extLst>
      <p:ext uri="{BB962C8B-B14F-4D97-AF65-F5344CB8AC3E}">
        <p14:creationId xmlns:p14="http://schemas.microsoft.com/office/powerpoint/2010/main" val="2378672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D029-754A-7ECF-9422-FA89C81A8273}"/>
              </a:ext>
            </a:extLst>
          </p:cNvPr>
          <p:cNvSpPr>
            <a:spLocks noGrp="1"/>
          </p:cNvSpPr>
          <p:nvPr>
            <p:ph type="title"/>
          </p:nvPr>
        </p:nvSpPr>
        <p:spPr>
          <a:xfrm>
            <a:off x="531812" y="266701"/>
            <a:ext cx="8193088" cy="876300"/>
          </a:xfrm>
        </p:spPr>
        <p:txBody>
          <a:bodyPr vert="horz" lIns="91440" tIns="45720" rIns="91440" bIns="45720" rtlCol="0" anchor="ctr">
            <a:noAutofit/>
          </a:bodyPr>
          <a:lstStyle/>
          <a:p>
            <a:r>
              <a:rPr lang="en-US" sz="3200" b="1" dirty="0">
                <a:solidFill>
                  <a:srgbClr val="002060"/>
                </a:solidFill>
                <a:latin typeface="+mn-lt"/>
              </a:rPr>
              <a:t>SCUA Staff Developing and </a:t>
            </a:r>
            <a:r>
              <a:rPr lang="en-US" sz="3200" b="1" dirty="0" err="1">
                <a:solidFill>
                  <a:srgbClr val="002060"/>
                </a:solidFill>
                <a:latin typeface="+mn-lt"/>
              </a:rPr>
              <a:t>Maintaing</a:t>
            </a:r>
            <a:r>
              <a:rPr lang="en-US" sz="3200" b="1" dirty="0">
                <a:solidFill>
                  <a:srgbClr val="002060"/>
                </a:solidFill>
                <a:latin typeface="+mn-lt"/>
              </a:rPr>
              <a:t> Community Partnerships</a:t>
            </a:r>
          </a:p>
        </p:txBody>
      </p:sp>
      <p:sp>
        <p:nvSpPr>
          <p:cNvPr id="3" name="Content Placeholder 2">
            <a:extLst>
              <a:ext uri="{FF2B5EF4-FFF2-40B4-BE49-F238E27FC236}">
                <a16:creationId xmlns:a16="http://schemas.microsoft.com/office/drawing/2014/main" id="{30A16B6B-3C50-F1D1-4040-488B20345A89}"/>
              </a:ext>
            </a:extLst>
          </p:cNvPr>
          <p:cNvSpPr>
            <a:spLocks noGrp="1"/>
          </p:cNvSpPr>
          <p:nvPr>
            <p:ph sz="half" idx="2"/>
          </p:nvPr>
        </p:nvSpPr>
        <p:spPr>
          <a:xfrm>
            <a:off x="495300" y="1551107"/>
            <a:ext cx="5017294" cy="4397138"/>
          </a:xfrm>
        </p:spPr>
        <p:txBody>
          <a:bodyPr vert="horz" wrap="square" lIns="91440" tIns="45720" rIns="91440" bIns="45720" numCol="1" anchor="t" anchorCtr="0" compatLnSpc="1">
            <a:prstTxWarp prst="textNoShape">
              <a:avLst/>
            </a:prstTxWarp>
            <a:noAutofit/>
          </a:bodyPr>
          <a:lstStyle/>
          <a:p>
            <a:pPr>
              <a:lnSpc>
                <a:spcPct val="100000"/>
              </a:lnSpc>
            </a:pPr>
            <a:r>
              <a:rPr lang="en-US" sz="2000" dirty="0"/>
              <a:t>The power of the “elevator speech”</a:t>
            </a:r>
            <a:endParaRPr lang="en-US" sz="2000" dirty="0">
              <a:cs typeface="Arial"/>
            </a:endParaRPr>
          </a:p>
          <a:p>
            <a:pPr>
              <a:lnSpc>
                <a:spcPct val="100000"/>
              </a:lnSpc>
            </a:pPr>
            <a:r>
              <a:rPr lang="en-US" sz="2000" dirty="0"/>
              <a:t>Take every opportunity to put in a good word about SCUA, University Libraries, and UNCG</a:t>
            </a:r>
            <a:endParaRPr lang="en-US" sz="2000" dirty="0">
              <a:cs typeface="Arial"/>
            </a:endParaRPr>
          </a:p>
          <a:p>
            <a:pPr>
              <a:lnSpc>
                <a:spcPct val="100000"/>
              </a:lnSpc>
            </a:pPr>
            <a:r>
              <a:rPr lang="en-US" sz="2000" dirty="0"/>
              <a:t>Be passionate about SCUA’s collections</a:t>
            </a:r>
            <a:endParaRPr lang="en-US" sz="2000" dirty="0">
              <a:cs typeface="Arial"/>
            </a:endParaRPr>
          </a:p>
          <a:p>
            <a:pPr>
              <a:lnSpc>
                <a:spcPct val="100000"/>
              </a:lnSpc>
            </a:pPr>
            <a:r>
              <a:rPr lang="en-US" sz="2000" dirty="0"/>
              <a:t>Know what we need </a:t>
            </a:r>
            <a:r>
              <a:rPr lang="en-US" sz="2000" i="1" dirty="0"/>
              <a:t>and</a:t>
            </a:r>
            <a:r>
              <a:rPr lang="en-US" sz="2000" dirty="0"/>
              <a:t> what we don’t</a:t>
            </a:r>
            <a:endParaRPr lang="en-US" sz="2000" dirty="0">
              <a:cs typeface="Arial"/>
            </a:endParaRPr>
          </a:p>
          <a:p>
            <a:pPr>
              <a:lnSpc>
                <a:spcPct val="100000"/>
              </a:lnSpc>
            </a:pPr>
            <a:r>
              <a:rPr lang="en-US" sz="2000" dirty="0"/>
              <a:t>Provide a sympathetic ear and be willing to steward donors for years!</a:t>
            </a:r>
            <a:endParaRPr lang="en-US" sz="2000" dirty="0">
              <a:cs typeface="Arial"/>
            </a:endParaRPr>
          </a:p>
          <a:p>
            <a:pPr>
              <a:lnSpc>
                <a:spcPct val="100000"/>
              </a:lnSpc>
            </a:pPr>
            <a:r>
              <a:rPr lang="en-US" sz="2000" dirty="0"/>
              <a:t>Actively build relationships</a:t>
            </a:r>
            <a:endParaRPr lang="en-US" sz="2000" dirty="0">
              <a:cs typeface="Arial"/>
            </a:endParaRPr>
          </a:p>
        </p:txBody>
      </p:sp>
      <p:sp>
        <p:nvSpPr>
          <p:cNvPr id="4" name="Slide Number Placeholder 3">
            <a:extLst>
              <a:ext uri="{FF2B5EF4-FFF2-40B4-BE49-F238E27FC236}">
                <a16:creationId xmlns:a16="http://schemas.microsoft.com/office/drawing/2014/main" id="{C9415683-701D-0DA5-B81E-FCE4842D414F}"/>
              </a:ext>
            </a:extLst>
          </p:cNvPr>
          <p:cNvSpPr>
            <a:spLocks noGrp="1"/>
          </p:cNvSpPr>
          <p:nvPr>
            <p:ph type="sldNum" sz="quarter" idx="12"/>
          </p:nvPr>
        </p:nvSpPr>
        <p:spPr/>
        <p:txBody>
          <a:bodyPr wrap="square" anchor="b">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7" name="Picture 6" descr="A picture containing text, indoor, furniture, book&#10;&#10;Description automatically generated">
            <a:extLst>
              <a:ext uri="{FF2B5EF4-FFF2-40B4-BE49-F238E27FC236}">
                <a16:creationId xmlns:a16="http://schemas.microsoft.com/office/drawing/2014/main" id="{7A53BAEC-AD6F-6217-A339-DB2FD5A942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8313" y="3917951"/>
            <a:ext cx="2952003" cy="1765414"/>
          </a:xfrm>
          <a:prstGeom prst="rect">
            <a:avLst/>
          </a:prstGeom>
        </p:spPr>
      </p:pic>
      <p:pic>
        <p:nvPicPr>
          <p:cNvPr id="12" name="Picture 11">
            <a:extLst>
              <a:ext uri="{FF2B5EF4-FFF2-40B4-BE49-F238E27FC236}">
                <a16:creationId xmlns:a16="http://schemas.microsoft.com/office/drawing/2014/main" id="{90806640-93F9-7CDE-37E9-E86187E97FD0}"/>
              </a:ext>
            </a:extLst>
          </p:cNvPr>
          <p:cNvPicPr>
            <a:picLocks noChangeAspect="1"/>
          </p:cNvPicPr>
          <p:nvPr/>
        </p:nvPicPr>
        <p:blipFill>
          <a:blip r:embed="rId3"/>
          <a:stretch>
            <a:fillRect/>
          </a:stretch>
        </p:blipFill>
        <p:spPr>
          <a:xfrm>
            <a:off x="5512594" y="1493008"/>
            <a:ext cx="2987722" cy="2240792"/>
          </a:xfrm>
          <a:prstGeom prst="rect">
            <a:avLst/>
          </a:prstGeom>
        </p:spPr>
      </p:pic>
    </p:spTree>
    <p:extLst>
      <p:ext uri="{BB962C8B-B14F-4D97-AF65-F5344CB8AC3E}">
        <p14:creationId xmlns:p14="http://schemas.microsoft.com/office/powerpoint/2010/main" val="45404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66701"/>
            <a:ext cx="8020050" cy="876300"/>
          </a:xfrm>
        </p:spPr>
        <p:txBody>
          <a:bodyPr vert="horz" lIns="91440" tIns="45720" rIns="91440" bIns="45720" rtlCol="0" anchor="ctr">
            <a:normAutofit/>
          </a:bodyPr>
          <a:lstStyle/>
          <a:p>
            <a:r>
              <a:rPr lang="en-US" sz="3200" b="1" dirty="0">
                <a:solidFill>
                  <a:srgbClr val="002060"/>
                </a:solidFill>
                <a:latin typeface="+mn-lt"/>
              </a:rPr>
              <a:t>The Importance of Events</a:t>
            </a:r>
          </a:p>
        </p:txBody>
      </p:sp>
      <p:pic>
        <p:nvPicPr>
          <p:cNvPr id="3" name="Picture 3" descr="A picture containing text, indoor, floor&#10;&#10;Description automatically generated">
            <a:extLst>
              <a:ext uri="{FF2B5EF4-FFF2-40B4-BE49-F238E27FC236}">
                <a16:creationId xmlns:a16="http://schemas.microsoft.com/office/drawing/2014/main" id="{A51CADAE-627C-8A44-9A0E-F3F6D923F17E}"/>
              </a:ext>
            </a:extLst>
          </p:cNvPr>
          <p:cNvPicPr>
            <a:picLocks noChangeAspect="1"/>
          </p:cNvPicPr>
          <p:nvPr/>
        </p:nvPicPr>
        <p:blipFill>
          <a:blip r:embed="rId2"/>
          <a:stretch>
            <a:fillRect/>
          </a:stretch>
        </p:blipFill>
        <p:spPr>
          <a:xfrm>
            <a:off x="2563957" y="2884298"/>
            <a:ext cx="2979273" cy="1543499"/>
          </a:xfrm>
          <a:prstGeom prst="rect">
            <a:avLst/>
          </a:prstGeom>
        </p:spPr>
      </p:pic>
      <p:pic>
        <p:nvPicPr>
          <p:cNvPr id="4" name="Picture 7">
            <a:extLst>
              <a:ext uri="{FF2B5EF4-FFF2-40B4-BE49-F238E27FC236}">
                <a16:creationId xmlns:a16="http://schemas.microsoft.com/office/drawing/2014/main" id="{DCB636D1-C424-CC84-161F-1C055BEC43E4}"/>
              </a:ext>
            </a:extLst>
          </p:cNvPr>
          <p:cNvPicPr>
            <a:picLocks noChangeAspect="1"/>
          </p:cNvPicPr>
          <p:nvPr/>
        </p:nvPicPr>
        <p:blipFill>
          <a:blip r:embed="rId3"/>
          <a:stretch>
            <a:fillRect/>
          </a:stretch>
        </p:blipFill>
        <p:spPr>
          <a:xfrm>
            <a:off x="6553200" y="1409700"/>
            <a:ext cx="2169511" cy="3012550"/>
          </a:xfrm>
          <a:prstGeom prst="rect">
            <a:avLst/>
          </a:prstGeom>
        </p:spPr>
      </p:pic>
      <p:pic>
        <p:nvPicPr>
          <p:cNvPr id="10" name="Picture 10">
            <a:extLst>
              <a:ext uri="{FF2B5EF4-FFF2-40B4-BE49-F238E27FC236}">
                <a16:creationId xmlns:a16="http://schemas.microsoft.com/office/drawing/2014/main" id="{01FB2782-8C53-E3FA-B9B5-B09FC1E4EDD6}"/>
              </a:ext>
            </a:extLst>
          </p:cNvPr>
          <p:cNvPicPr>
            <a:picLocks noChangeAspect="1"/>
          </p:cNvPicPr>
          <p:nvPr/>
        </p:nvPicPr>
        <p:blipFill>
          <a:blip r:embed="rId4"/>
          <a:stretch>
            <a:fillRect/>
          </a:stretch>
        </p:blipFill>
        <p:spPr>
          <a:xfrm>
            <a:off x="6170011" y="4453326"/>
            <a:ext cx="2552700" cy="1752600"/>
          </a:xfrm>
          <a:prstGeom prst="rect">
            <a:avLst/>
          </a:prstGeom>
        </p:spPr>
      </p:pic>
      <p:pic>
        <p:nvPicPr>
          <p:cNvPr id="11" name="Picture 11">
            <a:extLst>
              <a:ext uri="{FF2B5EF4-FFF2-40B4-BE49-F238E27FC236}">
                <a16:creationId xmlns:a16="http://schemas.microsoft.com/office/drawing/2014/main" id="{1F532A59-9B21-3ECB-6BCD-1FA939295DA0}"/>
              </a:ext>
            </a:extLst>
          </p:cNvPr>
          <p:cNvPicPr>
            <a:picLocks noChangeAspect="1"/>
          </p:cNvPicPr>
          <p:nvPr/>
        </p:nvPicPr>
        <p:blipFill>
          <a:blip r:embed="rId5"/>
          <a:stretch>
            <a:fillRect/>
          </a:stretch>
        </p:blipFill>
        <p:spPr>
          <a:xfrm>
            <a:off x="521494" y="4453326"/>
            <a:ext cx="2748475" cy="1756973"/>
          </a:xfrm>
          <a:prstGeom prst="rect">
            <a:avLst/>
          </a:prstGeom>
        </p:spPr>
      </p:pic>
      <p:pic>
        <p:nvPicPr>
          <p:cNvPr id="13" name="Picture 13" descr="A picture containing person, indoor&#10;&#10;Description automatically generated">
            <a:extLst>
              <a:ext uri="{FF2B5EF4-FFF2-40B4-BE49-F238E27FC236}">
                <a16:creationId xmlns:a16="http://schemas.microsoft.com/office/drawing/2014/main" id="{DFBD2AB9-3F33-21D2-10F7-9D481754C91A}"/>
              </a:ext>
            </a:extLst>
          </p:cNvPr>
          <p:cNvPicPr>
            <a:picLocks noChangeAspect="1"/>
          </p:cNvPicPr>
          <p:nvPr/>
        </p:nvPicPr>
        <p:blipFill>
          <a:blip r:embed="rId6"/>
          <a:stretch>
            <a:fillRect/>
          </a:stretch>
        </p:blipFill>
        <p:spPr>
          <a:xfrm>
            <a:off x="521494" y="1409700"/>
            <a:ext cx="5803106" cy="1474598"/>
          </a:xfrm>
          <a:prstGeom prst="rect">
            <a:avLst/>
          </a:prstGeom>
        </p:spPr>
      </p:pic>
      <p:pic>
        <p:nvPicPr>
          <p:cNvPr id="14" name="Picture 14">
            <a:extLst>
              <a:ext uri="{FF2B5EF4-FFF2-40B4-BE49-F238E27FC236}">
                <a16:creationId xmlns:a16="http://schemas.microsoft.com/office/drawing/2014/main" id="{449D2393-FF23-8EBD-0B98-4B5FC8E5BA8C}"/>
              </a:ext>
            </a:extLst>
          </p:cNvPr>
          <p:cNvPicPr>
            <a:picLocks noChangeAspect="1"/>
          </p:cNvPicPr>
          <p:nvPr/>
        </p:nvPicPr>
        <p:blipFill>
          <a:blip r:embed="rId7"/>
          <a:stretch>
            <a:fillRect/>
          </a:stretch>
        </p:blipFill>
        <p:spPr>
          <a:xfrm>
            <a:off x="3521030" y="4457700"/>
            <a:ext cx="2397920" cy="1752600"/>
          </a:xfrm>
          <a:prstGeom prst="rect">
            <a:avLst/>
          </a:prstGeom>
        </p:spPr>
      </p:pic>
    </p:spTree>
    <p:extLst>
      <p:ext uri="{BB962C8B-B14F-4D97-AF65-F5344CB8AC3E}">
        <p14:creationId xmlns:p14="http://schemas.microsoft.com/office/powerpoint/2010/main" val="155468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127C-A280-8798-2EF3-33D42E6B59B1}"/>
              </a:ext>
            </a:extLst>
          </p:cNvPr>
          <p:cNvSpPr>
            <a:spLocks noGrp="1"/>
          </p:cNvSpPr>
          <p:nvPr>
            <p:ph type="title"/>
          </p:nvPr>
        </p:nvSpPr>
        <p:spPr>
          <a:xfrm>
            <a:off x="495300" y="266701"/>
            <a:ext cx="8229600" cy="876300"/>
          </a:xfrm>
        </p:spPr>
        <p:txBody>
          <a:bodyPr vert="horz" lIns="91440" tIns="45720" rIns="91440" bIns="45720" rtlCol="0" anchor="ctr">
            <a:normAutofit/>
          </a:bodyPr>
          <a:lstStyle/>
          <a:p>
            <a:r>
              <a:rPr lang="en-US" sz="3200" b="1" dirty="0">
                <a:solidFill>
                  <a:srgbClr val="002060"/>
                </a:solidFill>
                <a:latin typeface="+mn-lt"/>
              </a:rPr>
              <a:t>The Benefits of a Newsletter!</a:t>
            </a:r>
          </a:p>
        </p:txBody>
      </p:sp>
      <p:pic>
        <p:nvPicPr>
          <p:cNvPr id="6" name="Content Placeholder 5">
            <a:extLst>
              <a:ext uri="{FF2B5EF4-FFF2-40B4-BE49-F238E27FC236}">
                <a16:creationId xmlns:a16="http://schemas.microsoft.com/office/drawing/2014/main" id="{7BE74562-4DCE-4D75-6432-22B2F1042744}"/>
              </a:ext>
            </a:extLst>
          </p:cNvPr>
          <p:cNvPicPr>
            <a:picLocks noGrp="1" noChangeAspect="1"/>
          </p:cNvPicPr>
          <p:nvPr>
            <p:ph sz="half" idx="1"/>
          </p:nvPr>
        </p:nvPicPr>
        <p:blipFill>
          <a:blip r:embed="rId2"/>
          <a:stretch>
            <a:fillRect/>
          </a:stretch>
        </p:blipFill>
        <p:spPr>
          <a:xfrm>
            <a:off x="628650" y="1416400"/>
            <a:ext cx="3695700" cy="4793900"/>
          </a:xfrm>
          <a:noFill/>
        </p:spPr>
      </p:pic>
      <p:sp>
        <p:nvSpPr>
          <p:cNvPr id="11" name="Content Placeholder 3">
            <a:extLst>
              <a:ext uri="{FF2B5EF4-FFF2-40B4-BE49-F238E27FC236}">
                <a16:creationId xmlns:a16="http://schemas.microsoft.com/office/drawing/2014/main" id="{39666FC5-3CCC-F7C8-8A59-0EE481ED908F}"/>
              </a:ext>
            </a:extLst>
          </p:cNvPr>
          <p:cNvSpPr>
            <a:spLocks noGrp="1"/>
          </p:cNvSpPr>
          <p:nvPr>
            <p:ph sz="half" idx="2"/>
          </p:nvPr>
        </p:nvSpPr>
        <p:spPr>
          <a:xfrm>
            <a:off x="4572000" y="1409699"/>
            <a:ext cx="4152900" cy="4800601"/>
          </a:xfrm>
        </p:spPr>
        <p:txBody>
          <a:bodyPr>
            <a:normAutofit/>
          </a:bodyPr>
          <a:lstStyle/>
          <a:p>
            <a:pPr>
              <a:lnSpc>
                <a:spcPct val="110000"/>
              </a:lnSpc>
            </a:pPr>
            <a:r>
              <a:rPr lang="en-US" sz="2000" dirty="0"/>
              <a:t>Provides information about collections and events</a:t>
            </a:r>
            <a:endParaRPr lang="en-US" sz="2000" dirty="0">
              <a:cs typeface="Arial"/>
            </a:endParaRPr>
          </a:p>
          <a:p>
            <a:r>
              <a:rPr lang="en-US" sz="2000" dirty="0"/>
              <a:t>Creates excitement about giving to a successful repository (great collections lead to other great collections and financial support)</a:t>
            </a:r>
            <a:endParaRPr lang="en-US" sz="2000" dirty="0">
              <a:cs typeface="Arial"/>
            </a:endParaRPr>
          </a:p>
          <a:p>
            <a:r>
              <a:rPr lang="en-US" sz="2000" dirty="0"/>
              <a:t>Recognition for donations and gifts</a:t>
            </a:r>
            <a:endParaRPr lang="en-US" sz="2000" dirty="0">
              <a:cs typeface="Arial"/>
            </a:endParaRPr>
          </a:p>
          <a:p>
            <a:r>
              <a:rPr lang="en-US" sz="2000" dirty="0"/>
              <a:t>Contextualizes how donated collections are used – teaching, research, exhibits, etc.</a:t>
            </a:r>
            <a:endParaRPr lang="en-US" sz="2000" dirty="0">
              <a:cs typeface="Arial"/>
            </a:endParaRPr>
          </a:p>
        </p:txBody>
      </p:sp>
      <p:sp>
        <p:nvSpPr>
          <p:cNvPr id="4" name="Slide Number Placeholder 3">
            <a:extLst>
              <a:ext uri="{FF2B5EF4-FFF2-40B4-BE49-F238E27FC236}">
                <a16:creationId xmlns:a16="http://schemas.microsoft.com/office/drawing/2014/main" id="{1E07658C-3D7C-752D-8869-6EA5F939BACB}"/>
              </a:ext>
            </a:extLst>
          </p:cNvPr>
          <p:cNvSpPr>
            <a:spLocks noGrp="1"/>
          </p:cNvSpPr>
          <p:nvPr>
            <p:ph type="sldNum" sz="quarter" idx="12"/>
          </p:nvPr>
        </p:nvSpPr>
        <p:spPr/>
        <p:txBody>
          <a:bodyPr wrap="square" anchor="b">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spTree>
    <p:extLst>
      <p:ext uri="{BB962C8B-B14F-4D97-AF65-F5344CB8AC3E}">
        <p14:creationId xmlns:p14="http://schemas.microsoft.com/office/powerpoint/2010/main" val="3676788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01" y="350676"/>
            <a:ext cx="8873413" cy="876300"/>
          </a:xfrm>
        </p:spPr>
        <p:txBody>
          <a:bodyPr vert="horz" lIns="91440" tIns="45720" rIns="91440" bIns="45720" rtlCol="0" anchor="ctr">
            <a:noAutofit/>
          </a:bodyPr>
          <a:lstStyle/>
          <a:p>
            <a:r>
              <a:rPr lang="en-US" sz="3200" b="1" dirty="0">
                <a:solidFill>
                  <a:srgbClr val="002060"/>
                </a:solidFill>
                <a:latin typeface="+mn-lt"/>
              </a:rPr>
              <a:t>Cultivating Interest in Targeted Fundraising</a:t>
            </a:r>
          </a:p>
        </p:txBody>
      </p:sp>
      <p:pic>
        <p:nvPicPr>
          <p:cNvPr id="5" name="Content Placeholder 4"/>
          <p:cNvPicPr>
            <a:picLocks noGrp="1" noChangeAspect="1"/>
          </p:cNvPicPr>
          <p:nvPr>
            <p:ph sz="half" idx="1"/>
          </p:nvPr>
        </p:nvPicPr>
        <p:blipFill>
          <a:blip r:embed="rId2"/>
          <a:stretch>
            <a:fillRect/>
          </a:stretch>
        </p:blipFill>
        <p:spPr>
          <a:xfrm>
            <a:off x="498938" y="1418308"/>
            <a:ext cx="2600491" cy="4109533"/>
          </a:xfrm>
          <a:prstGeom prst="rect">
            <a:avLst/>
          </a:prstGeom>
        </p:spPr>
      </p:pic>
      <p:pic>
        <p:nvPicPr>
          <p:cNvPr id="8" name="Content Placeholder 7"/>
          <p:cNvPicPr>
            <a:picLocks noGrp="1" noChangeAspect="1"/>
          </p:cNvPicPr>
          <p:nvPr>
            <p:ph sz="half" idx="2"/>
          </p:nvPr>
        </p:nvPicPr>
        <p:blipFill>
          <a:blip r:embed="rId3"/>
          <a:stretch>
            <a:fillRect/>
          </a:stretch>
        </p:blipFill>
        <p:spPr>
          <a:xfrm>
            <a:off x="5588639" y="1502081"/>
            <a:ext cx="3414031" cy="4040021"/>
          </a:xfrm>
          <a:prstGeom prst="rect">
            <a:avLst/>
          </a:prstGeom>
        </p:spPr>
      </p:pic>
      <p:pic>
        <p:nvPicPr>
          <p:cNvPr id="7" name="Picture 6"/>
          <p:cNvPicPr>
            <a:picLocks noChangeAspect="1"/>
          </p:cNvPicPr>
          <p:nvPr/>
        </p:nvPicPr>
        <p:blipFill>
          <a:blip r:embed="rId4"/>
          <a:stretch>
            <a:fillRect/>
          </a:stretch>
        </p:blipFill>
        <p:spPr>
          <a:xfrm>
            <a:off x="3152551" y="1705494"/>
            <a:ext cx="2324794" cy="3629835"/>
          </a:xfrm>
          <a:prstGeom prst="rect">
            <a:avLst/>
          </a:prstGeom>
        </p:spPr>
      </p:pic>
    </p:spTree>
    <p:extLst>
      <p:ext uri="{BB962C8B-B14F-4D97-AF65-F5344CB8AC3E}">
        <p14:creationId xmlns:p14="http://schemas.microsoft.com/office/powerpoint/2010/main" val="2993470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E3F26-FA09-59F0-CBE0-E63FF72CD921}"/>
              </a:ext>
            </a:extLst>
          </p:cNvPr>
          <p:cNvSpPr>
            <a:spLocks noGrp="1"/>
          </p:cNvSpPr>
          <p:nvPr>
            <p:ph idx="1"/>
          </p:nvPr>
        </p:nvSpPr>
        <p:spPr>
          <a:xfrm>
            <a:off x="495300" y="1409700"/>
            <a:ext cx="5029200" cy="4800601"/>
          </a:xfrm>
        </p:spPr>
        <p:txBody>
          <a:bodyPr>
            <a:normAutofit fontScale="92500" lnSpcReduction="10000"/>
          </a:bodyPr>
          <a:lstStyle/>
          <a:p>
            <a:pPr marL="0" indent="0">
              <a:buNone/>
            </a:pPr>
            <a:r>
              <a:rPr lang="en-US" sz="2000" b="1" dirty="0"/>
              <a:t>We could be your “secret weapon”</a:t>
            </a:r>
          </a:p>
          <a:p>
            <a:pPr marL="0" indent="0">
              <a:buNone/>
            </a:pPr>
            <a:endParaRPr lang="en-US" sz="2000" b="1" dirty="0">
              <a:cs typeface="Arial"/>
            </a:endParaRPr>
          </a:p>
          <a:p>
            <a:pPr marL="344488" lvl="1" indent="-231775"/>
            <a:r>
              <a:rPr lang="en-US" sz="2000" dirty="0"/>
              <a:t>Building community relationships and making connections</a:t>
            </a:r>
          </a:p>
          <a:p>
            <a:pPr marL="112713" lvl="1" indent="0">
              <a:buNone/>
            </a:pPr>
            <a:endParaRPr lang="en-US" sz="2000" dirty="0"/>
          </a:p>
          <a:p>
            <a:pPr marL="344488" lvl="1" indent="-231775"/>
            <a:r>
              <a:rPr lang="en-US" sz="2000" dirty="0"/>
              <a:t>Capturing the interest of donors through collections</a:t>
            </a:r>
          </a:p>
          <a:p>
            <a:pPr marL="112713" lvl="1" indent="0">
              <a:buNone/>
            </a:pPr>
            <a:endParaRPr lang="en-US" sz="2000" dirty="0"/>
          </a:p>
          <a:p>
            <a:pPr marL="344488" lvl="1" indent="-231775"/>
            <a:r>
              <a:rPr lang="en-US" sz="2000" dirty="0"/>
              <a:t>Holding fundraising events for SCUA, Library, or University with special displays (with displays)</a:t>
            </a:r>
          </a:p>
          <a:p>
            <a:pPr marL="112713" lvl="1" indent="0">
              <a:buNone/>
            </a:pPr>
            <a:endParaRPr lang="en-US" sz="2000" dirty="0"/>
          </a:p>
          <a:p>
            <a:pPr marL="344488" lvl="1" indent="-231775"/>
            <a:r>
              <a:rPr lang="en-US" sz="2000" dirty="0"/>
              <a:t>Creating Alumni Packets</a:t>
            </a:r>
          </a:p>
          <a:p>
            <a:pPr marL="112713" lvl="1" indent="0">
              <a:buNone/>
            </a:pPr>
            <a:endParaRPr lang="en-US" sz="2000" dirty="0">
              <a:cs typeface="Arial"/>
            </a:endParaRPr>
          </a:p>
          <a:p>
            <a:pPr marL="344488" lvl="1" indent="-231775"/>
            <a:r>
              <a:rPr lang="en-US" sz="2000" dirty="0">
                <a:cs typeface="Arial"/>
              </a:rPr>
              <a:t>Providing </a:t>
            </a:r>
            <a:r>
              <a:rPr lang="en-US" sz="2000" dirty="0"/>
              <a:t>Collection Naming Opportunities, Endowments, and Bequests</a:t>
            </a:r>
            <a:endParaRPr lang="en-US" sz="2000" dirty="0">
              <a:cs typeface="Arial"/>
            </a:endParaRPr>
          </a:p>
        </p:txBody>
      </p:sp>
      <p:sp>
        <p:nvSpPr>
          <p:cNvPr id="4" name="Slide Number Placeholder 3">
            <a:extLst>
              <a:ext uri="{FF2B5EF4-FFF2-40B4-BE49-F238E27FC236}">
                <a16:creationId xmlns:a16="http://schemas.microsoft.com/office/drawing/2014/main" id="{1FF6F7DC-5B2D-93F5-6A0D-D518022AC9B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9F8A4-2219-40B4-8596-7C697074EA0C}" type="slidenum">
              <a:rPr kumimoji="0" lang="en-US" altLang="en-US" sz="1200" b="0" i="0" u="none" strike="noStrike" kern="1200" cap="none" spc="0" normalizeH="0" baseline="0" noProof="0" smtClean="0">
                <a:ln>
                  <a:noFill/>
                </a:ln>
                <a:solidFill>
                  <a:srgbClr val="000000"/>
                </a:solidFill>
                <a:effectLst/>
                <a:uLnTx/>
                <a:uFillTx/>
                <a:latin typeface="Garamond"/>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Garamond"/>
              <a:ea typeface="+mn-ea"/>
              <a:cs typeface="+mn-cs"/>
            </a:endParaRPr>
          </a:p>
        </p:txBody>
      </p:sp>
      <p:pic>
        <p:nvPicPr>
          <p:cNvPr id="6" name="Picture 5">
            <a:extLst>
              <a:ext uri="{FF2B5EF4-FFF2-40B4-BE49-F238E27FC236}">
                <a16:creationId xmlns:a16="http://schemas.microsoft.com/office/drawing/2014/main" id="{E54FF31A-4613-393B-BA94-A76B9573D7C8}"/>
              </a:ext>
            </a:extLst>
          </p:cNvPr>
          <p:cNvPicPr>
            <a:picLocks noChangeAspect="1"/>
          </p:cNvPicPr>
          <p:nvPr/>
        </p:nvPicPr>
        <p:blipFill>
          <a:blip r:embed="rId2"/>
          <a:stretch>
            <a:fillRect/>
          </a:stretch>
        </p:blipFill>
        <p:spPr>
          <a:xfrm>
            <a:off x="5836284" y="1935250"/>
            <a:ext cx="2968978" cy="3562773"/>
          </a:xfrm>
          <a:prstGeom prst="rect">
            <a:avLst/>
          </a:prstGeom>
        </p:spPr>
      </p:pic>
      <p:sp>
        <p:nvSpPr>
          <p:cNvPr id="10" name="Title 1">
            <a:extLst>
              <a:ext uri="{FF2B5EF4-FFF2-40B4-BE49-F238E27FC236}">
                <a16:creationId xmlns:a16="http://schemas.microsoft.com/office/drawing/2014/main" id="{9CE49095-8415-41A7-87D5-309373DCE2FC}"/>
              </a:ext>
            </a:extLst>
          </p:cNvPr>
          <p:cNvSpPr>
            <a:spLocks noGrp="1"/>
          </p:cNvSpPr>
          <p:nvPr>
            <p:ph type="title"/>
          </p:nvPr>
        </p:nvSpPr>
        <p:spPr>
          <a:xfrm>
            <a:off x="531812" y="266701"/>
            <a:ext cx="8193088" cy="876300"/>
          </a:xfrm>
        </p:spPr>
        <p:txBody>
          <a:bodyPr vert="horz" lIns="91440" tIns="45720" rIns="91440" bIns="45720" rtlCol="0" anchor="ctr">
            <a:noAutofit/>
          </a:bodyPr>
          <a:lstStyle/>
          <a:p>
            <a:r>
              <a:rPr lang="en-US" sz="3200" b="1" dirty="0">
                <a:solidFill>
                  <a:srgbClr val="002060"/>
                </a:solidFill>
                <a:latin typeface="+mn-lt"/>
              </a:rPr>
              <a:t>SCUA: Why Are They So Important to Library Advancement Efforts?</a:t>
            </a:r>
          </a:p>
        </p:txBody>
      </p:sp>
    </p:spTree>
    <p:extLst>
      <p:ext uri="{BB962C8B-B14F-4D97-AF65-F5344CB8AC3E}">
        <p14:creationId xmlns:p14="http://schemas.microsoft.com/office/powerpoint/2010/main" val="3019567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2EDC-FF14-E3C4-5B9D-646582384B3C}"/>
              </a:ext>
            </a:extLst>
          </p:cNvPr>
          <p:cNvSpPr>
            <a:spLocks noGrp="1"/>
          </p:cNvSpPr>
          <p:nvPr>
            <p:ph type="title"/>
          </p:nvPr>
        </p:nvSpPr>
        <p:spPr>
          <a:xfrm>
            <a:off x="495300" y="266700"/>
            <a:ext cx="8229600" cy="876301"/>
          </a:xfrm>
        </p:spPr>
        <p:txBody>
          <a:bodyPr vert="horz" lIns="91440" tIns="45720" rIns="91440" bIns="45720" rtlCol="0" anchor="ctr">
            <a:noAutofit/>
          </a:bodyPr>
          <a:lstStyle/>
          <a:p>
            <a:r>
              <a:rPr lang="en-US" sz="3600" b="1" dirty="0">
                <a:solidFill>
                  <a:srgbClr val="002060"/>
                </a:solidFill>
                <a:latin typeface="+mn-lt"/>
              </a:rPr>
              <a:t>Contextualizing Development For Your Staff</a:t>
            </a:r>
          </a:p>
        </p:txBody>
      </p:sp>
      <p:sp>
        <p:nvSpPr>
          <p:cNvPr id="3" name="Content Placeholder 2">
            <a:extLst>
              <a:ext uri="{FF2B5EF4-FFF2-40B4-BE49-F238E27FC236}">
                <a16:creationId xmlns:a16="http://schemas.microsoft.com/office/drawing/2014/main" id="{FFB9A5B8-95DF-B5AB-6EDD-6E259DB12A5A}"/>
              </a:ext>
            </a:extLst>
          </p:cNvPr>
          <p:cNvSpPr>
            <a:spLocks noGrp="1"/>
          </p:cNvSpPr>
          <p:nvPr>
            <p:ph idx="1"/>
          </p:nvPr>
        </p:nvSpPr>
        <p:spPr>
          <a:xfrm>
            <a:off x="495300" y="1409700"/>
            <a:ext cx="7886700" cy="4351338"/>
          </a:xfrm>
        </p:spPr>
        <p:txBody>
          <a:bodyPr>
            <a:normAutofit fontScale="92500"/>
          </a:bodyPr>
          <a:lstStyle/>
          <a:p>
            <a:pPr>
              <a:buFont typeface="Arial" panose="020B0604020202020204" pitchFamily="34" charset="0"/>
              <a:buChar char="•"/>
            </a:pPr>
            <a:r>
              <a:rPr lang="en-US" dirty="0"/>
              <a:t>Importance of fundraising roles and advancement/development in the library</a:t>
            </a:r>
          </a:p>
          <a:p>
            <a:pPr>
              <a:buFont typeface="Arial" panose="020B0604020202020204" pitchFamily="34" charset="0"/>
              <a:buChar char="•"/>
            </a:pPr>
            <a:r>
              <a:rPr lang="en-US" dirty="0"/>
              <a:t>Responsibilities of fundraising professionals to the library and larger institution</a:t>
            </a:r>
          </a:p>
          <a:p>
            <a:pPr>
              <a:buFont typeface="Arial" panose="020B0604020202020204" pitchFamily="34" charset="0"/>
              <a:buChar char="•"/>
            </a:pPr>
            <a:r>
              <a:rPr lang="en-US" dirty="0"/>
              <a:t>Identifying opportunities within the development cycle in which staff can participate and/or support</a:t>
            </a:r>
          </a:p>
          <a:p>
            <a:pPr>
              <a:buFont typeface="Arial" panose="020B0604020202020204" pitchFamily="34" charset="0"/>
              <a:buChar char="•"/>
            </a:pPr>
            <a:r>
              <a:rPr lang="en-US" dirty="0"/>
              <a:t>Recognize and provide guidance on the variety and diversity of philanthropic opportunities within the libraries</a:t>
            </a:r>
          </a:p>
          <a:p>
            <a:pPr>
              <a:buFont typeface="Arial" panose="020B0604020202020204" pitchFamily="34" charset="0"/>
              <a:buChar char="•"/>
            </a:pPr>
            <a:r>
              <a:rPr lang="en-US" dirty="0"/>
              <a:t>What makes the libraries a good choice for giving?</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EC1DF80-E819-961E-4A13-C5E5CC485A5B}"/>
              </a:ext>
            </a:extLst>
          </p:cNvPr>
          <p:cNvSpPr>
            <a:spLocks noGrp="1"/>
          </p:cNvSpPr>
          <p:nvPr>
            <p:ph type="sldNum" sz="quarter" idx="12"/>
          </p:nvPr>
        </p:nvSpPr>
        <p:spPr/>
        <p:txBody>
          <a:bodyPr/>
          <a:lstStyle/>
          <a:p>
            <a:pPr>
              <a:defRPr/>
            </a:pPr>
            <a:fld id="{C249F8A4-2219-40B4-8596-7C697074EA0C}" type="slidenum">
              <a:rPr lang="en-US" altLang="en-US" smtClean="0"/>
              <a:pPr>
                <a:defRPr/>
              </a:pPr>
              <a:t>36</a:t>
            </a:fld>
            <a:endParaRPr lang="en-US" altLang="en-US"/>
          </a:p>
        </p:txBody>
      </p:sp>
    </p:spTree>
    <p:extLst>
      <p:ext uri="{BB962C8B-B14F-4D97-AF65-F5344CB8AC3E}">
        <p14:creationId xmlns:p14="http://schemas.microsoft.com/office/powerpoint/2010/main" val="374369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95300" y="266700"/>
            <a:ext cx="8229600" cy="876301"/>
          </a:xfrm>
        </p:spPr>
        <p:txBody>
          <a:bodyPr vert="horz" lIns="91440" tIns="45720" rIns="91440" bIns="45720" rtlCol="0" anchor="ctr">
            <a:noAutofit/>
          </a:bodyPr>
          <a:lstStyle/>
          <a:p>
            <a:r>
              <a:rPr lang="en-US" sz="3600" b="1" dirty="0">
                <a:solidFill>
                  <a:srgbClr val="002060"/>
                </a:solidFill>
                <a:latin typeface="+mn-lt"/>
              </a:rPr>
              <a:t>Professional Development Organizations</a:t>
            </a:r>
          </a:p>
        </p:txBody>
      </p:sp>
      <p:sp>
        <p:nvSpPr>
          <p:cNvPr id="22531" name="Rectangle 3"/>
          <p:cNvSpPr>
            <a:spLocks noGrp="1" noChangeArrowheads="1"/>
          </p:cNvSpPr>
          <p:nvPr>
            <p:ph idx="1"/>
          </p:nvPr>
        </p:nvSpPr>
        <p:spPr>
          <a:xfrm>
            <a:off x="495300" y="1409701"/>
            <a:ext cx="8229600" cy="4800600"/>
          </a:xfrm>
        </p:spPr>
        <p:txBody>
          <a:bodyPr/>
          <a:lstStyle/>
          <a:p>
            <a:pPr eaLnBrk="1" hangingPunct="1"/>
            <a:r>
              <a:rPr lang="en-US" dirty="0"/>
              <a:t>ALADN</a:t>
            </a:r>
          </a:p>
          <a:p>
            <a:pPr eaLnBrk="1" hangingPunct="1">
              <a:buFont typeface="Wingdings" pitchFamily="2" charset="2"/>
              <a:buNone/>
            </a:pPr>
            <a:r>
              <a:rPr lang="en-US" dirty="0"/>
              <a:t>   </a:t>
            </a:r>
            <a:r>
              <a:rPr lang="en-US" sz="2000" dirty="0"/>
              <a:t>Academic Library Advancement and Development Network</a:t>
            </a:r>
          </a:p>
          <a:p>
            <a:pPr eaLnBrk="1" hangingPunct="1"/>
            <a:r>
              <a:rPr lang="en-US" dirty="0"/>
              <a:t>CASE</a:t>
            </a:r>
          </a:p>
          <a:p>
            <a:pPr eaLnBrk="1" hangingPunct="1">
              <a:buFont typeface="Wingdings" pitchFamily="2" charset="2"/>
              <a:buNone/>
            </a:pPr>
            <a:r>
              <a:rPr lang="en-US" sz="2000" dirty="0"/>
              <a:t>     Council for Advancement in Support of Education</a:t>
            </a:r>
          </a:p>
          <a:p>
            <a:pPr eaLnBrk="1" hangingPunct="1"/>
            <a:r>
              <a:rPr lang="en-US" dirty="0"/>
              <a:t>AFP</a:t>
            </a:r>
          </a:p>
          <a:p>
            <a:pPr eaLnBrk="1" hangingPunct="1">
              <a:buFont typeface="Wingdings" pitchFamily="2" charset="2"/>
              <a:buNone/>
            </a:pPr>
            <a:r>
              <a:rPr lang="en-US" sz="2000" dirty="0"/>
              <a:t>     Association of Fundraising Professionals</a:t>
            </a:r>
          </a:p>
          <a:p>
            <a:pPr eaLnBrk="1" hangingPunct="1">
              <a:buFont typeface="Wingdings" pitchFamily="2" charset="2"/>
              <a:buNone/>
            </a:pPr>
            <a:endParaRPr lang="en-US" sz="2000" dirty="0"/>
          </a:p>
        </p:txBody>
      </p:sp>
      <p:sp>
        <p:nvSpPr>
          <p:cNvPr id="6" name="Slide Number Placeholder 5"/>
          <p:cNvSpPr>
            <a:spLocks noGrp="1"/>
          </p:cNvSpPr>
          <p:nvPr>
            <p:ph type="sldNum" sz="quarter" idx="12"/>
          </p:nvPr>
        </p:nvSpPr>
        <p:spPr/>
        <p:txBody>
          <a:bodyPr/>
          <a:lstStyle/>
          <a:p>
            <a:pPr>
              <a:defRPr/>
            </a:pPr>
            <a:fld id="{8F032362-2B59-4676-9B71-145841003BD6}" type="slidenum">
              <a:rPr lang="en-US" altLang="en-US"/>
              <a:pPr>
                <a:defRPr/>
              </a:pPr>
              <a:t>37</a:t>
            </a:fld>
            <a:endParaRPr lang="en-US" altLang="en-US"/>
          </a:p>
        </p:txBody>
      </p:sp>
      <p:pic>
        <p:nvPicPr>
          <p:cNvPr id="2" name="Picture 1">
            <a:extLst>
              <a:ext uri="{FF2B5EF4-FFF2-40B4-BE49-F238E27FC236}">
                <a16:creationId xmlns:a16="http://schemas.microsoft.com/office/drawing/2014/main" id="{31F318B0-3335-415B-824A-A637875CDBA5}"/>
              </a:ext>
            </a:extLst>
          </p:cNvPr>
          <p:cNvPicPr>
            <a:picLocks noChangeAspect="1"/>
          </p:cNvPicPr>
          <p:nvPr/>
        </p:nvPicPr>
        <p:blipFill>
          <a:blip r:embed="rId3"/>
          <a:stretch>
            <a:fillRect/>
          </a:stretch>
        </p:blipFill>
        <p:spPr>
          <a:xfrm>
            <a:off x="1819129" y="4883151"/>
            <a:ext cx="4914900" cy="9334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95300" y="266700"/>
            <a:ext cx="8229600" cy="876301"/>
          </a:xfrm>
        </p:spPr>
        <p:txBody>
          <a:bodyPr vert="horz" lIns="91440" tIns="45720" rIns="91440" bIns="45720" rtlCol="0" anchor="ctr">
            <a:noAutofit/>
          </a:bodyPr>
          <a:lstStyle/>
          <a:p>
            <a:r>
              <a:rPr lang="en-US" sz="3600" b="1" dirty="0">
                <a:solidFill>
                  <a:srgbClr val="002060"/>
                </a:solidFill>
                <a:latin typeface="+mn-lt"/>
              </a:rPr>
              <a:t>Association of Fundraising Professionals</a:t>
            </a:r>
          </a:p>
        </p:txBody>
      </p:sp>
      <p:sp>
        <p:nvSpPr>
          <p:cNvPr id="23555" name="Rectangle 3"/>
          <p:cNvSpPr>
            <a:spLocks noGrp="1" noChangeArrowheads="1"/>
          </p:cNvSpPr>
          <p:nvPr>
            <p:ph idx="1"/>
          </p:nvPr>
        </p:nvSpPr>
        <p:spPr>
          <a:xfrm>
            <a:off x="495300" y="1444626"/>
            <a:ext cx="7848600" cy="4911725"/>
          </a:xfrm>
        </p:spPr>
        <p:txBody>
          <a:bodyPr>
            <a:normAutofit fontScale="92500" lnSpcReduction="10000"/>
          </a:bodyPr>
          <a:lstStyle/>
          <a:p>
            <a:pPr eaLnBrk="1" hangingPunct="1">
              <a:lnSpc>
                <a:spcPct val="120000"/>
              </a:lnSpc>
              <a:buFont typeface="Wingdings" pitchFamily="2" charset="2"/>
              <a:buNone/>
            </a:pPr>
            <a:r>
              <a:rPr lang="en-US" sz="1800" b="1" dirty="0"/>
              <a:t>AFP exists </a:t>
            </a:r>
          </a:p>
          <a:p>
            <a:pPr eaLnBrk="1" hangingPunct="1">
              <a:lnSpc>
                <a:spcPct val="120000"/>
              </a:lnSpc>
            </a:pPr>
            <a:r>
              <a:rPr lang="en-US" sz="1800" dirty="0"/>
              <a:t>To foster the development and growth of fundraising professionals and the profession</a:t>
            </a:r>
          </a:p>
          <a:p>
            <a:pPr eaLnBrk="1" hangingPunct="1">
              <a:lnSpc>
                <a:spcPct val="120000"/>
              </a:lnSpc>
            </a:pPr>
            <a:r>
              <a:rPr lang="en-US" sz="1800" dirty="0"/>
              <a:t>To promote high ethical behavior in the fundraising profession and to preserve and enhance philanthropy and volunteerism</a:t>
            </a:r>
          </a:p>
          <a:p>
            <a:pPr eaLnBrk="1" hangingPunct="1">
              <a:lnSpc>
                <a:spcPct val="120000"/>
              </a:lnSpc>
            </a:pPr>
            <a:r>
              <a:rPr lang="en-US" sz="1800" dirty="0"/>
              <a:t>Members of AFP want to improve the quality of life through the causes they serve.  They serve the ideal of philanthropy, are committed to the preservation and enhancement of volunteerism; and hold stewardship of these concepts as the overriding direction of their professional life.  </a:t>
            </a:r>
          </a:p>
          <a:p>
            <a:pPr eaLnBrk="1" hangingPunct="1">
              <a:lnSpc>
                <a:spcPct val="120000"/>
              </a:lnSpc>
            </a:pPr>
            <a:r>
              <a:rPr lang="en-US" sz="1800" dirty="0"/>
              <a:t>They recognize their responsibility to ensure that needed resources are vigorously and ethically sought and that the intent of the donor is honestly fulfilled.</a:t>
            </a:r>
          </a:p>
          <a:p>
            <a:pPr eaLnBrk="1" hangingPunct="1">
              <a:lnSpc>
                <a:spcPct val="120000"/>
              </a:lnSpc>
            </a:pPr>
            <a:r>
              <a:rPr lang="en-US" sz="1800" dirty="0"/>
              <a:t>Donor Bill of Rights</a:t>
            </a:r>
          </a:p>
          <a:p>
            <a:pPr eaLnBrk="1" hangingPunct="1">
              <a:lnSpc>
                <a:spcPct val="120000"/>
              </a:lnSpc>
            </a:pPr>
            <a:r>
              <a:rPr lang="en-US" sz="1800" dirty="0"/>
              <a:t>Code of Ethics</a:t>
            </a:r>
          </a:p>
        </p:txBody>
      </p:sp>
      <p:sp>
        <p:nvSpPr>
          <p:cNvPr id="6" name="Slide Number Placeholder 5"/>
          <p:cNvSpPr>
            <a:spLocks noGrp="1"/>
          </p:cNvSpPr>
          <p:nvPr>
            <p:ph type="sldNum" sz="quarter" idx="12"/>
          </p:nvPr>
        </p:nvSpPr>
        <p:spPr/>
        <p:txBody>
          <a:bodyPr/>
          <a:lstStyle/>
          <a:p>
            <a:pPr>
              <a:defRPr/>
            </a:pPr>
            <a:fld id="{305F9B6B-45CF-44C2-8E18-C62B189BD0C4}" type="slidenum">
              <a:rPr lang="en-US" altLang="en-US"/>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95300" y="286605"/>
            <a:ext cx="8229600" cy="856396"/>
          </a:xfrm>
        </p:spPr>
        <p:txBody>
          <a:bodyPr vert="horz" lIns="91440" tIns="45720" rIns="91440" bIns="45720" rtlCol="0" anchor="ctr">
            <a:noAutofit/>
          </a:bodyPr>
          <a:lstStyle/>
          <a:p>
            <a:r>
              <a:rPr lang="en-US" sz="3200" b="1" dirty="0">
                <a:solidFill>
                  <a:srgbClr val="002060"/>
                </a:solidFill>
                <a:latin typeface="+mn-lt"/>
              </a:rPr>
              <a:t>Educating Your Staff What Fundraisers/Development Officers Do?</a:t>
            </a:r>
          </a:p>
        </p:txBody>
      </p:sp>
      <p:sp>
        <p:nvSpPr>
          <p:cNvPr id="27651" name="Rectangle 3"/>
          <p:cNvSpPr>
            <a:spLocks noGrp="1" noChangeArrowheads="1"/>
          </p:cNvSpPr>
          <p:nvPr>
            <p:ph idx="1"/>
          </p:nvPr>
        </p:nvSpPr>
        <p:spPr>
          <a:xfrm>
            <a:off x="495300" y="1417320"/>
            <a:ext cx="7543801" cy="4023360"/>
          </a:xfrm>
        </p:spPr>
        <p:txBody>
          <a:bodyPr/>
          <a:lstStyle/>
          <a:p>
            <a:pPr eaLnBrk="1" hangingPunct="1"/>
            <a:r>
              <a:rPr lang="en-US" dirty="0"/>
              <a:t>Know the accepted practices of fundraising.</a:t>
            </a:r>
          </a:p>
          <a:p>
            <a:pPr eaLnBrk="1" hangingPunct="1"/>
            <a:r>
              <a:rPr lang="en-US" dirty="0"/>
              <a:t>Help to make the case for giving.</a:t>
            </a:r>
          </a:p>
          <a:p>
            <a:pPr eaLnBrk="1" hangingPunct="1"/>
            <a:r>
              <a:rPr lang="en-US" dirty="0"/>
              <a:t>Identify, cultivate and involve donors and volunteers.</a:t>
            </a:r>
          </a:p>
          <a:p>
            <a:pPr eaLnBrk="1" hangingPunct="1"/>
            <a:r>
              <a:rPr lang="en-US" dirty="0"/>
              <a:t>Work with volunteer leaders and staff to cultivate donors.</a:t>
            </a:r>
          </a:p>
          <a:p>
            <a:pPr eaLnBrk="1" hangingPunct="1"/>
            <a:r>
              <a:rPr lang="en-US" dirty="0"/>
              <a:t>Steward gifts</a:t>
            </a:r>
          </a:p>
        </p:txBody>
      </p:sp>
      <p:sp>
        <p:nvSpPr>
          <p:cNvPr id="7" name="Slide Number Placeholder 6"/>
          <p:cNvSpPr>
            <a:spLocks noGrp="1"/>
          </p:cNvSpPr>
          <p:nvPr>
            <p:ph type="sldNum" sz="quarter" idx="12"/>
          </p:nvPr>
        </p:nvSpPr>
        <p:spPr/>
        <p:txBody>
          <a:bodyPr/>
          <a:lstStyle/>
          <a:p>
            <a:pPr>
              <a:defRPr/>
            </a:pPr>
            <a:fld id="{EC7B402D-9A89-4D7C-B480-3ADFE23ACC16}" type="slidenum">
              <a:rPr lang="en-US" altLang="en-US"/>
              <a:pPr>
                <a:defRPr/>
              </a:pPr>
              <a:t>39</a:t>
            </a:fld>
            <a:endParaRPr lang="en-US" altLang="en-US"/>
          </a:p>
        </p:txBody>
      </p:sp>
      <p:pic>
        <p:nvPicPr>
          <p:cNvPr id="27652" name="Picture 13" descr="j0411532"/>
          <p:cNvPicPr>
            <a:picLocks noChangeAspect="1" noChangeArrowheads="1"/>
          </p:cNvPicPr>
          <p:nvPr/>
        </p:nvPicPr>
        <p:blipFill>
          <a:blip r:embed="rId3"/>
          <a:srcRect/>
          <a:stretch>
            <a:fillRect/>
          </a:stretch>
        </p:blipFill>
        <p:spPr bwMode="auto">
          <a:xfrm>
            <a:off x="5791200" y="4343400"/>
            <a:ext cx="1651000" cy="18415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66701"/>
            <a:ext cx="8439150" cy="876300"/>
          </a:xfrm>
        </p:spPr>
        <p:txBody>
          <a:bodyPr vert="horz" lIns="91440" tIns="45720" rIns="91440" bIns="45720" rtlCol="0" anchor="ctr">
            <a:noAutofit/>
          </a:bodyPr>
          <a:lstStyle/>
          <a:p>
            <a:r>
              <a:rPr lang="en-US" sz="3600" b="1" dirty="0">
                <a:solidFill>
                  <a:srgbClr val="002060"/>
                </a:solidFill>
                <a:latin typeface="+mn-lt"/>
              </a:rPr>
              <a:t>Is Your Staff Supporting Your Efforts?</a:t>
            </a:r>
          </a:p>
        </p:txBody>
      </p:sp>
      <p:pic>
        <p:nvPicPr>
          <p:cNvPr id="26" name="Graphic 25" descr="Group of People">
            <a:extLst>
              <a:ext uri="{FF2B5EF4-FFF2-40B4-BE49-F238E27FC236}">
                <a16:creationId xmlns:a16="http://schemas.microsoft.com/office/drawing/2014/main" id="{75FC8D55-F371-0F73-AB9D-21865FD977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1718469"/>
            <a:ext cx="3886200" cy="3886200"/>
          </a:xfrm>
          <a:prstGeom prst="rect">
            <a:avLst/>
          </a:prstGeom>
        </p:spPr>
      </p:pic>
      <p:sp>
        <p:nvSpPr>
          <p:cNvPr id="3" name="Subtitle 2"/>
          <p:cNvSpPr>
            <a:spLocks noGrp="1"/>
          </p:cNvSpPr>
          <p:nvPr>
            <p:ph sz="half" idx="2"/>
          </p:nvPr>
        </p:nvSpPr>
        <p:spPr>
          <a:xfrm>
            <a:off x="4629150" y="1485900"/>
            <a:ext cx="3886200" cy="4351338"/>
          </a:xfrm>
          <a:solidFill>
            <a:srgbClr val="002060"/>
          </a:solidFill>
        </p:spPr>
        <p:txBody>
          <a:bodyPr vert="horz" lIns="68580" tIns="34290" rIns="68580" bIns="34290" rtlCol="0">
            <a:normAutofit/>
          </a:bodyPr>
          <a:lstStyle/>
          <a:p>
            <a:pPr marL="0" indent="0">
              <a:buNone/>
            </a:pPr>
            <a:r>
              <a:rPr lang="en-US" dirty="0">
                <a:solidFill>
                  <a:srgbClr val="FFFF00"/>
                </a:solidFill>
              </a:rPr>
              <a:t>Elements to consider when garnering support from your staff:</a:t>
            </a:r>
          </a:p>
          <a:p>
            <a:pPr marL="0" indent="0">
              <a:buNone/>
            </a:pPr>
            <a:r>
              <a:rPr lang="en-US" u="sng" dirty="0">
                <a:solidFill>
                  <a:srgbClr val="FFFF00"/>
                </a:solidFill>
              </a:rPr>
              <a:t>The Three C's</a:t>
            </a:r>
          </a:p>
          <a:p>
            <a:pPr marL="342900" indent="-171450">
              <a:buFont typeface="Arial" panose="020B0604020202020204" pitchFamily="34" charset="0"/>
              <a:buChar char="•"/>
            </a:pPr>
            <a:r>
              <a:rPr lang="en-US" u="sng" dirty="0">
                <a:solidFill>
                  <a:srgbClr val="FFFF00"/>
                </a:solidFill>
              </a:rPr>
              <a:t>C</a:t>
            </a:r>
            <a:r>
              <a:rPr lang="en-US" dirty="0">
                <a:solidFill>
                  <a:srgbClr val="FFFF00"/>
                </a:solidFill>
              </a:rPr>
              <a:t>ulture</a:t>
            </a:r>
          </a:p>
          <a:p>
            <a:pPr marL="342900" indent="-171450">
              <a:buFont typeface="Arial" panose="020B0604020202020204" pitchFamily="34" charset="0"/>
              <a:buChar char="•"/>
            </a:pPr>
            <a:r>
              <a:rPr lang="en-US" u="sng" dirty="0">
                <a:solidFill>
                  <a:srgbClr val="FFFF00"/>
                </a:solidFill>
              </a:rPr>
              <a:t>C</a:t>
            </a:r>
            <a:r>
              <a:rPr lang="en-US" dirty="0">
                <a:solidFill>
                  <a:srgbClr val="FFFF00"/>
                </a:solidFill>
              </a:rPr>
              <a:t>larity </a:t>
            </a:r>
          </a:p>
          <a:p>
            <a:pPr marL="342900" indent="-171450">
              <a:buFont typeface="Arial" panose="020B0604020202020204" pitchFamily="34" charset="0"/>
              <a:buChar char="•"/>
            </a:pPr>
            <a:r>
              <a:rPr lang="en-US" u="sng" dirty="0">
                <a:solidFill>
                  <a:srgbClr val="FFFF00"/>
                </a:solidFill>
              </a:rPr>
              <a:t>C</a:t>
            </a:r>
            <a:r>
              <a:rPr lang="en-US" dirty="0">
                <a:solidFill>
                  <a:srgbClr val="FFFF00"/>
                </a:solidFill>
              </a:rPr>
              <a:t>ultivation</a:t>
            </a:r>
          </a:p>
        </p:txBody>
      </p:sp>
    </p:spTree>
    <p:extLst>
      <p:ext uri="{BB962C8B-B14F-4D97-AF65-F5344CB8AC3E}">
        <p14:creationId xmlns:p14="http://schemas.microsoft.com/office/powerpoint/2010/main" val="10985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rrowheads="1"/>
          </p:cNvPicPr>
          <p:nvPr>
            <p:ph idx="1"/>
          </p:nvPr>
        </p:nvPicPr>
        <p:blipFill>
          <a:blip r:embed="rId3"/>
          <a:stretch>
            <a:fillRect/>
          </a:stretch>
        </p:blipFill>
        <p:spPr>
          <a:xfrm>
            <a:off x="495301" y="1409700"/>
            <a:ext cx="8229600" cy="4808219"/>
          </a:xfrm>
          <a:noFill/>
        </p:spPr>
      </p:pic>
      <p:sp>
        <p:nvSpPr>
          <p:cNvPr id="6" name="Slide Number Placeholder 5"/>
          <p:cNvSpPr>
            <a:spLocks noGrp="1"/>
          </p:cNvSpPr>
          <p:nvPr>
            <p:ph type="sldNum" sz="quarter" idx="12"/>
          </p:nvPr>
        </p:nvSpPr>
        <p:spPr/>
        <p:txBody>
          <a:bodyPr/>
          <a:lstStyle/>
          <a:p>
            <a:pPr>
              <a:defRPr/>
            </a:pPr>
            <a:fld id="{F3AE4983-2D4D-4E2C-B111-178727846E08}" type="slidenum">
              <a:rPr lang="en-US" altLang="en-US"/>
              <a:pPr>
                <a:defRPr/>
              </a:pPr>
              <a:t>40</a:t>
            </a:fld>
            <a:endParaRPr lang="en-US" altLang="en-US"/>
          </a:p>
        </p:txBody>
      </p:sp>
      <p:sp>
        <p:nvSpPr>
          <p:cNvPr id="5" name="Rectangle 2">
            <a:extLst>
              <a:ext uri="{FF2B5EF4-FFF2-40B4-BE49-F238E27FC236}">
                <a16:creationId xmlns:a16="http://schemas.microsoft.com/office/drawing/2014/main" id="{2E787620-CB69-4CBF-9C69-2ACEDB6FFA26}"/>
              </a:ext>
            </a:extLst>
          </p:cNvPr>
          <p:cNvSpPr txBox="1">
            <a:spLocks noChangeArrowheads="1"/>
          </p:cNvSpPr>
          <p:nvPr/>
        </p:nvSpPr>
        <p:spPr>
          <a:xfrm>
            <a:off x="495300" y="266701"/>
            <a:ext cx="8229600" cy="876300"/>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rgbClr val="002060"/>
                </a:solidFill>
                <a:ea typeface="+mj-ea"/>
                <a:cs typeface="+mj-cs"/>
              </a:defRPr>
            </a:lvl1pPr>
          </a:lstStyle>
          <a:p>
            <a:r>
              <a:rPr lang="en-US" sz="3600" dirty="0"/>
              <a:t>Major Steps in Development Cycle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95300" y="266700"/>
            <a:ext cx="8229600" cy="876301"/>
          </a:xfrm>
        </p:spPr>
        <p:txBody>
          <a:bodyPr vert="horz" lIns="91440" tIns="45720" rIns="91440" bIns="45720" rtlCol="0" anchor="ctr">
            <a:normAutofit/>
          </a:bodyPr>
          <a:lstStyle/>
          <a:p>
            <a:r>
              <a:rPr lang="en-US" sz="3600" b="1" dirty="0">
                <a:solidFill>
                  <a:srgbClr val="002060"/>
                </a:solidFill>
                <a:latin typeface="+mn-lt"/>
              </a:rPr>
              <a:t>How can you help?</a:t>
            </a:r>
          </a:p>
        </p:txBody>
      </p:sp>
      <p:sp>
        <p:nvSpPr>
          <p:cNvPr id="29699" name="Rectangle 3"/>
          <p:cNvSpPr>
            <a:spLocks noGrp="1" noChangeArrowheads="1"/>
          </p:cNvSpPr>
          <p:nvPr>
            <p:ph idx="1"/>
          </p:nvPr>
        </p:nvSpPr>
        <p:spPr>
          <a:xfrm>
            <a:off x="495300" y="1409699"/>
            <a:ext cx="5272454" cy="4414325"/>
          </a:xfrm>
        </p:spPr>
        <p:txBody>
          <a:bodyPr>
            <a:normAutofit fontScale="92500"/>
          </a:bodyPr>
          <a:lstStyle/>
          <a:p>
            <a:pPr eaLnBrk="1" hangingPunct="1">
              <a:lnSpc>
                <a:spcPct val="80000"/>
              </a:lnSpc>
              <a:spcBef>
                <a:spcPts val="0"/>
              </a:spcBef>
            </a:pPr>
            <a:r>
              <a:rPr lang="en-US" sz="2600" dirty="0"/>
              <a:t>Be aware of people who may express an interest in being more involved or who may have access to collections.</a:t>
            </a:r>
          </a:p>
          <a:p>
            <a:pPr eaLnBrk="1" hangingPunct="1">
              <a:lnSpc>
                <a:spcPct val="80000"/>
              </a:lnSpc>
              <a:spcBef>
                <a:spcPts val="0"/>
              </a:spcBef>
            </a:pPr>
            <a:endParaRPr lang="en-US" sz="2600" dirty="0"/>
          </a:p>
          <a:p>
            <a:pPr eaLnBrk="1" hangingPunct="1">
              <a:lnSpc>
                <a:spcPct val="100000"/>
              </a:lnSpc>
              <a:spcBef>
                <a:spcPts val="0"/>
              </a:spcBef>
            </a:pPr>
            <a:r>
              <a:rPr lang="en-US" sz="2600" dirty="0"/>
              <a:t>Refer interested people or companies to Mike, Kathelene or Nakia for follow-up.</a:t>
            </a:r>
          </a:p>
          <a:p>
            <a:pPr eaLnBrk="1" hangingPunct="1">
              <a:lnSpc>
                <a:spcPct val="80000"/>
              </a:lnSpc>
              <a:spcBef>
                <a:spcPts val="0"/>
              </a:spcBef>
            </a:pPr>
            <a:endParaRPr lang="en-US" sz="2600" dirty="0"/>
          </a:p>
          <a:p>
            <a:pPr eaLnBrk="1" hangingPunct="1">
              <a:lnSpc>
                <a:spcPct val="80000"/>
              </a:lnSpc>
              <a:spcBef>
                <a:spcPts val="0"/>
              </a:spcBef>
            </a:pPr>
            <a:r>
              <a:rPr lang="en-US" sz="2600" dirty="0"/>
              <a:t>Keep us abreast of developments that may be of interest to prospects, donors, foundations.</a:t>
            </a:r>
          </a:p>
          <a:p>
            <a:pPr eaLnBrk="1" hangingPunct="1">
              <a:lnSpc>
                <a:spcPct val="80000"/>
              </a:lnSpc>
              <a:spcBef>
                <a:spcPts val="0"/>
              </a:spcBef>
            </a:pPr>
            <a:endParaRPr lang="en-US" sz="2600" dirty="0"/>
          </a:p>
          <a:p>
            <a:pPr eaLnBrk="1" hangingPunct="1">
              <a:lnSpc>
                <a:spcPct val="80000"/>
              </a:lnSpc>
              <a:spcBef>
                <a:spcPts val="0"/>
              </a:spcBef>
            </a:pPr>
            <a:r>
              <a:rPr lang="en-US" sz="2600" dirty="0"/>
              <a:t>Help make the case for giving.</a:t>
            </a:r>
          </a:p>
        </p:txBody>
      </p:sp>
      <p:sp>
        <p:nvSpPr>
          <p:cNvPr id="7" name="Slide Number Placeholder 6"/>
          <p:cNvSpPr>
            <a:spLocks noGrp="1"/>
          </p:cNvSpPr>
          <p:nvPr>
            <p:ph type="sldNum" sz="quarter" idx="12"/>
          </p:nvPr>
        </p:nvSpPr>
        <p:spPr/>
        <p:txBody>
          <a:bodyPr/>
          <a:lstStyle/>
          <a:p>
            <a:pPr>
              <a:defRPr/>
            </a:pPr>
            <a:fld id="{6A6DBEA0-15A6-496B-A888-2927277E2721}" type="slidenum">
              <a:rPr lang="en-US" altLang="en-US"/>
              <a:pPr>
                <a:defRPr/>
              </a:pPr>
              <a:t>41</a:t>
            </a:fld>
            <a:endParaRPr lang="en-US" altLang="en-US"/>
          </a:p>
        </p:txBody>
      </p:sp>
      <p:pic>
        <p:nvPicPr>
          <p:cNvPr id="29700" name="Picture 5" descr="j0433236"/>
          <p:cNvPicPr>
            <a:picLocks noChangeAspect="1" noChangeArrowheads="1"/>
          </p:cNvPicPr>
          <p:nvPr/>
        </p:nvPicPr>
        <p:blipFill>
          <a:blip r:embed="rId3"/>
          <a:srcRect/>
          <a:stretch>
            <a:fillRect/>
          </a:stretch>
        </p:blipFill>
        <p:spPr bwMode="auto">
          <a:xfrm>
            <a:off x="6007100" y="1610165"/>
            <a:ext cx="2641600" cy="33528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95300" y="266700"/>
            <a:ext cx="8229600" cy="876301"/>
          </a:xfrm>
        </p:spPr>
        <p:txBody>
          <a:bodyPr vert="horz" lIns="91440" tIns="45720" rIns="91440" bIns="45720" rtlCol="0" anchor="ctr">
            <a:normAutofit/>
          </a:bodyPr>
          <a:lstStyle/>
          <a:p>
            <a:r>
              <a:rPr lang="en-US" sz="3600" b="1" dirty="0">
                <a:solidFill>
                  <a:srgbClr val="002060"/>
                </a:solidFill>
                <a:latin typeface="+mn-lt"/>
              </a:rPr>
              <a:t>University Libraries</a:t>
            </a:r>
          </a:p>
        </p:txBody>
      </p:sp>
      <p:sp>
        <p:nvSpPr>
          <p:cNvPr id="30723" name="Rectangle 3"/>
          <p:cNvSpPr>
            <a:spLocks noGrp="1" noChangeArrowheads="1"/>
          </p:cNvSpPr>
          <p:nvPr>
            <p:ph idx="1"/>
          </p:nvPr>
        </p:nvSpPr>
        <p:spPr>
          <a:xfrm>
            <a:off x="495300" y="1409699"/>
            <a:ext cx="7886700" cy="4084639"/>
          </a:xfrm>
        </p:spPr>
        <p:txBody>
          <a:bodyPr>
            <a:normAutofit/>
          </a:bodyPr>
          <a:lstStyle/>
          <a:p>
            <a:pPr eaLnBrk="1" hangingPunct="1">
              <a:lnSpc>
                <a:spcPct val="100000"/>
              </a:lnSpc>
              <a:spcBef>
                <a:spcPct val="0"/>
              </a:spcBef>
              <a:buFont typeface="Wingdings" pitchFamily="2" charset="2"/>
              <a:buNone/>
            </a:pPr>
            <a:r>
              <a:rPr lang="en-US" sz="2400" dirty="0"/>
              <a:t>“When you ask men and women for a gift to strengthen and expand the work of your organization, you are inviting them into a new spiritual communion. The donor and the asker are at an intersection of hope and joy where great things happen for noble causes.” </a:t>
            </a:r>
          </a:p>
          <a:p>
            <a:pPr eaLnBrk="1" hangingPunct="1">
              <a:lnSpc>
                <a:spcPct val="100000"/>
              </a:lnSpc>
              <a:spcBef>
                <a:spcPct val="0"/>
              </a:spcBef>
              <a:buFont typeface="Wingdings" pitchFamily="2" charset="2"/>
              <a:buNone/>
            </a:pPr>
            <a:r>
              <a:rPr lang="en-US" sz="2400" dirty="0"/>
              <a:t>  - Jerald </a:t>
            </a:r>
            <a:r>
              <a:rPr lang="en-US" sz="2400" dirty="0" err="1"/>
              <a:t>Panas</a:t>
            </a:r>
            <a:endParaRPr lang="en-US" sz="2400" dirty="0"/>
          </a:p>
          <a:p>
            <a:pPr eaLnBrk="1" hangingPunct="1">
              <a:lnSpc>
                <a:spcPct val="100000"/>
              </a:lnSpc>
              <a:spcBef>
                <a:spcPct val="0"/>
              </a:spcBef>
              <a:buFont typeface="Wingdings" pitchFamily="2" charset="2"/>
              <a:buNone/>
            </a:pPr>
            <a:endParaRPr lang="en-US" sz="3200" dirty="0"/>
          </a:p>
          <a:p>
            <a:pPr eaLnBrk="1" hangingPunct="1">
              <a:lnSpc>
                <a:spcPct val="100000"/>
              </a:lnSpc>
              <a:buFont typeface="Wingdings" pitchFamily="2" charset="2"/>
              <a:buNone/>
            </a:pPr>
            <a:endParaRPr lang="en-US" sz="3200" dirty="0"/>
          </a:p>
        </p:txBody>
      </p:sp>
      <p:sp>
        <p:nvSpPr>
          <p:cNvPr id="7" name="Slide Number Placeholder 6"/>
          <p:cNvSpPr>
            <a:spLocks noGrp="1"/>
          </p:cNvSpPr>
          <p:nvPr>
            <p:ph type="sldNum" sz="quarter" idx="12"/>
          </p:nvPr>
        </p:nvSpPr>
        <p:spPr/>
        <p:txBody>
          <a:bodyPr/>
          <a:lstStyle/>
          <a:p>
            <a:pPr>
              <a:defRPr/>
            </a:pPr>
            <a:fld id="{BEACA99D-4EB8-41CD-99BA-8307B12ECAC8}" type="slidenum">
              <a:rPr lang="en-US" altLang="en-US"/>
              <a:pPr>
                <a:defRPr/>
              </a:pPr>
              <a:t>42</a:t>
            </a:fld>
            <a:endParaRPr lang="en-US" altLang="en-US"/>
          </a:p>
        </p:txBody>
      </p:sp>
      <p:pic>
        <p:nvPicPr>
          <p:cNvPr id="30724" name="Picture 4" descr="2228922988_e059ce5812_m[1]"/>
          <p:cNvPicPr>
            <a:picLocks noChangeAspect="1" noChangeArrowheads="1"/>
          </p:cNvPicPr>
          <p:nvPr/>
        </p:nvPicPr>
        <p:blipFill>
          <a:blip r:embed="rId3"/>
          <a:srcRect/>
          <a:stretch>
            <a:fillRect/>
          </a:stretch>
        </p:blipFill>
        <p:spPr bwMode="auto">
          <a:xfrm>
            <a:off x="3613346" y="3497263"/>
            <a:ext cx="4267200" cy="285908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1"/>
          <p:cNvSpPr>
            <a:spLocks noGrp="1"/>
          </p:cNvSpPr>
          <p:nvPr>
            <p:ph idx="1"/>
          </p:nvPr>
        </p:nvSpPr>
        <p:spPr>
          <a:xfrm>
            <a:off x="495300" y="1409700"/>
            <a:ext cx="8039101" cy="4838700"/>
          </a:xfrm>
        </p:spPr>
        <p:txBody>
          <a:bodyPr>
            <a:normAutofit fontScale="85000" lnSpcReduction="20000"/>
          </a:bodyPr>
          <a:lstStyle/>
          <a:p>
            <a:pPr marL="255588" indent="-255588" eaLnBrk="1" hangingPunct="1">
              <a:lnSpc>
                <a:spcPct val="110000"/>
              </a:lnSpc>
              <a:spcBef>
                <a:spcPts val="600"/>
              </a:spcBef>
            </a:pPr>
            <a:r>
              <a:rPr lang="en-US" sz="2600" dirty="0"/>
              <a:t>Brown, Walter A., and Barbara A. Gonzalez. "Academic Libraries: Should Strategic Planning Be Renewed?" Technical Services Quarterly 24.3 (2007): 1-14.</a:t>
            </a:r>
          </a:p>
          <a:p>
            <a:pPr marL="255588" indent="-255588">
              <a:lnSpc>
                <a:spcPct val="110000"/>
              </a:lnSpc>
              <a:spcBef>
                <a:spcPts val="600"/>
              </a:spcBef>
            </a:pPr>
            <a:r>
              <a:rPr lang="en-US" sz="2600" dirty="0"/>
              <a:t>Crumpton, Michael . “Cultivating an Organizational Effort for Development." The Bottom Line: Managing Library Finances 18.1 (2005): 40-42.</a:t>
            </a:r>
          </a:p>
          <a:p>
            <a:pPr marL="255588" indent="-255588" eaLnBrk="1" hangingPunct="1">
              <a:lnSpc>
                <a:spcPct val="110000"/>
              </a:lnSpc>
              <a:spcBef>
                <a:spcPts val="600"/>
              </a:spcBef>
            </a:pPr>
            <a:r>
              <a:rPr lang="en-US" sz="2600" dirty="0"/>
              <a:t>Foley, Chris . "Thoughts on Endowment Fundraising for Libraries." The Bottom Line: Managing Library Finances 29.2 (2016): 97-113.</a:t>
            </a:r>
          </a:p>
          <a:p>
            <a:pPr marL="255588" indent="-255588" eaLnBrk="1" hangingPunct="1">
              <a:lnSpc>
                <a:spcPct val="110000"/>
              </a:lnSpc>
              <a:spcBef>
                <a:spcPts val="600"/>
              </a:spcBef>
            </a:pPr>
            <a:r>
              <a:rPr lang="en-US" sz="2600" dirty="0"/>
              <a:t>Huang, Samuel T. "Where There's a Will, There's a Way: Fundraising for the Academic Library." The Bottom Line: Managing Library Finances 19.3 (1981): 146-151.</a:t>
            </a:r>
          </a:p>
          <a:p>
            <a:pPr marL="255588" indent="-255588" eaLnBrk="1" hangingPunct="1">
              <a:lnSpc>
                <a:spcPct val="110000"/>
              </a:lnSpc>
              <a:spcBef>
                <a:spcPts val="600"/>
              </a:spcBef>
            </a:pPr>
            <a:r>
              <a:rPr lang="en-US" sz="2600" dirty="0"/>
              <a:t>Swan, James. Fundraising for Libraries. New York, NY: Neal-Schuman Publishers, 2002.</a:t>
            </a:r>
          </a:p>
          <a:p>
            <a:pPr marL="0" indent="-255588" eaLnBrk="1" hangingPunct="1">
              <a:lnSpc>
                <a:spcPct val="110000"/>
              </a:lnSpc>
              <a:spcBef>
                <a:spcPts val="600"/>
              </a:spcBef>
            </a:pPr>
            <a:endParaRPr lang="en-US" sz="2400" dirty="0"/>
          </a:p>
        </p:txBody>
      </p:sp>
      <p:sp>
        <p:nvSpPr>
          <p:cNvPr id="6" name="Slide Number Placeholder 5"/>
          <p:cNvSpPr>
            <a:spLocks noGrp="1"/>
          </p:cNvSpPr>
          <p:nvPr>
            <p:ph type="sldNum" sz="quarter" idx="12"/>
          </p:nvPr>
        </p:nvSpPr>
        <p:spPr/>
        <p:txBody>
          <a:bodyPr/>
          <a:lstStyle/>
          <a:p>
            <a:pPr>
              <a:defRPr/>
            </a:pPr>
            <a:fld id="{737AF99C-36F3-4339-BE1F-A355667CC0A8}" type="slidenum">
              <a:rPr lang="en-US" altLang="en-US"/>
              <a:pPr>
                <a:defRPr/>
              </a:pPr>
              <a:t>43</a:t>
            </a:fld>
            <a:endParaRPr lang="en-US" altLang="en-US"/>
          </a:p>
        </p:txBody>
      </p:sp>
      <p:sp>
        <p:nvSpPr>
          <p:cNvPr id="5" name="Rectangle 2">
            <a:extLst>
              <a:ext uri="{FF2B5EF4-FFF2-40B4-BE49-F238E27FC236}">
                <a16:creationId xmlns:a16="http://schemas.microsoft.com/office/drawing/2014/main" id="{7E9B5FE3-D3CD-4BD9-BAA0-3BFC9E55708B}"/>
              </a:ext>
            </a:extLst>
          </p:cNvPr>
          <p:cNvSpPr txBox="1">
            <a:spLocks noChangeArrowheads="1"/>
          </p:cNvSpPr>
          <p:nvPr/>
        </p:nvSpPr>
        <p:spPr>
          <a:xfrm>
            <a:off x="495300" y="266700"/>
            <a:ext cx="8229600" cy="876301"/>
          </a:xfrm>
          <a:prstGeom prst="rect">
            <a:avLst/>
          </a:prstGeom>
        </p:spPr>
        <p:txBody>
          <a:bodyPr vert="horz" lIns="91440" tIns="45720" rIns="91440" bIns="45720" rtlCol="0" anchor="ctr">
            <a:normAutofit/>
          </a:bodyPr>
          <a:lstStyle>
            <a:lvl1pPr>
              <a:lnSpc>
                <a:spcPct val="90000"/>
              </a:lnSpc>
              <a:spcBef>
                <a:spcPct val="0"/>
              </a:spcBef>
              <a:buNone/>
              <a:defRPr sz="4400" b="1">
                <a:solidFill>
                  <a:srgbClr val="002060"/>
                </a:solidFill>
                <a:ea typeface="+mj-ea"/>
                <a:cs typeface="+mj-cs"/>
              </a:defRPr>
            </a:lvl1pPr>
          </a:lstStyle>
          <a:p>
            <a:r>
              <a:rPr lang="en-US" sz="3600" dirty="0"/>
              <a:t>Readings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5517-261B-C412-68A7-5BA21AE82A3E}"/>
              </a:ext>
            </a:extLst>
          </p:cNvPr>
          <p:cNvSpPr>
            <a:spLocks noGrp="1"/>
          </p:cNvSpPr>
          <p:nvPr>
            <p:ph type="title"/>
          </p:nvPr>
        </p:nvSpPr>
        <p:spPr>
          <a:xfrm>
            <a:off x="707001" y="2258958"/>
            <a:ext cx="1971675" cy="1910443"/>
          </a:xfrm>
          <a:noFill/>
        </p:spPr>
        <p:txBody>
          <a:bodyPr vert="horz" lIns="68580" tIns="34290" rIns="68580" bIns="34290" rtlCol="0" anchor="ctr">
            <a:normAutofit/>
          </a:bodyPr>
          <a:lstStyle/>
          <a:p>
            <a:pPr algn="ctr"/>
            <a:r>
              <a:rPr lang="en-US" sz="2700">
                <a:solidFill>
                  <a:srgbClr val="FFFFFF"/>
                </a:solidFill>
              </a:rPr>
              <a:t>CULTURE</a:t>
            </a:r>
          </a:p>
        </p:txBody>
      </p:sp>
      <p:pic>
        <p:nvPicPr>
          <p:cNvPr id="4" name="Picture 4" descr="Diagram, timeline&#10;&#10;Description automatically generated">
            <a:extLst>
              <a:ext uri="{FF2B5EF4-FFF2-40B4-BE49-F238E27FC236}">
                <a16:creationId xmlns:a16="http://schemas.microsoft.com/office/drawing/2014/main" id="{5E3C7BEB-C8A4-078F-04A1-028D6A512F9F}"/>
              </a:ext>
            </a:extLst>
          </p:cNvPr>
          <p:cNvPicPr>
            <a:picLocks noGrp="1" noChangeAspect="1"/>
          </p:cNvPicPr>
          <p:nvPr>
            <p:ph idx="1"/>
          </p:nvPr>
        </p:nvPicPr>
        <p:blipFill>
          <a:blip r:embed="rId3"/>
          <a:stretch>
            <a:fillRect/>
          </a:stretch>
        </p:blipFill>
        <p:spPr>
          <a:xfrm>
            <a:off x="707001" y="1193537"/>
            <a:ext cx="7423086" cy="5016763"/>
          </a:xfrm>
          <a:prstGeom prst="rect">
            <a:avLst/>
          </a:prstGeom>
        </p:spPr>
      </p:pic>
      <p:sp>
        <p:nvSpPr>
          <p:cNvPr id="3" name="TextBox 2">
            <a:extLst>
              <a:ext uri="{FF2B5EF4-FFF2-40B4-BE49-F238E27FC236}">
                <a16:creationId xmlns:a16="http://schemas.microsoft.com/office/drawing/2014/main" id="{B73321F3-8C3A-4738-9BE6-2BDF5419AD12}"/>
              </a:ext>
            </a:extLst>
          </p:cNvPr>
          <p:cNvSpPr txBox="1"/>
          <p:nvPr/>
        </p:nvSpPr>
        <p:spPr>
          <a:xfrm>
            <a:off x="526988" y="302593"/>
            <a:ext cx="8197911" cy="840407"/>
          </a:xfrm>
          <a:prstGeom prst="rect">
            <a:avLst/>
          </a:prstGeom>
        </p:spPr>
        <p:txBody>
          <a:bodyPr vert="horz" lIns="91440" tIns="45720" rIns="91440" bIns="45720" rtlCol="0" anchor="ctr">
            <a:normAutofit/>
          </a:bodyPr>
          <a:lstStyle>
            <a:lvl1pPr>
              <a:lnSpc>
                <a:spcPct val="90000"/>
              </a:lnSpc>
              <a:spcBef>
                <a:spcPct val="0"/>
              </a:spcBef>
              <a:buNone/>
              <a:defRPr sz="4400" b="1">
                <a:solidFill>
                  <a:schemeClr val="tx2"/>
                </a:solidFill>
                <a:ea typeface="+mj-ea"/>
                <a:cs typeface="+mj-cs"/>
              </a:defRPr>
            </a:lvl1pPr>
          </a:lstStyle>
          <a:p>
            <a:r>
              <a:rPr lang="en-US" sz="3600" dirty="0">
                <a:solidFill>
                  <a:srgbClr val="002060"/>
                </a:solidFill>
              </a:rPr>
              <a:t>The Three C’s: Culture</a:t>
            </a:r>
          </a:p>
        </p:txBody>
      </p:sp>
    </p:spTree>
    <p:extLst>
      <p:ext uri="{BB962C8B-B14F-4D97-AF65-F5344CB8AC3E}">
        <p14:creationId xmlns:p14="http://schemas.microsoft.com/office/powerpoint/2010/main" val="1207242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47B8-06D4-32BE-8DA0-4D819FB125A8}"/>
              </a:ext>
            </a:extLst>
          </p:cNvPr>
          <p:cNvSpPr>
            <a:spLocks noGrp="1"/>
          </p:cNvSpPr>
          <p:nvPr>
            <p:ph type="title"/>
          </p:nvPr>
        </p:nvSpPr>
        <p:spPr>
          <a:xfrm>
            <a:off x="515126" y="1722430"/>
            <a:ext cx="2400300" cy="3345872"/>
          </a:xfrm>
        </p:spPr>
        <p:txBody>
          <a:bodyPr>
            <a:normAutofit/>
          </a:bodyPr>
          <a:lstStyle/>
          <a:p>
            <a:r>
              <a:rPr lang="en-US" b="1" dirty="0">
                <a:solidFill>
                  <a:srgbClr val="FFFFFF"/>
                </a:solidFill>
                <a:cs typeface="Calibri Light"/>
              </a:rPr>
              <a:t>Clarity</a:t>
            </a:r>
            <a:endParaRPr lang="en-US" b="1" dirty="0">
              <a:solidFill>
                <a:srgbClr val="FFFFFF"/>
              </a:solidFill>
            </a:endParaRPr>
          </a:p>
        </p:txBody>
      </p:sp>
      <p:sp>
        <p:nvSpPr>
          <p:cNvPr id="3" name="Content Placeholder 2">
            <a:extLst>
              <a:ext uri="{FF2B5EF4-FFF2-40B4-BE49-F238E27FC236}">
                <a16:creationId xmlns:a16="http://schemas.microsoft.com/office/drawing/2014/main" id="{A644B21F-DA10-FE68-E0A4-6C2DDB9696EA}"/>
              </a:ext>
            </a:extLst>
          </p:cNvPr>
          <p:cNvSpPr>
            <a:spLocks noGrp="1"/>
          </p:cNvSpPr>
          <p:nvPr>
            <p:ph idx="1"/>
          </p:nvPr>
        </p:nvSpPr>
        <p:spPr>
          <a:xfrm>
            <a:off x="515126" y="1409700"/>
            <a:ext cx="8209774" cy="4800600"/>
          </a:xfrm>
        </p:spPr>
        <p:txBody>
          <a:bodyPr vert="horz" lIns="68580" tIns="34290" rIns="68580" bIns="34290" rtlCol="0" anchor="t" anchorCtr="0">
            <a:normAutofit lnSpcReduction="10000"/>
          </a:bodyPr>
          <a:lstStyle/>
          <a:p>
            <a:pPr>
              <a:lnSpc>
                <a:spcPct val="100000"/>
              </a:lnSpc>
            </a:pPr>
            <a:r>
              <a:rPr lang="en-US" sz="1800" b="1" u="sng" dirty="0">
                <a:cs typeface="Calibri"/>
              </a:rPr>
              <a:t>What?</a:t>
            </a:r>
            <a:endParaRPr lang="en-US" sz="1800" b="1" dirty="0">
              <a:cs typeface="Calibri"/>
            </a:endParaRPr>
          </a:p>
          <a:p>
            <a:pPr lvl="1">
              <a:lnSpc>
                <a:spcPct val="100000"/>
              </a:lnSpc>
              <a:spcBef>
                <a:spcPts val="1000"/>
              </a:spcBef>
            </a:pPr>
            <a:r>
              <a:rPr lang="en-US" sz="1800" dirty="0">
                <a:cs typeface="Calibri"/>
              </a:rPr>
              <a:t>Making your organization's philanthropic efforts clear to your staff. Example - -UNCG UL: Case Statement</a:t>
            </a:r>
          </a:p>
          <a:p>
            <a:pPr>
              <a:lnSpc>
                <a:spcPct val="100000"/>
              </a:lnSpc>
            </a:pPr>
            <a:r>
              <a:rPr lang="en-US" sz="1800" b="1" u="sng" dirty="0">
                <a:cs typeface="Calibri"/>
              </a:rPr>
              <a:t>Why?</a:t>
            </a:r>
            <a:r>
              <a:rPr lang="en-US" sz="1800" b="1" dirty="0">
                <a:cs typeface="Calibri"/>
              </a:rPr>
              <a:t> </a:t>
            </a:r>
          </a:p>
          <a:p>
            <a:pPr lvl="1">
              <a:lnSpc>
                <a:spcPct val="100000"/>
              </a:lnSpc>
              <a:spcBef>
                <a:spcPts val="1000"/>
              </a:spcBef>
            </a:pPr>
            <a:r>
              <a:rPr lang="en-US" sz="1800" dirty="0">
                <a:cs typeface="Calibri"/>
              </a:rPr>
              <a:t>Making your staff understand the importance of supporting philanthropic efforts</a:t>
            </a:r>
          </a:p>
          <a:p>
            <a:pPr>
              <a:lnSpc>
                <a:spcPct val="100000"/>
              </a:lnSpc>
            </a:pPr>
            <a:r>
              <a:rPr lang="en-US" sz="1800" b="1" u="sng" dirty="0">
                <a:cs typeface="Calibri"/>
              </a:rPr>
              <a:t>When?</a:t>
            </a:r>
          </a:p>
          <a:p>
            <a:pPr lvl="1">
              <a:lnSpc>
                <a:spcPct val="100000"/>
              </a:lnSpc>
              <a:spcBef>
                <a:spcPts val="1000"/>
              </a:spcBef>
            </a:pPr>
            <a:r>
              <a:rPr lang="en-US" sz="1800" dirty="0">
                <a:cs typeface="Calibri"/>
              </a:rPr>
              <a:t>Making your staff aware of philanthropic events and opportunities to support those efforts.</a:t>
            </a:r>
          </a:p>
          <a:p>
            <a:pPr>
              <a:lnSpc>
                <a:spcPct val="100000"/>
              </a:lnSpc>
            </a:pPr>
            <a:r>
              <a:rPr lang="en-US" sz="1800" b="1" u="sng" dirty="0">
                <a:cs typeface="Calibri"/>
              </a:rPr>
              <a:t>Who?</a:t>
            </a:r>
          </a:p>
          <a:p>
            <a:pPr lvl="1">
              <a:lnSpc>
                <a:spcPct val="100000"/>
              </a:lnSpc>
              <a:spcBef>
                <a:spcPts val="1000"/>
              </a:spcBef>
            </a:pPr>
            <a:r>
              <a:rPr lang="en-US" sz="1800" dirty="0">
                <a:cs typeface="Calibri"/>
              </a:rPr>
              <a:t>Making your staff aware of the key stakeholders in your philanthropic efforts.</a:t>
            </a:r>
          </a:p>
          <a:p>
            <a:pPr>
              <a:lnSpc>
                <a:spcPct val="100000"/>
              </a:lnSpc>
            </a:pPr>
            <a:r>
              <a:rPr lang="en-US" sz="1800" b="1" u="sng" dirty="0">
                <a:cs typeface="Calibri"/>
              </a:rPr>
              <a:t>How?</a:t>
            </a:r>
          </a:p>
          <a:p>
            <a:pPr lvl="1">
              <a:lnSpc>
                <a:spcPct val="100000"/>
              </a:lnSpc>
              <a:spcBef>
                <a:spcPts val="1000"/>
              </a:spcBef>
            </a:pPr>
            <a:r>
              <a:rPr lang="en-US" sz="1800" dirty="0">
                <a:cs typeface="Calibri"/>
              </a:rPr>
              <a:t>Preparing your staff know to support your philanthropic efforts.</a:t>
            </a:r>
          </a:p>
        </p:txBody>
      </p:sp>
      <p:sp>
        <p:nvSpPr>
          <p:cNvPr id="4" name="TextBox 3">
            <a:extLst>
              <a:ext uri="{FF2B5EF4-FFF2-40B4-BE49-F238E27FC236}">
                <a16:creationId xmlns:a16="http://schemas.microsoft.com/office/drawing/2014/main" id="{39B2D537-CBD6-6BBC-BBC9-70C34E43E8EF}"/>
              </a:ext>
            </a:extLst>
          </p:cNvPr>
          <p:cNvSpPr txBox="1"/>
          <p:nvPr/>
        </p:nvSpPr>
        <p:spPr>
          <a:xfrm>
            <a:off x="515126" y="266701"/>
            <a:ext cx="8209774" cy="876300"/>
          </a:xfrm>
          <a:prstGeom prst="rect">
            <a:avLst/>
          </a:prstGeom>
        </p:spPr>
        <p:txBody>
          <a:bodyPr vert="horz" lIns="91440" tIns="45720" rIns="91440" bIns="45720" rtlCol="0" anchor="ctr">
            <a:normAutofit/>
          </a:bodyPr>
          <a:lstStyle>
            <a:lvl1pPr>
              <a:lnSpc>
                <a:spcPct val="90000"/>
              </a:lnSpc>
              <a:spcBef>
                <a:spcPct val="0"/>
              </a:spcBef>
              <a:buNone/>
              <a:defRPr sz="4400" b="1">
                <a:solidFill>
                  <a:schemeClr val="tx2"/>
                </a:solidFill>
                <a:ea typeface="+mj-ea"/>
                <a:cs typeface="+mj-cs"/>
              </a:defRPr>
            </a:lvl1pPr>
          </a:lstStyle>
          <a:p>
            <a:r>
              <a:rPr lang="en-US" sz="3600" dirty="0">
                <a:solidFill>
                  <a:srgbClr val="002060"/>
                </a:solidFill>
              </a:rPr>
              <a:t>The Three C’s: Clarity</a:t>
            </a:r>
          </a:p>
        </p:txBody>
      </p:sp>
    </p:spTree>
    <p:extLst>
      <p:ext uri="{BB962C8B-B14F-4D97-AF65-F5344CB8AC3E}">
        <p14:creationId xmlns:p14="http://schemas.microsoft.com/office/powerpoint/2010/main" val="18756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9AF7-53ED-2BB0-CD9B-A13558FDAC7D}"/>
              </a:ext>
            </a:extLst>
          </p:cNvPr>
          <p:cNvSpPr>
            <a:spLocks noGrp="1"/>
          </p:cNvSpPr>
          <p:nvPr>
            <p:ph type="title"/>
          </p:nvPr>
        </p:nvSpPr>
        <p:spPr>
          <a:xfrm>
            <a:off x="495300" y="266700"/>
            <a:ext cx="8229600" cy="876300"/>
          </a:xfrm>
        </p:spPr>
        <p:txBody>
          <a:bodyPr vert="horz" lIns="91440" tIns="45720" rIns="91440" bIns="45720" rtlCol="0" anchor="ctr">
            <a:normAutofit/>
          </a:bodyPr>
          <a:lstStyle/>
          <a:p>
            <a:r>
              <a:rPr lang="en-US" sz="3600" b="1" dirty="0">
                <a:solidFill>
                  <a:srgbClr val="002060"/>
                </a:solidFill>
                <a:latin typeface="+mn-lt"/>
              </a:rPr>
              <a:t>The Three C’s: Cultivation </a:t>
            </a:r>
          </a:p>
        </p:txBody>
      </p:sp>
      <p:sp>
        <p:nvSpPr>
          <p:cNvPr id="3" name="Content Placeholder 2">
            <a:extLst>
              <a:ext uri="{FF2B5EF4-FFF2-40B4-BE49-F238E27FC236}">
                <a16:creationId xmlns:a16="http://schemas.microsoft.com/office/drawing/2014/main" id="{939CC82D-658A-7A6D-9FFF-FDD2B5D4D84F}"/>
              </a:ext>
            </a:extLst>
          </p:cNvPr>
          <p:cNvSpPr>
            <a:spLocks noGrp="1"/>
          </p:cNvSpPr>
          <p:nvPr>
            <p:ph idx="1"/>
          </p:nvPr>
        </p:nvSpPr>
        <p:spPr>
          <a:xfrm>
            <a:off x="495300" y="1409700"/>
            <a:ext cx="5562600" cy="4800600"/>
          </a:xfrm>
        </p:spPr>
        <p:txBody>
          <a:bodyPr vert="horz" lIns="68580" tIns="34290" rIns="68580" bIns="34290" rtlCol="0" anchor="t">
            <a:normAutofit lnSpcReduction="10000"/>
          </a:bodyPr>
          <a:lstStyle/>
          <a:p>
            <a:r>
              <a:rPr lang="en-US" sz="3200" dirty="0">
                <a:cs typeface="Calibri"/>
              </a:rPr>
              <a:t>Staff</a:t>
            </a:r>
          </a:p>
          <a:p>
            <a:pPr lvl="1"/>
            <a:r>
              <a:rPr lang="en-US" sz="3200" dirty="0">
                <a:cs typeface="Calibri"/>
              </a:rPr>
              <a:t>Training &amp; Education</a:t>
            </a:r>
          </a:p>
          <a:p>
            <a:pPr lvl="1"/>
            <a:r>
              <a:rPr lang="en-US" sz="3200" dirty="0">
                <a:cs typeface="Calibri"/>
              </a:rPr>
              <a:t>Relationship Building</a:t>
            </a:r>
          </a:p>
          <a:p>
            <a:r>
              <a:rPr lang="en-US" sz="3200" dirty="0">
                <a:cs typeface="Calibri"/>
              </a:rPr>
              <a:t>Donor Cycle</a:t>
            </a:r>
          </a:p>
          <a:p>
            <a:r>
              <a:rPr lang="en-US" sz="3200" dirty="0">
                <a:ea typeface="+mn-lt"/>
                <a:cs typeface="+mn-lt"/>
              </a:rPr>
              <a:t>Donor identification</a:t>
            </a:r>
            <a:endParaRPr lang="en-US" sz="3200" dirty="0">
              <a:cs typeface="Calibri"/>
            </a:endParaRPr>
          </a:p>
          <a:p>
            <a:r>
              <a:rPr lang="en-US" sz="3200" dirty="0">
                <a:ea typeface="+mn-lt"/>
                <a:cs typeface="+mn-lt"/>
              </a:rPr>
              <a:t>Research and qualification</a:t>
            </a:r>
            <a:endParaRPr lang="en-US" sz="3200" dirty="0">
              <a:cs typeface="Calibri"/>
            </a:endParaRPr>
          </a:p>
          <a:p>
            <a:r>
              <a:rPr lang="en-US" sz="3200" dirty="0">
                <a:highlight>
                  <a:srgbClr val="FFFF00"/>
                </a:highlight>
                <a:ea typeface="+mn-lt"/>
                <a:cs typeface="+mn-lt"/>
              </a:rPr>
              <a:t>Cultivation</a:t>
            </a:r>
            <a:endParaRPr lang="en-US" sz="3200" dirty="0">
              <a:highlight>
                <a:srgbClr val="FFFF00"/>
              </a:highlight>
              <a:cs typeface="Calibri"/>
            </a:endParaRPr>
          </a:p>
          <a:p>
            <a:r>
              <a:rPr lang="en-US" sz="3200" dirty="0">
                <a:ea typeface="+mn-lt"/>
                <a:cs typeface="+mn-lt"/>
              </a:rPr>
              <a:t>Solicitation</a:t>
            </a:r>
            <a:endParaRPr lang="en-US" sz="3200" dirty="0">
              <a:cs typeface="Calibri"/>
            </a:endParaRPr>
          </a:p>
          <a:p>
            <a:r>
              <a:rPr lang="en-US" sz="3200" dirty="0">
                <a:highlight>
                  <a:srgbClr val="FFFF00"/>
                </a:highlight>
                <a:ea typeface="+mn-lt"/>
                <a:cs typeface="+mn-lt"/>
              </a:rPr>
              <a:t>Stewardship</a:t>
            </a:r>
            <a:endParaRPr lang="en-US" sz="3200" dirty="0">
              <a:highlight>
                <a:srgbClr val="FFFF00"/>
              </a:highlight>
              <a:cs typeface="Calibri"/>
            </a:endParaRPr>
          </a:p>
        </p:txBody>
      </p:sp>
    </p:spTree>
    <p:extLst>
      <p:ext uri="{BB962C8B-B14F-4D97-AF65-F5344CB8AC3E}">
        <p14:creationId xmlns:p14="http://schemas.microsoft.com/office/powerpoint/2010/main" val="49571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222B-9CC2-DF59-DF61-08B5484A1E7A}"/>
              </a:ext>
            </a:extLst>
          </p:cNvPr>
          <p:cNvSpPr>
            <a:spLocks noGrp="1"/>
          </p:cNvSpPr>
          <p:nvPr>
            <p:ph type="title"/>
          </p:nvPr>
        </p:nvSpPr>
        <p:spPr>
          <a:xfrm>
            <a:off x="717619" y="1691977"/>
            <a:ext cx="2952974" cy="3124508"/>
          </a:xfrm>
        </p:spPr>
        <p:txBody>
          <a:bodyPr>
            <a:normAutofit fontScale="90000"/>
          </a:bodyPr>
          <a:lstStyle/>
          <a:p>
            <a:r>
              <a:rPr lang="en-US" dirty="0">
                <a:solidFill>
                  <a:srgbClr val="FFFFFF"/>
                </a:solidFill>
                <a:cs typeface="Calibri Light"/>
              </a:rPr>
              <a:t>Examples of Philanthropic Staff Supported Initiatives &amp; Events</a:t>
            </a:r>
          </a:p>
        </p:txBody>
      </p:sp>
      <p:sp>
        <p:nvSpPr>
          <p:cNvPr id="3" name="Content Placeholder 2">
            <a:extLst>
              <a:ext uri="{FF2B5EF4-FFF2-40B4-BE49-F238E27FC236}">
                <a16:creationId xmlns:a16="http://schemas.microsoft.com/office/drawing/2014/main" id="{2114C97B-30F9-FD97-8FCF-A9F502ADAD23}"/>
              </a:ext>
            </a:extLst>
          </p:cNvPr>
          <p:cNvSpPr>
            <a:spLocks noGrp="1"/>
          </p:cNvSpPr>
          <p:nvPr>
            <p:ph idx="1"/>
          </p:nvPr>
        </p:nvSpPr>
        <p:spPr>
          <a:xfrm>
            <a:off x="495300" y="1420724"/>
            <a:ext cx="7931081" cy="4789576"/>
          </a:xfrm>
        </p:spPr>
        <p:txBody>
          <a:bodyPr vert="horz" lIns="68580" tIns="34290" rIns="68580" bIns="34290" rtlCol="0" anchor="t">
            <a:normAutofit fontScale="77500" lnSpcReduction="20000"/>
          </a:bodyPr>
          <a:lstStyle/>
          <a:p>
            <a:pPr>
              <a:lnSpc>
                <a:spcPct val="110000"/>
              </a:lnSpc>
            </a:pPr>
            <a:r>
              <a:rPr lang="en-US" sz="3400" dirty="0">
                <a:cs typeface="Calibri"/>
              </a:rPr>
              <a:t>Book Clubs</a:t>
            </a:r>
          </a:p>
          <a:p>
            <a:pPr>
              <a:lnSpc>
                <a:spcPct val="110000"/>
              </a:lnSpc>
            </a:pPr>
            <a:r>
              <a:rPr lang="en-US" sz="3400" dirty="0">
                <a:cs typeface="Calibri"/>
              </a:rPr>
              <a:t>Greensboro Bound Donor Events</a:t>
            </a:r>
          </a:p>
          <a:p>
            <a:pPr>
              <a:lnSpc>
                <a:spcPct val="110000"/>
              </a:lnSpc>
            </a:pPr>
            <a:r>
              <a:rPr lang="en-US" sz="3400" dirty="0">
                <a:cs typeface="Calibri"/>
              </a:rPr>
              <a:t>"Believe in the G" Day of Giving</a:t>
            </a:r>
          </a:p>
          <a:p>
            <a:pPr>
              <a:lnSpc>
                <a:spcPct val="110000"/>
              </a:lnSpc>
            </a:pPr>
            <a:r>
              <a:rPr lang="en-US" sz="3400" dirty="0">
                <a:cs typeface="Calibri"/>
              </a:rPr>
              <a:t>Women's Veteran Luncheon</a:t>
            </a:r>
          </a:p>
          <a:p>
            <a:pPr>
              <a:lnSpc>
                <a:spcPct val="110000"/>
              </a:lnSpc>
            </a:pPr>
            <a:r>
              <a:rPr lang="en-US" sz="3400" dirty="0">
                <a:cs typeface="Calibri"/>
              </a:rPr>
              <a:t>"Columns" e-newsletter</a:t>
            </a:r>
          </a:p>
          <a:p>
            <a:pPr marL="0" indent="0">
              <a:lnSpc>
                <a:spcPct val="110000"/>
              </a:lnSpc>
              <a:buNone/>
            </a:pPr>
            <a:r>
              <a:rPr lang="en-US" sz="3400" b="1" dirty="0">
                <a:cs typeface="Calibri"/>
              </a:rPr>
              <a:t>Future Opportunities to Garner Staff Support:</a:t>
            </a:r>
            <a:endParaRPr lang="en-US" sz="3400" b="1" dirty="0"/>
          </a:p>
          <a:p>
            <a:pPr lvl="1">
              <a:lnSpc>
                <a:spcPct val="110000"/>
              </a:lnSpc>
              <a:spcBef>
                <a:spcPts val="1000"/>
              </a:spcBef>
            </a:pPr>
            <a:r>
              <a:rPr lang="en-US" sz="2900" dirty="0">
                <a:cs typeface="Calibri"/>
              </a:rPr>
              <a:t>Include Staff In Thank You Letters And Solicitation Pieces</a:t>
            </a:r>
          </a:p>
          <a:p>
            <a:pPr lvl="1">
              <a:lnSpc>
                <a:spcPct val="110000"/>
              </a:lnSpc>
              <a:spcBef>
                <a:spcPts val="1000"/>
              </a:spcBef>
            </a:pPr>
            <a:r>
              <a:rPr lang="en-US" sz="2900" dirty="0">
                <a:cs typeface="Calibri"/>
              </a:rPr>
              <a:t>"Lighting Rounds" Open To The Community</a:t>
            </a:r>
          </a:p>
          <a:p>
            <a:pPr lvl="1">
              <a:lnSpc>
                <a:spcPct val="110000"/>
              </a:lnSpc>
              <a:spcBef>
                <a:spcPts val="1000"/>
              </a:spcBef>
            </a:pPr>
            <a:r>
              <a:rPr lang="en-US" sz="2900" dirty="0">
                <a:cs typeface="Calibri"/>
              </a:rPr>
              <a:t>Use More Staple Events To Highlight Staff; Bring Staff To The Forefront More</a:t>
            </a: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endParaRPr lang="en-US" dirty="0">
              <a:cs typeface="Calibri"/>
            </a:endParaRPr>
          </a:p>
          <a:p>
            <a:endParaRPr lang="en-US" dirty="0">
              <a:cs typeface="Calibri"/>
            </a:endParaRPr>
          </a:p>
        </p:txBody>
      </p:sp>
      <p:sp>
        <p:nvSpPr>
          <p:cNvPr id="4" name="TextBox 3">
            <a:extLst>
              <a:ext uri="{FF2B5EF4-FFF2-40B4-BE49-F238E27FC236}">
                <a16:creationId xmlns:a16="http://schemas.microsoft.com/office/drawing/2014/main" id="{47986326-A7B8-4088-9FD3-2BA9B951232E}"/>
              </a:ext>
            </a:extLst>
          </p:cNvPr>
          <p:cNvSpPr txBox="1"/>
          <p:nvPr/>
        </p:nvSpPr>
        <p:spPr>
          <a:xfrm>
            <a:off x="495300" y="266699"/>
            <a:ext cx="8229600" cy="876301"/>
          </a:xfrm>
          <a:prstGeom prst="rect">
            <a:avLst/>
          </a:prstGeom>
        </p:spPr>
        <p:txBody>
          <a:bodyPr vert="horz" lIns="91440" tIns="45720" rIns="91440" bIns="45720" rtlCol="0" anchor="ctr">
            <a:normAutofit/>
          </a:bodyPr>
          <a:lstStyle>
            <a:lvl1pPr>
              <a:lnSpc>
                <a:spcPct val="90000"/>
              </a:lnSpc>
              <a:spcBef>
                <a:spcPct val="0"/>
              </a:spcBef>
              <a:buNone/>
              <a:defRPr sz="4400" b="1">
                <a:solidFill>
                  <a:schemeClr val="tx2"/>
                </a:solidFill>
                <a:ea typeface="+mj-ea"/>
                <a:cs typeface="+mj-cs"/>
              </a:defRPr>
            </a:lvl1pPr>
          </a:lstStyle>
          <a:p>
            <a:r>
              <a:rPr lang="en-US" sz="3600" dirty="0">
                <a:solidFill>
                  <a:srgbClr val="002060"/>
                </a:solidFill>
              </a:rPr>
              <a:t>Events Staff Can Support</a:t>
            </a:r>
          </a:p>
        </p:txBody>
      </p:sp>
    </p:spTree>
    <p:extLst>
      <p:ext uri="{BB962C8B-B14F-4D97-AF65-F5344CB8AC3E}">
        <p14:creationId xmlns:p14="http://schemas.microsoft.com/office/powerpoint/2010/main" val="192430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1"/>
          <p:cNvSpPr>
            <a:spLocks noGrp="1"/>
          </p:cNvSpPr>
          <p:nvPr>
            <p:ph idx="1"/>
          </p:nvPr>
        </p:nvSpPr>
        <p:spPr>
          <a:xfrm>
            <a:off x="495300" y="1409700"/>
            <a:ext cx="8210550" cy="4800600"/>
          </a:xfrm>
        </p:spPr>
        <p:txBody>
          <a:bodyPr/>
          <a:lstStyle/>
          <a:p>
            <a:pPr marL="365125" indent="-255588" eaLnBrk="1" hangingPunct="1"/>
            <a:r>
              <a:rPr lang="en-US" dirty="0"/>
              <a:t>Supplement Institutional Funding Sources</a:t>
            </a:r>
          </a:p>
          <a:p>
            <a:pPr marL="365125" indent="-255588" eaLnBrk="1" hangingPunct="1"/>
            <a:r>
              <a:rPr lang="en-US" dirty="0"/>
              <a:t>Collections vs. Projects</a:t>
            </a:r>
          </a:p>
          <a:p>
            <a:pPr marL="365125" indent="-255588" eaLnBrk="1" hangingPunct="1"/>
            <a:r>
              <a:rPr lang="en-US" dirty="0"/>
              <a:t>Advantages of endowments</a:t>
            </a:r>
          </a:p>
          <a:p>
            <a:pPr marL="365125" indent="-255588" eaLnBrk="1" hangingPunct="1"/>
            <a:r>
              <a:rPr lang="en-US" dirty="0"/>
              <a:t>Community involvement/investment</a:t>
            </a:r>
          </a:p>
          <a:p>
            <a:pPr marL="365125" indent="-255588" eaLnBrk="1" hangingPunct="1"/>
            <a:r>
              <a:rPr lang="en-US" dirty="0"/>
              <a:t>Beneficial yet challenging</a:t>
            </a:r>
          </a:p>
          <a:p>
            <a:pPr marL="365125" indent="-255588" eaLnBrk="1" hangingPunct="1"/>
            <a:r>
              <a:rPr lang="en-US" dirty="0"/>
              <a:t>Continuous program provides steady stream of income over a long period of time</a:t>
            </a:r>
          </a:p>
          <a:p>
            <a:pPr marL="365125" indent="-255588" eaLnBrk="1" hangingPunct="1"/>
            <a:endParaRPr lang="en-US" dirty="0"/>
          </a:p>
        </p:txBody>
      </p:sp>
      <p:sp>
        <p:nvSpPr>
          <p:cNvPr id="6" name="Slide Number Placeholder 5"/>
          <p:cNvSpPr>
            <a:spLocks noGrp="1"/>
          </p:cNvSpPr>
          <p:nvPr>
            <p:ph type="sldNum" sz="quarter" idx="12"/>
          </p:nvPr>
        </p:nvSpPr>
        <p:spPr/>
        <p:txBody>
          <a:bodyPr/>
          <a:lstStyle/>
          <a:p>
            <a:pPr>
              <a:defRPr/>
            </a:pPr>
            <a:fld id="{D382BB80-D646-4CAD-9BFB-28368560D07B}" type="slidenum">
              <a:rPr lang="en-US" altLang="en-US"/>
              <a:pPr>
                <a:defRPr/>
              </a:pPr>
              <a:t>9</a:t>
            </a:fld>
            <a:endParaRPr lang="en-US" altLang="en-US"/>
          </a:p>
        </p:txBody>
      </p:sp>
      <p:sp>
        <p:nvSpPr>
          <p:cNvPr id="5" name="Rectangle 2">
            <a:extLst>
              <a:ext uri="{FF2B5EF4-FFF2-40B4-BE49-F238E27FC236}">
                <a16:creationId xmlns:a16="http://schemas.microsoft.com/office/drawing/2014/main" id="{3569850B-1AA5-4089-AAEF-886D16C36633}"/>
              </a:ext>
            </a:extLst>
          </p:cNvPr>
          <p:cNvSpPr txBox="1">
            <a:spLocks noChangeArrowheads="1"/>
          </p:cNvSpPr>
          <p:nvPr/>
        </p:nvSpPr>
        <p:spPr>
          <a:xfrm>
            <a:off x="495300" y="266700"/>
            <a:ext cx="8210550" cy="876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Georgia" panose="02040502050405020303" pitchFamily="18" charset="0"/>
                <a:ea typeface="+mj-ea"/>
                <a:cs typeface="+mj-cs"/>
              </a:defRPr>
            </a:lvl1pPr>
          </a:lstStyle>
          <a:p>
            <a:r>
              <a:rPr lang="en-US" sz="3600" b="1" dirty="0">
                <a:solidFill>
                  <a:srgbClr val="002060"/>
                </a:solidFill>
                <a:latin typeface="+mn-lt"/>
              </a:rPr>
              <a:t>Common Reasons to Give</a:t>
            </a:r>
          </a:p>
        </p:txBody>
      </p:sp>
    </p:spTree>
  </p:cSld>
  <p:clrMapOvr>
    <a:masterClrMapping/>
  </p:clrMapOvr>
</p:sld>
</file>

<file path=ppt/theme/theme1.xml><?xml version="1.0" encoding="utf-8"?>
<a:theme xmlns:a="http://schemas.openxmlformats.org/drawingml/2006/main" name="UNCG_ End_Thank You Slides">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460A33-6C3B-4401-A052-4C9873BD6F3C}" vid="{CC53BDFF-1688-43E1-AB08-2435F631F9C8}"/>
    </a:ext>
  </a:extLst>
</a:theme>
</file>

<file path=ppt/theme/theme2.xml><?xml version="1.0" encoding="utf-8"?>
<a:theme xmlns:a="http://schemas.openxmlformats.org/drawingml/2006/main" name="UNCG Navy Background">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460A33-6C3B-4401-A052-4C9873BD6F3C}" vid="{0F9184E4-141E-405D-9743-0B1522E21E04}"/>
    </a:ext>
  </a:extLst>
</a:theme>
</file>

<file path=ppt/theme/theme3.xml><?xml version="1.0" encoding="utf-8"?>
<a:theme xmlns:a="http://schemas.openxmlformats.org/drawingml/2006/main" name="UNCG White Background">
  <a:themeElements>
    <a:clrScheme name="Custom 1">
      <a:dk1>
        <a:sysClr val="windowText" lastClr="000000"/>
      </a:dk1>
      <a:lt1>
        <a:sysClr val="window" lastClr="FFFFFF"/>
      </a:lt1>
      <a:dk2>
        <a:srgbClr val="0F2044"/>
      </a:dk2>
      <a:lt2>
        <a:srgbClr val="BEC0C2"/>
      </a:lt2>
      <a:accent1>
        <a:srgbClr val="FFB71B"/>
      </a:accent1>
      <a:accent2>
        <a:srgbClr val="4FC2BF"/>
      </a:accent2>
      <a:accent3>
        <a:srgbClr val="00698C"/>
      </a:accent3>
      <a:accent4>
        <a:srgbClr val="A00C30"/>
      </a:accent4>
      <a:accent5>
        <a:srgbClr val="A59C87"/>
      </a:accent5>
      <a:accent6>
        <a:srgbClr val="92D1B3"/>
      </a:accent6>
      <a:hlink>
        <a:srgbClr val="507BD8"/>
      </a:hlink>
      <a:folHlink>
        <a:srgbClr val="EDEFF0"/>
      </a:folHlink>
    </a:clrScheme>
    <a:fontScheme name="uncg-brand-2018-v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460A33-6C3B-4401-A052-4C9873BD6F3C}" vid="{ABF84CE2-9DF7-4E0B-AF84-4D980F981D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2880</Words>
  <Application>Microsoft Office PowerPoint</Application>
  <PresentationFormat>On-screen Show (4:3)</PresentationFormat>
  <Paragraphs>360</Paragraphs>
  <Slides>43</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Calibri</vt:lpstr>
      <vt:lpstr>Garamond</vt:lpstr>
      <vt:lpstr>Georgia</vt:lpstr>
      <vt:lpstr>Wingdings</vt:lpstr>
      <vt:lpstr>UNCG_ End_Thank You Slides</vt:lpstr>
      <vt:lpstr>UNCG Navy Background</vt:lpstr>
      <vt:lpstr>UNCG White Background</vt:lpstr>
      <vt:lpstr>PowerPoint Presentation</vt:lpstr>
      <vt:lpstr>PowerPoint Presentation</vt:lpstr>
      <vt:lpstr>Agenda</vt:lpstr>
      <vt:lpstr>Is Your Staff Supporting Your Efforts?</vt:lpstr>
      <vt:lpstr>CULTURE</vt:lpstr>
      <vt:lpstr>Clarity</vt:lpstr>
      <vt:lpstr>The Three C’s: Cultivation </vt:lpstr>
      <vt:lpstr>Examples of Philanthropic Staff Supported Initiatives &amp; Events</vt:lpstr>
      <vt:lpstr>PowerPoint Presentation</vt:lpstr>
      <vt:lpstr>Why Do People Give?</vt:lpstr>
      <vt:lpstr>Why Do Corporations Give?</vt:lpstr>
      <vt:lpstr>Why Do Foundations Give?</vt:lpstr>
      <vt:lpstr>PowerPoint Presentation</vt:lpstr>
      <vt:lpstr>Sharing Campaign Information</vt:lpstr>
      <vt:lpstr>Understanding Library Priorities</vt:lpstr>
      <vt:lpstr>Connecting To Library Goals And Objectives</vt:lpstr>
      <vt:lpstr>PowerPoint Presentation</vt:lpstr>
      <vt:lpstr>PowerPoint Presentation</vt:lpstr>
      <vt:lpstr>Why Fundraising?</vt:lpstr>
      <vt:lpstr>Learning Environment Gifts</vt:lpstr>
      <vt:lpstr>Types of Giving</vt:lpstr>
      <vt:lpstr>Types of Planned Gifts</vt:lpstr>
      <vt:lpstr>Ways to give to the University Libraries</vt:lpstr>
      <vt:lpstr>PowerPoint Presentation</vt:lpstr>
      <vt:lpstr>Why are Special Collections and University Archives (SCUA) “Special?”</vt:lpstr>
      <vt:lpstr>Development in SCUA: How is it Different and How is it the Same?</vt:lpstr>
      <vt:lpstr>Development SCUA: How is it Different and How is it the Same?</vt:lpstr>
      <vt:lpstr>Why Do People Give to SCUA?</vt:lpstr>
      <vt:lpstr>How SCUA Staff Participates in Development</vt:lpstr>
      <vt:lpstr>SCUA: Working Together with Advancement</vt:lpstr>
      <vt:lpstr>SCUA Staff Developing and Maintaing Community Partnerships</vt:lpstr>
      <vt:lpstr>The Importance of Events</vt:lpstr>
      <vt:lpstr>The Benefits of a Newsletter!</vt:lpstr>
      <vt:lpstr>Cultivating Interest in Targeted Fundraising</vt:lpstr>
      <vt:lpstr>SCUA: Why Are They So Important to Library Advancement Efforts?</vt:lpstr>
      <vt:lpstr>Contextualizing Development For Your Staff</vt:lpstr>
      <vt:lpstr>Professional Development Organizations</vt:lpstr>
      <vt:lpstr>Association of Fundraising Professionals</vt:lpstr>
      <vt:lpstr>Educating Your Staff What Fundraisers/Development Officers Do?</vt:lpstr>
      <vt:lpstr>PowerPoint Presentation</vt:lpstr>
      <vt:lpstr>How can you help?</vt:lpstr>
      <vt:lpstr>University Libraries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Crumpton</dc:creator>
  <cp:lastModifiedBy>Michael Crumpton</cp:lastModifiedBy>
  <cp:revision>9</cp:revision>
  <dcterms:created xsi:type="dcterms:W3CDTF">2023-06-17T23:43:08Z</dcterms:created>
  <dcterms:modified xsi:type="dcterms:W3CDTF">2023-06-18T12:41:37Z</dcterms:modified>
</cp:coreProperties>
</file>