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353" r:id="rId4"/>
    <p:sldId id="355" r:id="rId5"/>
    <p:sldId id="358" r:id="rId6"/>
    <p:sldId id="363" r:id="rId7"/>
    <p:sldId id="356" r:id="rId8"/>
    <p:sldId id="361" r:id="rId9"/>
    <p:sldId id="357" r:id="rId10"/>
    <p:sldId id="3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51"/>
  </p:normalViewPr>
  <p:slideViewPr>
    <p:cSldViewPr snapToGrid="0">
      <p:cViewPr varScale="1">
        <p:scale>
          <a:sx n="105" d="100"/>
          <a:sy n="105" d="100"/>
        </p:scale>
        <p:origin x="6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F88E5-9A45-4F48-9965-C951B2D28739}" type="datetimeFigureOut">
              <a:rPr lang="en-US" smtClean="0"/>
              <a:t>6/18/23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9F9DA-0DA9-7442-BA22-F6D5AD43675C}" type="slidenum">
              <a:rPr lang="en-US" smtClean="0"/>
              <a:t>‹#›</a:t>
            </a:fld>
            <a:endParaRPr lang="en-US"/>
          </a:p>
        </p:txBody>
      </p:sp>
    </p:spTree>
    <p:extLst>
      <p:ext uri="{BB962C8B-B14F-4D97-AF65-F5344CB8AC3E}">
        <p14:creationId xmlns:p14="http://schemas.microsoft.com/office/powerpoint/2010/main" val="26870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F9F9DA-0DA9-7442-BA22-F6D5AD43675C}" type="slidenum">
              <a:rPr lang="en-US" smtClean="0"/>
              <a:t>10</a:t>
            </a:fld>
            <a:endParaRPr lang="en-US"/>
          </a:p>
        </p:txBody>
      </p:sp>
    </p:spTree>
    <p:extLst>
      <p:ext uri="{BB962C8B-B14F-4D97-AF65-F5344CB8AC3E}">
        <p14:creationId xmlns:p14="http://schemas.microsoft.com/office/powerpoint/2010/main" val="251599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96393-EBCF-A9AF-0863-5F9CE0760E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3B6B2-07E4-8274-F3A0-B5DC240E5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5A3BB4-2324-DF86-C0AA-49AF43028DC8}"/>
              </a:ext>
            </a:extLst>
          </p:cNvPr>
          <p:cNvSpPr>
            <a:spLocks noGrp="1"/>
          </p:cNvSpPr>
          <p:nvPr>
            <p:ph type="dt" sz="half" idx="10"/>
          </p:nvPr>
        </p:nvSpPr>
        <p:spPr/>
        <p:txBody>
          <a:bodyPr/>
          <a:lstStyle/>
          <a:p>
            <a:fld id="{98DB7452-813B-7D44-93CF-302372A1E07B}" type="datetimeFigureOut">
              <a:rPr lang="en-US" smtClean="0"/>
              <a:t>6/18/23</a:t>
            </a:fld>
            <a:endParaRPr lang="en-US"/>
          </a:p>
        </p:txBody>
      </p:sp>
      <p:sp>
        <p:nvSpPr>
          <p:cNvPr id="5" name="Footer Placeholder 4">
            <a:extLst>
              <a:ext uri="{FF2B5EF4-FFF2-40B4-BE49-F238E27FC236}">
                <a16:creationId xmlns:a16="http://schemas.microsoft.com/office/drawing/2014/main" id="{1CFF33C0-C94B-DB0F-08C0-D9498BF99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BE0A7-2168-B1C4-E91F-9EB319722961}"/>
              </a:ext>
            </a:extLst>
          </p:cNvPr>
          <p:cNvSpPr>
            <a:spLocks noGrp="1"/>
          </p:cNvSpPr>
          <p:nvPr>
            <p:ph type="sldNum" sz="quarter" idx="12"/>
          </p:nvPr>
        </p:nvSpPr>
        <p:spPr/>
        <p:txBody>
          <a:bodyPr/>
          <a:lstStyle/>
          <a:p>
            <a:fld id="{1A005832-DC18-5043-9CCD-7A1524B8EB13}" type="slidenum">
              <a:rPr lang="en-US" smtClean="0"/>
              <a:t>‹#›</a:t>
            </a:fld>
            <a:endParaRPr lang="en-US"/>
          </a:p>
        </p:txBody>
      </p:sp>
    </p:spTree>
    <p:extLst>
      <p:ext uri="{BB962C8B-B14F-4D97-AF65-F5344CB8AC3E}">
        <p14:creationId xmlns:p14="http://schemas.microsoft.com/office/powerpoint/2010/main" val="359335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06FB-46A8-4865-AC43-AA170C4C8E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F3198C-60B6-D9DF-15BB-C855EED645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4433E-D2EC-5C23-7F59-5F8D69353363}"/>
              </a:ext>
            </a:extLst>
          </p:cNvPr>
          <p:cNvSpPr>
            <a:spLocks noGrp="1"/>
          </p:cNvSpPr>
          <p:nvPr>
            <p:ph type="dt" sz="half" idx="10"/>
          </p:nvPr>
        </p:nvSpPr>
        <p:spPr/>
        <p:txBody>
          <a:bodyPr/>
          <a:lstStyle/>
          <a:p>
            <a:fld id="{98DB7452-813B-7D44-93CF-302372A1E07B}" type="datetimeFigureOut">
              <a:rPr lang="en-US" smtClean="0"/>
              <a:t>6/18/23</a:t>
            </a:fld>
            <a:endParaRPr lang="en-US"/>
          </a:p>
        </p:txBody>
      </p:sp>
      <p:sp>
        <p:nvSpPr>
          <p:cNvPr id="5" name="Footer Placeholder 4">
            <a:extLst>
              <a:ext uri="{FF2B5EF4-FFF2-40B4-BE49-F238E27FC236}">
                <a16:creationId xmlns:a16="http://schemas.microsoft.com/office/drawing/2014/main" id="{669BD9B2-2778-D5F0-0078-75645BFAB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4D7A8-17B5-E281-F15D-EC13B8A25A98}"/>
              </a:ext>
            </a:extLst>
          </p:cNvPr>
          <p:cNvSpPr>
            <a:spLocks noGrp="1"/>
          </p:cNvSpPr>
          <p:nvPr>
            <p:ph type="sldNum" sz="quarter" idx="12"/>
          </p:nvPr>
        </p:nvSpPr>
        <p:spPr/>
        <p:txBody>
          <a:bodyPr/>
          <a:lstStyle/>
          <a:p>
            <a:fld id="{1A005832-DC18-5043-9CCD-7A1524B8EB13}" type="slidenum">
              <a:rPr lang="en-US" smtClean="0"/>
              <a:t>‹#›</a:t>
            </a:fld>
            <a:endParaRPr lang="en-US"/>
          </a:p>
        </p:txBody>
      </p:sp>
    </p:spTree>
    <p:extLst>
      <p:ext uri="{BB962C8B-B14F-4D97-AF65-F5344CB8AC3E}">
        <p14:creationId xmlns:p14="http://schemas.microsoft.com/office/powerpoint/2010/main" val="428467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7A15EB-6FB1-A410-8C77-A13F6C2064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E5C056-0D88-257A-FFBB-2DA083D781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60808-A383-F0D6-418A-E21B9EF80C9D}"/>
              </a:ext>
            </a:extLst>
          </p:cNvPr>
          <p:cNvSpPr>
            <a:spLocks noGrp="1"/>
          </p:cNvSpPr>
          <p:nvPr>
            <p:ph type="dt" sz="half" idx="10"/>
          </p:nvPr>
        </p:nvSpPr>
        <p:spPr/>
        <p:txBody>
          <a:bodyPr/>
          <a:lstStyle/>
          <a:p>
            <a:fld id="{98DB7452-813B-7D44-93CF-302372A1E07B}" type="datetimeFigureOut">
              <a:rPr lang="en-US" smtClean="0"/>
              <a:t>6/18/23</a:t>
            </a:fld>
            <a:endParaRPr lang="en-US"/>
          </a:p>
        </p:txBody>
      </p:sp>
      <p:sp>
        <p:nvSpPr>
          <p:cNvPr id="5" name="Footer Placeholder 4">
            <a:extLst>
              <a:ext uri="{FF2B5EF4-FFF2-40B4-BE49-F238E27FC236}">
                <a16:creationId xmlns:a16="http://schemas.microsoft.com/office/drawing/2014/main" id="{06700909-3B15-1A92-21E9-D16A4A7E0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A51CB-9FBD-DC18-B617-C9CAA465E37B}"/>
              </a:ext>
            </a:extLst>
          </p:cNvPr>
          <p:cNvSpPr>
            <a:spLocks noGrp="1"/>
          </p:cNvSpPr>
          <p:nvPr>
            <p:ph type="sldNum" sz="quarter" idx="12"/>
          </p:nvPr>
        </p:nvSpPr>
        <p:spPr/>
        <p:txBody>
          <a:bodyPr/>
          <a:lstStyle/>
          <a:p>
            <a:fld id="{1A005832-DC18-5043-9CCD-7A1524B8EB13}" type="slidenum">
              <a:rPr lang="en-US" smtClean="0"/>
              <a:t>‹#›</a:t>
            </a:fld>
            <a:endParaRPr lang="en-US"/>
          </a:p>
        </p:txBody>
      </p:sp>
    </p:spTree>
    <p:extLst>
      <p:ext uri="{BB962C8B-B14F-4D97-AF65-F5344CB8AC3E}">
        <p14:creationId xmlns:p14="http://schemas.microsoft.com/office/powerpoint/2010/main" val="144492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1325-52C5-B5EB-510B-267FD49B3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B836BF-591E-C0DE-46D5-733DECD8E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25464-7FB1-7729-9ED6-6EC4435169B5}"/>
              </a:ext>
            </a:extLst>
          </p:cNvPr>
          <p:cNvSpPr>
            <a:spLocks noGrp="1"/>
          </p:cNvSpPr>
          <p:nvPr>
            <p:ph type="dt" sz="half" idx="10"/>
          </p:nvPr>
        </p:nvSpPr>
        <p:spPr/>
        <p:txBody>
          <a:bodyPr/>
          <a:lstStyle/>
          <a:p>
            <a:fld id="{98DB7452-813B-7D44-93CF-302372A1E07B}" type="datetimeFigureOut">
              <a:rPr lang="en-US" smtClean="0"/>
              <a:t>6/18/23</a:t>
            </a:fld>
            <a:endParaRPr lang="en-US"/>
          </a:p>
        </p:txBody>
      </p:sp>
      <p:sp>
        <p:nvSpPr>
          <p:cNvPr id="5" name="Footer Placeholder 4">
            <a:extLst>
              <a:ext uri="{FF2B5EF4-FFF2-40B4-BE49-F238E27FC236}">
                <a16:creationId xmlns:a16="http://schemas.microsoft.com/office/drawing/2014/main" id="{735E8128-FBA4-1F7F-8FA8-222774FE4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54780-C5B9-0ED2-AC24-FDAE72035A86}"/>
              </a:ext>
            </a:extLst>
          </p:cNvPr>
          <p:cNvSpPr>
            <a:spLocks noGrp="1"/>
          </p:cNvSpPr>
          <p:nvPr>
            <p:ph type="sldNum" sz="quarter" idx="12"/>
          </p:nvPr>
        </p:nvSpPr>
        <p:spPr/>
        <p:txBody>
          <a:bodyPr/>
          <a:lstStyle/>
          <a:p>
            <a:fld id="{1A005832-DC18-5043-9CCD-7A1524B8EB13}" type="slidenum">
              <a:rPr lang="en-US" smtClean="0"/>
              <a:t>‹#›</a:t>
            </a:fld>
            <a:endParaRPr lang="en-US"/>
          </a:p>
        </p:txBody>
      </p:sp>
    </p:spTree>
    <p:extLst>
      <p:ext uri="{BB962C8B-B14F-4D97-AF65-F5344CB8AC3E}">
        <p14:creationId xmlns:p14="http://schemas.microsoft.com/office/powerpoint/2010/main" val="264916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D158-0BE7-B47B-FA19-E274C10D03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A91588-8826-1C8C-CDAA-478DC73E8D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1A32C7-8DC7-B4BD-6E1C-A485F4B6A078}"/>
              </a:ext>
            </a:extLst>
          </p:cNvPr>
          <p:cNvSpPr>
            <a:spLocks noGrp="1"/>
          </p:cNvSpPr>
          <p:nvPr>
            <p:ph type="dt" sz="half" idx="10"/>
          </p:nvPr>
        </p:nvSpPr>
        <p:spPr/>
        <p:txBody>
          <a:bodyPr/>
          <a:lstStyle/>
          <a:p>
            <a:fld id="{98DB7452-813B-7D44-93CF-302372A1E07B}" type="datetimeFigureOut">
              <a:rPr lang="en-US" smtClean="0"/>
              <a:t>6/18/23</a:t>
            </a:fld>
            <a:endParaRPr lang="en-US"/>
          </a:p>
        </p:txBody>
      </p:sp>
      <p:sp>
        <p:nvSpPr>
          <p:cNvPr id="5" name="Footer Placeholder 4">
            <a:extLst>
              <a:ext uri="{FF2B5EF4-FFF2-40B4-BE49-F238E27FC236}">
                <a16:creationId xmlns:a16="http://schemas.microsoft.com/office/drawing/2014/main" id="{12626A49-EFE4-53B7-544C-D9D1DA48D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A4069-81F0-3910-99E5-E504A692EAC1}"/>
              </a:ext>
            </a:extLst>
          </p:cNvPr>
          <p:cNvSpPr>
            <a:spLocks noGrp="1"/>
          </p:cNvSpPr>
          <p:nvPr>
            <p:ph type="sldNum" sz="quarter" idx="12"/>
          </p:nvPr>
        </p:nvSpPr>
        <p:spPr/>
        <p:txBody>
          <a:bodyPr/>
          <a:lstStyle/>
          <a:p>
            <a:fld id="{1A005832-DC18-5043-9CCD-7A1524B8EB13}" type="slidenum">
              <a:rPr lang="en-US" smtClean="0"/>
              <a:t>‹#›</a:t>
            </a:fld>
            <a:endParaRPr lang="en-US"/>
          </a:p>
        </p:txBody>
      </p:sp>
    </p:spTree>
    <p:extLst>
      <p:ext uri="{BB962C8B-B14F-4D97-AF65-F5344CB8AC3E}">
        <p14:creationId xmlns:p14="http://schemas.microsoft.com/office/powerpoint/2010/main" val="308379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626D-9A19-6074-8952-D715FC02B6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AF0123-155E-B55F-688D-EC8EC1DB78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A7B0F5-E1C6-1A8D-507D-B062274E13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844ED2-A685-4C82-9922-9C79FBB059C9}"/>
              </a:ext>
            </a:extLst>
          </p:cNvPr>
          <p:cNvSpPr>
            <a:spLocks noGrp="1"/>
          </p:cNvSpPr>
          <p:nvPr>
            <p:ph type="dt" sz="half" idx="10"/>
          </p:nvPr>
        </p:nvSpPr>
        <p:spPr/>
        <p:txBody>
          <a:bodyPr/>
          <a:lstStyle/>
          <a:p>
            <a:fld id="{98DB7452-813B-7D44-93CF-302372A1E07B}" type="datetimeFigureOut">
              <a:rPr lang="en-US" smtClean="0"/>
              <a:t>6/18/23</a:t>
            </a:fld>
            <a:endParaRPr lang="en-US"/>
          </a:p>
        </p:txBody>
      </p:sp>
      <p:sp>
        <p:nvSpPr>
          <p:cNvPr id="6" name="Footer Placeholder 5">
            <a:extLst>
              <a:ext uri="{FF2B5EF4-FFF2-40B4-BE49-F238E27FC236}">
                <a16:creationId xmlns:a16="http://schemas.microsoft.com/office/drawing/2014/main" id="{8391126A-1586-BFA8-AB8A-5606F6454F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93B822-3EC5-106C-D012-DE23499A75D0}"/>
              </a:ext>
            </a:extLst>
          </p:cNvPr>
          <p:cNvSpPr>
            <a:spLocks noGrp="1"/>
          </p:cNvSpPr>
          <p:nvPr>
            <p:ph type="sldNum" sz="quarter" idx="12"/>
          </p:nvPr>
        </p:nvSpPr>
        <p:spPr/>
        <p:txBody>
          <a:bodyPr/>
          <a:lstStyle/>
          <a:p>
            <a:fld id="{1A005832-DC18-5043-9CCD-7A1524B8EB13}" type="slidenum">
              <a:rPr lang="en-US" smtClean="0"/>
              <a:t>‹#›</a:t>
            </a:fld>
            <a:endParaRPr lang="en-US"/>
          </a:p>
        </p:txBody>
      </p:sp>
    </p:spTree>
    <p:extLst>
      <p:ext uri="{BB962C8B-B14F-4D97-AF65-F5344CB8AC3E}">
        <p14:creationId xmlns:p14="http://schemas.microsoft.com/office/powerpoint/2010/main" val="85346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34E5-26D3-9211-3BAA-18DDD99E6A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191FF2-BFD7-04BE-DFA8-EB4779948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83F41D-59E8-0873-F769-47ECBF46F7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79C62B-A413-FEA0-E826-B9D1B5F549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02727A-1F67-3B81-CABB-B44903A6A0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B5CCCC-668F-E104-23FF-0E49EECEFF84}"/>
              </a:ext>
            </a:extLst>
          </p:cNvPr>
          <p:cNvSpPr>
            <a:spLocks noGrp="1"/>
          </p:cNvSpPr>
          <p:nvPr>
            <p:ph type="dt" sz="half" idx="10"/>
          </p:nvPr>
        </p:nvSpPr>
        <p:spPr/>
        <p:txBody>
          <a:bodyPr/>
          <a:lstStyle/>
          <a:p>
            <a:fld id="{98DB7452-813B-7D44-93CF-302372A1E07B}" type="datetimeFigureOut">
              <a:rPr lang="en-US" smtClean="0"/>
              <a:t>6/18/23</a:t>
            </a:fld>
            <a:endParaRPr lang="en-US"/>
          </a:p>
        </p:txBody>
      </p:sp>
      <p:sp>
        <p:nvSpPr>
          <p:cNvPr id="8" name="Footer Placeholder 7">
            <a:extLst>
              <a:ext uri="{FF2B5EF4-FFF2-40B4-BE49-F238E27FC236}">
                <a16:creationId xmlns:a16="http://schemas.microsoft.com/office/drawing/2014/main" id="{8794317E-1702-1350-74D0-1A5A8E1EC4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74B3A2-E645-BC64-DD53-C8C6C7E4FD4C}"/>
              </a:ext>
            </a:extLst>
          </p:cNvPr>
          <p:cNvSpPr>
            <a:spLocks noGrp="1"/>
          </p:cNvSpPr>
          <p:nvPr>
            <p:ph type="sldNum" sz="quarter" idx="12"/>
          </p:nvPr>
        </p:nvSpPr>
        <p:spPr/>
        <p:txBody>
          <a:bodyPr/>
          <a:lstStyle/>
          <a:p>
            <a:fld id="{1A005832-DC18-5043-9CCD-7A1524B8EB13}" type="slidenum">
              <a:rPr lang="en-US" smtClean="0"/>
              <a:t>‹#›</a:t>
            </a:fld>
            <a:endParaRPr lang="en-US"/>
          </a:p>
        </p:txBody>
      </p:sp>
    </p:spTree>
    <p:extLst>
      <p:ext uri="{BB962C8B-B14F-4D97-AF65-F5344CB8AC3E}">
        <p14:creationId xmlns:p14="http://schemas.microsoft.com/office/powerpoint/2010/main" val="121769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948E-4040-CE8F-1040-9F3E3E7254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8A4A92-6BDA-2F10-0A55-CBB27E3305CD}"/>
              </a:ext>
            </a:extLst>
          </p:cNvPr>
          <p:cNvSpPr>
            <a:spLocks noGrp="1"/>
          </p:cNvSpPr>
          <p:nvPr>
            <p:ph type="dt" sz="half" idx="10"/>
          </p:nvPr>
        </p:nvSpPr>
        <p:spPr/>
        <p:txBody>
          <a:bodyPr/>
          <a:lstStyle/>
          <a:p>
            <a:fld id="{98DB7452-813B-7D44-93CF-302372A1E07B}" type="datetimeFigureOut">
              <a:rPr lang="en-US" smtClean="0"/>
              <a:t>6/18/23</a:t>
            </a:fld>
            <a:endParaRPr lang="en-US"/>
          </a:p>
        </p:txBody>
      </p:sp>
      <p:sp>
        <p:nvSpPr>
          <p:cNvPr id="4" name="Footer Placeholder 3">
            <a:extLst>
              <a:ext uri="{FF2B5EF4-FFF2-40B4-BE49-F238E27FC236}">
                <a16:creationId xmlns:a16="http://schemas.microsoft.com/office/drawing/2014/main" id="{96059635-8C10-878D-73DA-AFBB470187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1B5EBC-76CC-4943-EFA3-6B24B72089BC}"/>
              </a:ext>
            </a:extLst>
          </p:cNvPr>
          <p:cNvSpPr>
            <a:spLocks noGrp="1"/>
          </p:cNvSpPr>
          <p:nvPr>
            <p:ph type="sldNum" sz="quarter" idx="12"/>
          </p:nvPr>
        </p:nvSpPr>
        <p:spPr/>
        <p:txBody>
          <a:bodyPr/>
          <a:lstStyle/>
          <a:p>
            <a:fld id="{1A005832-DC18-5043-9CCD-7A1524B8EB13}" type="slidenum">
              <a:rPr lang="en-US" smtClean="0"/>
              <a:t>‹#›</a:t>
            </a:fld>
            <a:endParaRPr lang="en-US"/>
          </a:p>
        </p:txBody>
      </p:sp>
    </p:spTree>
    <p:extLst>
      <p:ext uri="{BB962C8B-B14F-4D97-AF65-F5344CB8AC3E}">
        <p14:creationId xmlns:p14="http://schemas.microsoft.com/office/powerpoint/2010/main" val="48315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487069-2B49-40D8-B7C1-CE48366D41D4}"/>
              </a:ext>
            </a:extLst>
          </p:cNvPr>
          <p:cNvSpPr>
            <a:spLocks noGrp="1"/>
          </p:cNvSpPr>
          <p:nvPr>
            <p:ph type="dt" sz="half" idx="10"/>
          </p:nvPr>
        </p:nvSpPr>
        <p:spPr/>
        <p:txBody>
          <a:bodyPr/>
          <a:lstStyle/>
          <a:p>
            <a:fld id="{98DB7452-813B-7D44-93CF-302372A1E07B}" type="datetimeFigureOut">
              <a:rPr lang="en-US" smtClean="0"/>
              <a:t>6/18/23</a:t>
            </a:fld>
            <a:endParaRPr lang="en-US"/>
          </a:p>
        </p:txBody>
      </p:sp>
      <p:sp>
        <p:nvSpPr>
          <p:cNvPr id="3" name="Footer Placeholder 2">
            <a:extLst>
              <a:ext uri="{FF2B5EF4-FFF2-40B4-BE49-F238E27FC236}">
                <a16:creationId xmlns:a16="http://schemas.microsoft.com/office/drawing/2014/main" id="{E748F3D3-6481-0430-0E7D-1BC436FBD4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DBD6C8-CEB9-FD20-F6D3-BBACA6E40DBA}"/>
              </a:ext>
            </a:extLst>
          </p:cNvPr>
          <p:cNvSpPr>
            <a:spLocks noGrp="1"/>
          </p:cNvSpPr>
          <p:nvPr>
            <p:ph type="sldNum" sz="quarter" idx="12"/>
          </p:nvPr>
        </p:nvSpPr>
        <p:spPr/>
        <p:txBody>
          <a:bodyPr/>
          <a:lstStyle/>
          <a:p>
            <a:fld id="{1A005832-DC18-5043-9CCD-7A1524B8EB13}" type="slidenum">
              <a:rPr lang="en-US" smtClean="0"/>
              <a:t>‹#›</a:t>
            </a:fld>
            <a:endParaRPr lang="en-US"/>
          </a:p>
        </p:txBody>
      </p:sp>
    </p:spTree>
    <p:extLst>
      <p:ext uri="{BB962C8B-B14F-4D97-AF65-F5344CB8AC3E}">
        <p14:creationId xmlns:p14="http://schemas.microsoft.com/office/powerpoint/2010/main" val="26195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034F-3A89-FE54-4B50-EE6785037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7C2E9F-2F78-C926-0F78-3E4ADA8D05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8090ED-6628-5FAC-9FF4-634C20EF3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DC1178-F512-AF2E-92E4-62BE90D09881}"/>
              </a:ext>
            </a:extLst>
          </p:cNvPr>
          <p:cNvSpPr>
            <a:spLocks noGrp="1"/>
          </p:cNvSpPr>
          <p:nvPr>
            <p:ph type="dt" sz="half" idx="10"/>
          </p:nvPr>
        </p:nvSpPr>
        <p:spPr/>
        <p:txBody>
          <a:bodyPr/>
          <a:lstStyle/>
          <a:p>
            <a:fld id="{98DB7452-813B-7D44-93CF-302372A1E07B}" type="datetimeFigureOut">
              <a:rPr lang="en-US" smtClean="0"/>
              <a:t>6/18/23</a:t>
            </a:fld>
            <a:endParaRPr lang="en-US"/>
          </a:p>
        </p:txBody>
      </p:sp>
      <p:sp>
        <p:nvSpPr>
          <p:cNvPr id="6" name="Footer Placeholder 5">
            <a:extLst>
              <a:ext uri="{FF2B5EF4-FFF2-40B4-BE49-F238E27FC236}">
                <a16:creationId xmlns:a16="http://schemas.microsoft.com/office/drawing/2014/main" id="{41345E31-6E0B-D650-6CDC-54C1FC54D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58953-D309-476B-7524-14FEAB76274B}"/>
              </a:ext>
            </a:extLst>
          </p:cNvPr>
          <p:cNvSpPr>
            <a:spLocks noGrp="1"/>
          </p:cNvSpPr>
          <p:nvPr>
            <p:ph type="sldNum" sz="quarter" idx="12"/>
          </p:nvPr>
        </p:nvSpPr>
        <p:spPr/>
        <p:txBody>
          <a:bodyPr/>
          <a:lstStyle/>
          <a:p>
            <a:fld id="{1A005832-DC18-5043-9CCD-7A1524B8EB13}" type="slidenum">
              <a:rPr lang="en-US" smtClean="0"/>
              <a:t>‹#›</a:t>
            </a:fld>
            <a:endParaRPr lang="en-US"/>
          </a:p>
        </p:txBody>
      </p:sp>
    </p:spTree>
    <p:extLst>
      <p:ext uri="{BB962C8B-B14F-4D97-AF65-F5344CB8AC3E}">
        <p14:creationId xmlns:p14="http://schemas.microsoft.com/office/powerpoint/2010/main" val="321932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5AB2-8364-7619-A6DA-BD080E59A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621D62-2C8B-BADF-7194-DE75F77269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1D1F40-3C0D-9A83-45F7-BEC66A7C1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2EA07-FE5F-9CC7-7DF4-7BF10A29DEAB}"/>
              </a:ext>
            </a:extLst>
          </p:cNvPr>
          <p:cNvSpPr>
            <a:spLocks noGrp="1"/>
          </p:cNvSpPr>
          <p:nvPr>
            <p:ph type="dt" sz="half" idx="10"/>
          </p:nvPr>
        </p:nvSpPr>
        <p:spPr/>
        <p:txBody>
          <a:bodyPr/>
          <a:lstStyle/>
          <a:p>
            <a:fld id="{98DB7452-813B-7D44-93CF-302372A1E07B}" type="datetimeFigureOut">
              <a:rPr lang="en-US" smtClean="0"/>
              <a:t>6/18/23</a:t>
            </a:fld>
            <a:endParaRPr lang="en-US"/>
          </a:p>
        </p:txBody>
      </p:sp>
      <p:sp>
        <p:nvSpPr>
          <p:cNvPr id="6" name="Footer Placeholder 5">
            <a:extLst>
              <a:ext uri="{FF2B5EF4-FFF2-40B4-BE49-F238E27FC236}">
                <a16:creationId xmlns:a16="http://schemas.microsoft.com/office/drawing/2014/main" id="{AD33721E-E21D-CC18-EA22-93618AF1F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33047-1F00-C2CC-579A-3E55EBBF8A9B}"/>
              </a:ext>
            </a:extLst>
          </p:cNvPr>
          <p:cNvSpPr>
            <a:spLocks noGrp="1"/>
          </p:cNvSpPr>
          <p:nvPr>
            <p:ph type="sldNum" sz="quarter" idx="12"/>
          </p:nvPr>
        </p:nvSpPr>
        <p:spPr/>
        <p:txBody>
          <a:bodyPr/>
          <a:lstStyle/>
          <a:p>
            <a:fld id="{1A005832-DC18-5043-9CCD-7A1524B8EB13}" type="slidenum">
              <a:rPr lang="en-US" smtClean="0"/>
              <a:t>‹#›</a:t>
            </a:fld>
            <a:endParaRPr lang="en-US"/>
          </a:p>
        </p:txBody>
      </p:sp>
    </p:spTree>
    <p:extLst>
      <p:ext uri="{BB962C8B-B14F-4D97-AF65-F5344CB8AC3E}">
        <p14:creationId xmlns:p14="http://schemas.microsoft.com/office/powerpoint/2010/main" val="2535492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954C33-FBBD-39A4-28B3-A65E7891DD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0C87C5-041A-AD00-B2A7-D9A1724F3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33C1C-8E04-F359-44AA-E0F268510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B7452-813B-7D44-93CF-302372A1E07B}" type="datetimeFigureOut">
              <a:rPr lang="en-US" smtClean="0"/>
              <a:t>6/18/23</a:t>
            </a:fld>
            <a:endParaRPr lang="en-US"/>
          </a:p>
        </p:txBody>
      </p:sp>
      <p:sp>
        <p:nvSpPr>
          <p:cNvPr id="5" name="Footer Placeholder 4">
            <a:extLst>
              <a:ext uri="{FF2B5EF4-FFF2-40B4-BE49-F238E27FC236}">
                <a16:creationId xmlns:a16="http://schemas.microsoft.com/office/drawing/2014/main" id="{3D2E0F4A-470C-128C-59FF-D38C27B9F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F8F2D4-7D26-9288-FCF1-F0F3CD184F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05832-DC18-5043-9CCD-7A1524B8EB13}" type="slidenum">
              <a:rPr lang="en-US" smtClean="0"/>
              <a:t>‹#›</a:t>
            </a:fld>
            <a:endParaRPr lang="en-US"/>
          </a:p>
        </p:txBody>
      </p:sp>
    </p:spTree>
    <p:extLst>
      <p:ext uri="{BB962C8B-B14F-4D97-AF65-F5344CB8AC3E}">
        <p14:creationId xmlns:p14="http://schemas.microsoft.com/office/powerpoint/2010/main" val="2293103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evator Pitch Guide: The Essentials to Elevator Pitch Presentations">
            <a:extLst>
              <a:ext uri="{FF2B5EF4-FFF2-40B4-BE49-F238E27FC236}">
                <a16:creationId xmlns:a16="http://schemas.microsoft.com/office/drawing/2014/main" id="{33CCBC35-A739-871B-9D77-E16EEBD70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425"/>
            <a:ext cx="12192000" cy="6659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2FA4981-8084-A98D-E75E-BCB70AA8B2C6}"/>
              </a:ext>
            </a:extLst>
          </p:cNvPr>
          <p:cNvPicPr>
            <a:picLocks noChangeAspect="1"/>
          </p:cNvPicPr>
          <p:nvPr/>
        </p:nvPicPr>
        <p:blipFill>
          <a:blip r:embed="rId3"/>
          <a:stretch>
            <a:fillRect/>
          </a:stretch>
        </p:blipFill>
        <p:spPr>
          <a:xfrm>
            <a:off x="97536" y="485776"/>
            <a:ext cx="6705600" cy="1447800"/>
          </a:xfrm>
          <a:prstGeom prst="rect">
            <a:avLst/>
          </a:prstGeom>
        </p:spPr>
      </p:pic>
      <p:sp>
        <p:nvSpPr>
          <p:cNvPr id="6" name="TextBox 5">
            <a:extLst>
              <a:ext uri="{FF2B5EF4-FFF2-40B4-BE49-F238E27FC236}">
                <a16:creationId xmlns:a16="http://schemas.microsoft.com/office/drawing/2014/main" id="{65B15577-6B76-278B-9D6B-9532E6FC8E03}"/>
              </a:ext>
            </a:extLst>
          </p:cNvPr>
          <p:cNvSpPr txBox="1"/>
          <p:nvPr/>
        </p:nvSpPr>
        <p:spPr>
          <a:xfrm>
            <a:off x="554736" y="2320927"/>
            <a:ext cx="5791200" cy="646331"/>
          </a:xfrm>
          <a:prstGeom prst="rect">
            <a:avLst/>
          </a:prstGeom>
          <a:solidFill>
            <a:schemeClr val="accent1">
              <a:lumMod val="75000"/>
            </a:schemeClr>
          </a:solidFill>
        </p:spPr>
        <p:txBody>
          <a:bodyPr wrap="square" rtlCol="0">
            <a:spAutoFit/>
          </a:bodyPr>
          <a:lstStyle/>
          <a:p>
            <a:pPr algn="ctr"/>
            <a:r>
              <a:rPr lang="en-US" sz="3600" b="1" dirty="0">
                <a:solidFill>
                  <a:schemeClr val="bg1"/>
                </a:solidFill>
              </a:rPr>
              <a:t>The Essential</a:t>
            </a:r>
          </a:p>
        </p:txBody>
      </p:sp>
      <p:sp>
        <p:nvSpPr>
          <p:cNvPr id="7" name="TextBox 6">
            <a:extLst>
              <a:ext uri="{FF2B5EF4-FFF2-40B4-BE49-F238E27FC236}">
                <a16:creationId xmlns:a16="http://schemas.microsoft.com/office/drawing/2014/main" id="{4B79C618-928F-B394-2DD4-CFFBB07D4274}"/>
              </a:ext>
            </a:extLst>
          </p:cNvPr>
          <p:cNvSpPr txBox="1"/>
          <p:nvPr/>
        </p:nvSpPr>
        <p:spPr>
          <a:xfrm>
            <a:off x="304800" y="4924425"/>
            <a:ext cx="4267200" cy="1569660"/>
          </a:xfrm>
          <a:prstGeom prst="rect">
            <a:avLst/>
          </a:prstGeom>
          <a:solidFill>
            <a:schemeClr val="accent1">
              <a:lumMod val="75000"/>
            </a:schemeClr>
          </a:solidFill>
          <a:ln>
            <a:solidFill>
              <a:schemeClr val="accent1"/>
            </a:solidFill>
          </a:ln>
        </p:spPr>
        <p:txBody>
          <a:bodyPr wrap="square" rtlCol="0">
            <a:spAutoFit/>
          </a:bodyPr>
          <a:lstStyle/>
          <a:p>
            <a:r>
              <a:rPr lang="en-US" sz="2400" b="1" dirty="0">
                <a:solidFill>
                  <a:schemeClr val="bg1"/>
                </a:solidFill>
              </a:rPr>
              <a:t>Tracy Elliott, </a:t>
            </a:r>
          </a:p>
          <a:p>
            <a:r>
              <a:rPr lang="en-US" sz="2400" b="1" dirty="0">
                <a:solidFill>
                  <a:schemeClr val="bg1"/>
                </a:solidFill>
              </a:rPr>
              <a:t>Florida Gulf Coat University </a:t>
            </a:r>
          </a:p>
          <a:p>
            <a:r>
              <a:rPr lang="en-US" sz="2400" b="1" dirty="0">
                <a:solidFill>
                  <a:schemeClr val="bg1"/>
                </a:solidFill>
              </a:rPr>
              <a:t>Pre-Conference Presentation June 18, 2023</a:t>
            </a:r>
          </a:p>
        </p:txBody>
      </p:sp>
    </p:spTree>
    <p:extLst>
      <p:ext uri="{BB962C8B-B14F-4D97-AF65-F5344CB8AC3E}">
        <p14:creationId xmlns:p14="http://schemas.microsoft.com/office/powerpoint/2010/main" val="1975445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8F1FC-5B86-9C1A-BE21-3DA7B9C5F090}"/>
              </a:ext>
            </a:extLst>
          </p:cNvPr>
          <p:cNvSpPr>
            <a:spLocks noGrp="1"/>
          </p:cNvSpPr>
          <p:nvPr>
            <p:ph type="title"/>
          </p:nvPr>
        </p:nvSpPr>
        <p:spPr/>
        <p:txBody>
          <a:bodyPr/>
          <a:lstStyle/>
          <a:p>
            <a:pPr algn="ctr"/>
            <a:r>
              <a:rPr lang="en-US" b="1" dirty="0"/>
              <a:t>Close with a CTA or Question</a:t>
            </a:r>
          </a:p>
        </p:txBody>
      </p:sp>
      <p:sp>
        <p:nvSpPr>
          <p:cNvPr id="3" name="Content Placeholder 2">
            <a:extLst>
              <a:ext uri="{FF2B5EF4-FFF2-40B4-BE49-F238E27FC236}">
                <a16:creationId xmlns:a16="http://schemas.microsoft.com/office/drawing/2014/main" id="{5B30FE1D-4BDF-A9A6-EA95-DDD7C459A149}"/>
              </a:ext>
            </a:extLst>
          </p:cNvPr>
          <p:cNvSpPr>
            <a:spLocks noGrp="1"/>
          </p:cNvSpPr>
          <p:nvPr>
            <p:ph idx="1"/>
          </p:nvPr>
        </p:nvSpPr>
        <p:spPr>
          <a:xfrm>
            <a:off x="838200" y="1690688"/>
            <a:ext cx="10515600" cy="2746375"/>
          </a:xfrm>
        </p:spPr>
        <p:txBody>
          <a:bodyPr>
            <a:normAutofit fontScale="92500" lnSpcReduction="20000"/>
          </a:bodyPr>
          <a:lstStyle/>
          <a:p>
            <a:pPr algn="l" fontAlgn="base"/>
            <a:r>
              <a:rPr lang="en-US" b="0" i="0" dirty="0">
                <a:solidFill>
                  <a:srgbClr val="404040"/>
                </a:solidFill>
                <a:effectLst/>
                <a:latin typeface="Unify Sans Regular"/>
              </a:rPr>
              <a:t>Finish off with some sort of action item. This is typically a classic </a:t>
            </a:r>
            <a:r>
              <a:rPr lang="en-US" b="0" i="0" u="none" strike="noStrike" dirty="0">
                <a:solidFill>
                  <a:srgbClr val="1665CF"/>
                </a:solidFill>
                <a:effectLst/>
                <a:latin typeface="Unify Sans Regular"/>
              </a:rPr>
              <a:t>call to action</a:t>
            </a:r>
            <a:r>
              <a:rPr lang="en-US" b="0" i="0" dirty="0">
                <a:solidFill>
                  <a:srgbClr val="404040"/>
                </a:solidFill>
                <a:effectLst/>
                <a:latin typeface="Unify Sans Regular"/>
              </a:rPr>
              <a:t>—like register, call, download, sign up—with a reinforcement of the benefit.</a:t>
            </a:r>
          </a:p>
          <a:p>
            <a:pPr lvl="1" fontAlgn="base"/>
            <a:r>
              <a:rPr lang="en-US" sz="2800" b="0" i="0" dirty="0">
                <a:solidFill>
                  <a:srgbClr val="404040"/>
                </a:solidFill>
                <a:effectLst/>
                <a:latin typeface="Unify Sans Regular"/>
              </a:rPr>
              <a:t>Sign up now so you can experience {feature or benefit} for yourself.</a:t>
            </a:r>
          </a:p>
          <a:p>
            <a:pPr lvl="1" fontAlgn="base"/>
            <a:r>
              <a:rPr lang="en-US" sz="2800" b="0" i="0" dirty="0">
                <a:solidFill>
                  <a:srgbClr val="404040"/>
                </a:solidFill>
                <a:effectLst/>
                <a:latin typeface="Unify Sans Regular"/>
              </a:rPr>
              <a:t>Give me a call so we can plan your [ideal outcome].</a:t>
            </a:r>
          </a:p>
          <a:p>
            <a:pPr lvl="1" fontAlgn="base"/>
            <a:r>
              <a:rPr lang="en-US" sz="2800" dirty="0">
                <a:solidFill>
                  <a:srgbClr val="404040"/>
                </a:solidFill>
                <a:latin typeface="Unify Sans Regular"/>
              </a:rPr>
              <a:t>Let’s get together for lunch and library tour on … to discuss your ideas.</a:t>
            </a:r>
            <a:endParaRPr lang="en-US" sz="2800" b="0" i="0" dirty="0">
              <a:solidFill>
                <a:srgbClr val="404040"/>
              </a:solidFill>
              <a:effectLst/>
              <a:latin typeface="Unify Sans Regular"/>
            </a:endParaRPr>
          </a:p>
          <a:p>
            <a:pPr marL="0" indent="0">
              <a:buNone/>
            </a:pPr>
            <a:br>
              <a:rPr lang="en-US" dirty="0"/>
            </a:br>
            <a:endParaRPr lang="en-US" dirty="0"/>
          </a:p>
        </p:txBody>
      </p:sp>
      <p:pic>
        <p:nvPicPr>
          <p:cNvPr id="7170" name="Picture 2" descr="Clever website design - how a catchy call to action inspires conversions">
            <a:extLst>
              <a:ext uri="{FF2B5EF4-FFF2-40B4-BE49-F238E27FC236}">
                <a16:creationId xmlns:a16="http://schemas.microsoft.com/office/drawing/2014/main" id="{CA37A094-CE0E-C0EB-F7D2-B96CDD8E1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725619"/>
            <a:ext cx="6076950" cy="28833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6E5714E7-6B00-A17D-DE6A-1B7FB87A64E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Century Gothic" panose="020B0502020202020204" pitchFamily="34" charset="0"/>
                <a:ea typeface="Arial" charset="0"/>
                <a:cs typeface="Arial" charset="0"/>
              </a:rPr>
              <a:t>Tracy Elliott, FGCU : ALADN Pre Conference 2023</a:t>
            </a:r>
          </a:p>
        </p:txBody>
      </p:sp>
    </p:spTree>
    <p:extLst>
      <p:ext uri="{BB962C8B-B14F-4D97-AF65-F5344CB8AC3E}">
        <p14:creationId xmlns:p14="http://schemas.microsoft.com/office/powerpoint/2010/main" val="1356669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long should an elevator pitch be?">
            <a:extLst>
              <a:ext uri="{FF2B5EF4-FFF2-40B4-BE49-F238E27FC236}">
                <a16:creationId xmlns:a16="http://schemas.microsoft.com/office/drawing/2014/main" id="{E0A131D3-EA41-1216-23E7-72BA378B6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188"/>
            <a:ext cx="12192000" cy="6651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a:extLst>
              <a:ext uri="{FF2B5EF4-FFF2-40B4-BE49-F238E27FC236}">
                <a16:creationId xmlns:a16="http://schemas.microsoft.com/office/drawing/2014/main" id="{85409166-9AC2-56D8-140E-7B2A0C0B58A7}"/>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Century Gothic" panose="020B0502020202020204" pitchFamily="34" charset="0"/>
                <a:ea typeface="Arial" charset="0"/>
                <a:cs typeface="Arial" charset="0"/>
              </a:rPr>
              <a:t>Tracy Elliott, FGCU : ALADN Pre Conference 2023</a:t>
            </a:r>
          </a:p>
        </p:txBody>
      </p:sp>
    </p:spTree>
    <p:extLst>
      <p:ext uri="{BB962C8B-B14F-4D97-AF65-F5344CB8AC3E}">
        <p14:creationId xmlns:p14="http://schemas.microsoft.com/office/powerpoint/2010/main" val="309655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Tracy Elliott, FGCU : ALADN Pre Conference 2023</a:t>
            </a: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5923416"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Elements of an Elevator Pitch</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1542410"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Introduction</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3070224"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Experience/Successes</a:t>
            </a:r>
          </a:p>
        </p:txBody>
      </p:sp>
      <p:sp>
        <p:nvSpPr>
          <p:cNvPr id="44" name="TextBox 43">
            <a:hlinkClick r:id="rId3"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4"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5"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97511"/>
            <a:ext cx="2502851"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Goals/Problem</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69442"/>
            <a:ext cx="2741390"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WHY US?</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133626"/>
            <a:ext cx="2066591"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CALL TO ACTION</a:t>
            </a:r>
          </a:p>
        </p:txBody>
      </p:sp>
      <p:sp>
        <p:nvSpPr>
          <p:cNvPr id="53" name="TextBox 52">
            <a:hlinkClick r:id="rId5" action="ppaction://hlinksldjump"/>
            <a:extLst>
              <a:ext uri="{FF2B5EF4-FFF2-40B4-BE49-F238E27FC236}">
                <a16:creationId xmlns:a16="http://schemas.microsoft.com/office/drawing/2014/main" id="{BDA40E49-45E7-A744-88C0-12BC470C236A}"/>
              </a:ext>
            </a:extLst>
          </p:cNvPr>
          <p:cNvSpPr txBox="1"/>
          <p:nvPr/>
        </p:nvSpPr>
        <p:spPr>
          <a:xfrm>
            <a:off x="4381676" y="3705292"/>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6</a:t>
            </a:r>
          </a:p>
        </p:txBody>
      </p:sp>
      <p:sp>
        <p:nvSpPr>
          <p:cNvPr id="55" name="TextBox 54">
            <a:hlinkClick r:id="rId3" action="ppaction://hlinksldjump"/>
            <a:extLst>
              <a:ext uri="{FF2B5EF4-FFF2-40B4-BE49-F238E27FC236}">
                <a16:creationId xmlns:a16="http://schemas.microsoft.com/office/drawing/2014/main" id="{86746B7D-B52D-4941-A37D-E63B673D5DEE}"/>
              </a:ext>
            </a:extLst>
          </p:cNvPr>
          <p:cNvSpPr txBox="1"/>
          <p:nvPr/>
        </p:nvSpPr>
        <p:spPr>
          <a:xfrm>
            <a:off x="4381675" y="2346232"/>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5</a:t>
            </a:r>
          </a:p>
        </p:txBody>
      </p:sp>
      <p:sp>
        <p:nvSpPr>
          <p:cNvPr id="64" name="TextBox 63">
            <a:hlinkClick r:id="rId6" action="ppaction://hlinksldjump"/>
            <a:extLst>
              <a:ext uri="{FF2B5EF4-FFF2-40B4-BE49-F238E27FC236}">
                <a16:creationId xmlns:a16="http://schemas.microsoft.com/office/drawing/2014/main" id="{D29DD01A-13BF-744A-9B64-9D86AC88EDDE}"/>
              </a:ext>
            </a:extLst>
          </p:cNvPr>
          <p:cNvSpPr txBox="1"/>
          <p:nvPr/>
        </p:nvSpPr>
        <p:spPr>
          <a:xfrm>
            <a:off x="4381675" y="92294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4</a:t>
            </a:r>
          </a:p>
        </p:txBody>
      </p:sp>
      <p:sp>
        <p:nvSpPr>
          <p:cNvPr id="65" name="TextBox 64">
            <a:extLst>
              <a:ext uri="{FF2B5EF4-FFF2-40B4-BE49-F238E27FC236}">
                <a16:creationId xmlns:a16="http://schemas.microsoft.com/office/drawing/2014/main" id="{DCAE84B5-A598-8941-B4AD-51887AC426D8}"/>
              </a:ext>
            </a:extLst>
          </p:cNvPr>
          <p:cNvSpPr txBox="1"/>
          <p:nvPr/>
        </p:nvSpPr>
        <p:spPr>
          <a:xfrm>
            <a:off x="5013485" y="1405259"/>
            <a:ext cx="2741390"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Plan/Solutions</a:t>
            </a:r>
          </a:p>
        </p:txBody>
      </p:sp>
      <p:pic>
        <p:nvPicPr>
          <p:cNvPr id="4" name="Picture 3">
            <a:extLst>
              <a:ext uri="{FF2B5EF4-FFF2-40B4-BE49-F238E27FC236}">
                <a16:creationId xmlns:a16="http://schemas.microsoft.com/office/drawing/2014/main" id="{AF19E592-A1F0-8C0A-75DE-5B74F4898C31}"/>
              </a:ext>
            </a:extLst>
          </p:cNvPr>
          <p:cNvPicPr>
            <a:picLocks noChangeAspect="1"/>
          </p:cNvPicPr>
          <p:nvPr/>
        </p:nvPicPr>
        <p:blipFill>
          <a:blip r:embed="rId7"/>
          <a:stretch>
            <a:fillRect/>
          </a:stretch>
        </p:blipFill>
        <p:spPr>
          <a:xfrm>
            <a:off x="7049374" y="540870"/>
            <a:ext cx="4583589" cy="4583589"/>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17227E-7ADF-CC6F-8AFD-0B530C5157AE}"/>
              </a:ext>
            </a:extLst>
          </p:cNvPr>
          <p:cNvPicPr>
            <a:picLocks noChangeAspect="1"/>
          </p:cNvPicPr>
          <p:nvPr/>
        </p:nvPicPr>
        <p:blipFill>
          <a:blip r:embed="rId2"/>
          <a:stretch>
            <a:fillRect/>
          </a:stretch>
        </p:blipFill>
        <p:spPr>
          <a:xfrm>
            <a:off x="495300" y="590245"/>
            <a:ext cx="10687050" cy="5993732"/>
          </a:xfrm>
          <a:prstGeom prst="rect">
            <a:avLst/>
          </a:prstGeom>
        </p:spPr>
      </p:pic>
      <p:sp>
        <p:nvSpPr>
          <p:cNvPr id="6" name="Rectangle 7">
            <a:extLst>
              <a:ext uri="{FF2B5EF4-FFF2-40B4-BE49-F238E27FC236}">
                <a16:creationId xmlns:a16="http://schemas.microsoft.com/office/drawing/2014/main" id="{B13DEBC9-E381-9E03-34D8-93B5AC209E3B}"/>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Century Gothic" panose="020B0502020202020204" pitchFamily="34" charset="0"/>
                <a:ea typeface="Arial" charset="0"/>
                <a:cs typeface="Arial" charset="0"/>
              </a:rPr>
              <a:t>Tracy Elliott, FGCU : ALADN Pre Conference 2023</a:t>
            </a:r>
          </a:p>
        </p:txBody>
      </p:sp>
    </p:spTree>
    <p:extLst>
      <p:ext uri="{BB962C8B-B14F-4D97-AF65-F5344CB8AC3E}">
        <p14:creationId xmlns:p14="http://schemas.microsoft.com/office/powerpoint/2010/main" val="108305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C81A-9320-D463-D7F0-74765A1B0B13}"/>
              </a:ext>
            </a:extLst>
          </p:cNvPr>
          <p:cNvSpPr>
            <a:spLocks noGrp="1"/>
          </p:cNvSpPr>
          <p:nvPr>
            <p:ph type="title"/>
          </p:nvPr>
        </p:nvSpPr>
        <p:spPr>
          <a:xfrm>
            <a:off x="1981200" y="171454"/>
            <a:ext cx="8229600" cy="1485900"/>
          </a:xfrm>
        </p:spPr>
        <p:txBody>
          <a:bodyPr>
            <a:normAutofit/>
          </a:bodyPr>
          <a:lstStyle/>
          <a:p>
            <a:pPr algn="ctr"/>
            <a:r>
              <a:rPr lang="en-US" b="1" dirty="0"/>
              <a:t>Establish the problem, with a hook </a:t>
            </a:r>
          </a:p>
        </p:txBody>
      </p:sp>
      <p:sp>
        <p:nvSpPr>
          <p:cNvPr id="3" name="Content Placeholder 2">
            <a:extLst>
              <a:ext uri="{FF2B5EF4-FFF2-40B4-BE49-F238E27FC236}">
                <a16:creationId xmlns:a16="http://schemas.microsoft.com/office/drawing/2014/main" id="{914EDDDC-AA3C-8C12-F2A0-3B63C1832AA3}"/>
              </a:ext>
            </a:extLst>
          </p:cNvPr>
          <p:cNvSpPr>
            <a:spLocks noGrp="1"/>
          </p:cNvSpPr>
          <p:nvPr>
            <p:ph idx="1"/>
          </p:nvPr>
        </p:nvSpPr>
        <p:spPr>
          <a:xfrm>
            <a:off x="685800" y="1657352"/>
            <a:ext cx="10668000" cy="4519612"/>
          </a:xfrm>
        </p:spPr>
        <p:txBody>
          <a:bodyPr>
            <a:normAutofit fontScale="85000" lnSpcReduction="20000"/>
          </a:bodyPr>
          <a:lstStyle/>
          <a:p>
            <a:pPr algn="l" fontAlgn="base"/>
            <a:r>
              <a:rPr lang="en-US" b="0" i="0" dirty="0">
                <a:solidFill>
                  <a:srgbClr val="404040"/>
                </a:solidFill>
                <a:effectLst/>
                <a:latin typeface="Unify Sans Regular"/>
              </a:rPr>
              <a:t>The problem is what will resonate most with your audience, so it’s the best way to start off your elevator pitch. You can simply state the problem, or you can make things more interesting with a hook. </a:t>
            </a:r>
          </a:p>
          <a:p>
            <a:pPr algn="l" fontAlgn="base">
              <a:buFont typeface="Arial" panose="020B0604020202020204" pitchFamily="34" charset="0"/>
              <a:buChar char="•"/>
            </a:pPr>
            <a:r>
              <a:rPr lang="en-US" b="0" i="0" dirty="0">
                <a:solidFill>
                  <a:srgbClr val="404040"/>
                </a:solidFill>
                <a:effectLst/>
                <a:latin typeface="Unify Sans Regular"/>
              </a:rPr>
              <a:t>When was the last time you…</a:t>
            </a:r>
          </a:p>
          <a:p>
            <a:pPr algn="l" fontAlgn="base">
              <a:buFont typeface="Arial" panose="020B0604020202020204" pitchFamily="34" charset="0"/>
              <a:buChar char="•"/>
            </a:pPr>
            <a:r>
              <a:rPr lang="en-US" b="0" i="0" dirty="0">
                <a:solidFill>
                  <a:srgbClr val="404040"/>
                </a:solidFill>
                <a:effectLst/>
                <a:latin typeface="Unify Sans Regular"/>
              </a:rPr>
              <a:t>Picture this:</a:t>
            </a:r>
          </a:p>
          <a:p>
            <a:pPr algn="l" fontAlgn="base">
              <a:buFont typeface="Arial" panose="020B0604020202020204" pitchFamily="34" charset="0"/>
              <a:buChar char="•"/>
            </a:pPr>
            <a:r>
              <a:rPr lang="en-US" b="0" i="0" dirty="0">
                <a:solidFill>
                  <a:srgbClr val="404040"/>
                </a:solidFill>
                <a:effectLst/>
                <a:latin typeface="Unify Sans Regular"/>
              </a:rPr>
              <a:t>Have you ever noticed…</a:t>
            </a:r>
          </a:p>
          <a:p>
            <a:pPr algn="l" fontAlgn="base">
              <a:buFont typeface="Arial" panose="020B0604020202020204" pitchFamily="34" charset="0"/>
              <a:buChar char="•"/>
            </a:pPr>
            <a:r>
              <a:rPr lang="en-US" b="0" i="0" dirty="0">
                <a:solidFill>
                  <a:srgbClr val="404040"/>
                </a:solidFill>
                <a:effectLst/>
                <a:latin typeface="Unify Sans Regular"/>
              </a:rPr>
              <a:t>You know how…</a:t>
            </a:r>
          </a:p>
          <a:p>
            <a:pPr algn="l" fontAlgn="base">
              <a:buFont typeface="Arial" panose="020B0604020202020204" pitchFamily="34" charset="0"/>
              <a:buChar char="•"/>
            </a:pPr>
            <a:r>
              <a:rPr lang="en-US" b="0" i="0" dirty="0">
                <a:solidFill>
                  <a:srgbClr val="404040"/>
                </a:solidFill>
                <a:effectLst/>
                <a:latin typeface="Unify Sans Regular"/>
              </a:rPr>
              <a:t>Is it me or…</a:t>
            </a:r>
          </a:p>
          <a:p>
            <a:pPr algn="l" fontAlgn="base">
              <a:buFont typeface="Arial" panose="020B0604020202020204" pitchFamily="34" charset="0"/>
              <a:buChar char="•"/>
            </a:pPr>
            <a:r>
              <a:rPr lang="en-US" b="0" i="0" dirty="0">
                <a:solidFill>
                  <a:srgbClr val="404040"/>
                </a:solidFill>
                <a:effectLst/>
                <a:latin typeface="Unify Sans Regular"/>
              </a:rPr>
              <a:t>You know that feeling when…</a:t>
            </a:r>
          </a:p>
          <a:p>
            <a:pPr algn="l" fontAlgn="base">
              <a:buFont typeface="Arial" panose="020B0604020202020204" pitchFamily="34" charset="0"/>
              <a:buChar char="•"/>
            </a:pPr>
            <a:r>
              <a:rPr lang="en-US" b="0" i="0" dirty="0">
                <a:solidFill>
                  <a:srgbClr val="404040"/>
                </a:solidFill>
                <a:effectLst/>
                <a:latin typeface="Unify Sans Regular"/>
              </a:rPr>
              <a:t>Ever wished you could…</a:t>
            </a:r>
          </a:p>
          <a:p>
            <a:pPr algn="l" fontAlgn="base">
              <a:buFont typeface="Arial" panose="020B0604020202020204" pitchFamily="34" charset="0"/>
              <a:buChar char="•"/>
            </a:pPr>
            <a:r>
              <a:rPr lang="en-US" b="0" i="0" dirty="0">
                <a:solidFill>
                  <a:srgbClr val="404040"/>
                </a:solidFill>
                <a:effectLst/>
                <a:latin typeface="Unify Sans Regular"/>
              </a:rPr>
              <a:t>Let’s be real here:</a:t>
            </a:r>
          </a:p>
          <a:p>
            <a:pPr algn="l" fontAlgn="base">
              <a:buFont typeface="Arial" panose="020B0604020202020204" pitchFamily="34" charset="0"/>
              <a:buChar char="•"/>
            </a:pPr>
            <a:r>
              <a:rPr lang="en-US" b="0" i="0" dirty="0">
                <a:solidFill>
                  <a:srgbClr val="404040"/>
                </a:solidFill>
                <a:effectLst/>
                <a:latin typeface="Unify Sans Regular"/>
              </a:rPr>
              <a:t>Did you know that….</a:t>
            </a:r>
          </a:p>
          <a:p>
            <a:endParaRPr lang="en-US" dirty="0"/>
          </a:p>
        </p:txBody>
      </p:sp>
      <p:pic>
        <p:nvPicPr>
          <p:cNvPr id="4" name="Picture 2" descr="Fish catch. Cartoon fish catching the fishing lure. Jumping to catch a bait. Sports hobby. Fishing or hunting on worm vector illustration Fish catch. Cartoon fish catching the fishing lure. Jumping to catch a bait. Sports hobby. Fishing or hunting on worm vector illustration. fish hook cartoon stock illustrations">
            <a:extLst>
              <a:ext uri="{FF2B5EF4-FFF2-40B4-BE49-F238E27FC236}">
                <a16:creationId xmlns:a16="http://schemas.microsoft.com/office/drawing/2014/main" id="{5046108E-F5A3-0DBA-1512-B94B8FFB0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17838"/>
            <a:ext cx="5555704" cy="3159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a:extLst>
              <a:ext uri="{FF2B5EF4-FFF2-40B4-BE49-F238E27FC236}">
                <a16:creationId xmlns:a16="http://schemas.microsoft.com/office/drawing/2014/main" id="{1717A364-DA32-A69F-CD24-A10F56399473}"/>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Century Gothic" panose="020B0502020202020204" pitchFamily="34" charset="0"/>
                <a:ea typeface="Arial" charset="0"/>
                <a:cs typeface="Arial" charset="0"/>
              </a:rPr>
              <a:t>Tracy Elliott, FGCU : ALADN Pre Conference 2023</a:t>
            </a:r>
          </a:p>
        </p:txBody>
      </p:sp>
    </p:spTree>
    <p:extLst>
      <p:ext uri="{BB962C8B-B14F-4D97-AF65-F5344CB8AC3E}">
        <p14:creationId xmlns:p14="http://schemas.microsoft.com/office/powerpoint/2010/main" val="281594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BBFCB3-256B-B883-2D96-1EC5FD7E4D15}"/>
              </a:ext>
            </a:extLst>
          </p:cNvPr>
          <p:cNvSpPr txBox="1"/>
          <p:nvPr/>
        </p:nvSpPr>
        <p:spPr>
          <a:xfrm>
            <a:off x="1123951" y="6102350"/>
            <a:ext cx="10278066" cy="369332"/>
          </a:xfrm>
          <a:prstGeom prst="rect">
            <a:avLst/>
          </a:prstGeom>
          <a:noFill/>
        </p:spPr>
        <p:txBody>
          <a:bodyPr wrap="square" rtlCol="0">
            <a:spAutoFit/>
          </a:bodyPr>
          <a:lstStyle/>
          <a:p>
            <a:r>
              <a:rPr lang="en-US" dirty="0"/>
              <a:t>Graphic from: The Education Advisory Board (EAB) 2011 report sent to member Presidents and Provosts</a:t>
            </a:r>
          </a:p>
        </p:txBody>
      </p:sp>
      <p:sp>
        <p:nvSpPr>
          <p:cNvPr id="3" name="Rectangle 7">
            <a:extLst>
              <a:ext uri="{FF2B5EF4-FFF2-40B4-BE49-F238E27FC236}">
                <a16:creationId xmlns:a16="http://schemas.microsoft.com/office/drawing/2014/main" id="{44ED6006-0083-8632-FB97-0F7742F4BA71}"/>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Century Gothic" panose="020B0502020202020204" pitchFamily="34" charset="0"/>
                <a:ea typeface="Arial" charset="0"/>
                <a:cs typeface="Arial" charset="0"/>
              </a:rPr>
              <a:t>Tracy Elliott, FGCU : ALADN Pre Conference 2023</a:t>
            </a:r>
          </a:p>
        </p:txBody>
      </p:sp>
      <p:pic>
        <p:nvPicPr>
          <p:cNvPr id="6148" name="Picture 4" descr="Redefining the Academic Library - revisiting a landmark report — Library of  the Future">
            <a:extLst>
              <a:ext uri="{FF2B5EF4-FFF2-40B4-BE49-F238E27FC236}">
                <a16:creationId xmlns:a16="http://schemas.microsoft.com/office/drawing/2014/main" id="{2B982E4B-E45B-1827-5CB9-6756AAAE2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25" y="1256783"/>
            <a:ext cx="7598628" cy="434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54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738F-4EFA-F2AF-7672-E91A8D7C5F3F}"/>
              </a:ext>
            </a:extLst>
          </p:cNvPr>
          <p:cNvSpPr>
            <a:spLocks noGrp="1"/>
          </p:cNvSpPr>
          <p:nvPr>
            <p:ph type="title"/>
          </p:nvPr>
        </p:nvSpPr>
        <p:spPr/>
        <p:txBody>
          <a:bodyPr/>
          <a:lstStyle/>
          <a:p>
            <a:pPr algn="ctr"/>
            <a:r>
              <a:rPr lang="en-US" b="1" dirty="0"/>
              <a:t>Introduce the Solution</a:t>
            </a:r>
          </a:p>
        </p:txBody>
      </p:sp>
      <p:sp>
        <p:nvSpPr>
          <p:cNvPr id="3" name="Content Placeholder 2">
            <a:extLst>
              <a:ext uri="{FF2B5EF4-FFF2-40B4-BE49-F238E27FC236}">
                <a16:creationId xmlns:a16="http://schemas.microsoft.com/office/drawing/2014/main" id="{BB72E15F-5A92-58C4-6F86-B50BC0FA5845}"/>
              </a:ext>
            </a:extLst>
          </p:cNvPr>
          <p:cNvSpPr>
            <a:spLocks noGrp="1"/>
          </p:cNvSpPr>
          <p:nvPr>
            <p:ph idx="1"/>
          </p:nvPr>
        </p:nvSpPr>
        <p:spPr>
          <a:xfrm>
            <a:off x="838200" y="1825625"/>
            <a:ext cx="5010150" cy="4351338"/>
          </a:xfrm>
        </p:spPr>
        <p:txBody>
          <a:bodyPr>
            <a:normAutofit fontScale="92500" lnSpcReduction="10000"/>
          </a:bodyPr>
          <a:lstStyle/>
          <a:p>
            <a:r>
              <a:rPr lang="en-US" b="0" i="0" dirty="0">
                <a:effectLst/>
                <a:latin typeface="Unify Sans Regular"/>
              </a:rPr>
              <a:t>Once the problem has been established, you can then introduce the library as the solution, the hero. </a:t>
            </a:r>
          </a:p>
          <a:p>
            <a:pPr marL="0" indent="0">
              <a:buNone/>
            </a:pPr>
            <a:endParaRPr lang="en-US" b="0" i="0" dirty="0">
              <a:effectLst/>
              <a:latin typeface="Unify Sans Regular"/>
            </a:endParaRPr>
          </a:p>
          <a:p>
            <a:r>
              <a:rPr lang="en-US" b="0" i="0" dirty="0">
                <a:effectLst/>
                <a:latin typeface="Unify Sans Regular"/>
              </a:rPr>
              <a:t>Be specific about how you solve the problem. </a:t>
            </a:r>
          </a:p>
          <a:p>
            <a:pPr marL="0" indent="0">
              <a:buNone/>
            </a:pPr>
            <a:endParaRPr lang="en-US" b="0" i="0" dirty="0">
              <a:effectLst/>
              <a:latin typeface="Unify Sans Regular"/>
            </a:endParaRPr>
          </a:p>
          <a:p>
            <a:r>
              <a:rPr lang="en-US" b="0" i="0" dirty="0">
                <a:solidFill>
                  <a:srgbClr val="404040"/>
                </a:solidFill>
                <a:effectLst/>
                <a:latin typeface="Unify Sans Regular"/>
              </a:rPr>
              <a:t>Mention</a:t>
            </a:r>
            <a:r>
              <a:rPr lang="en-US" b="0" i="0" dirty="0">
                <a:effectLst/>
                <a:latin typeface="Unify Sans Regular"/>
              </a:rPr>
              <a:t> </a:t>
            </a:r>
            <a:r>
              <a:rPr lang="en-US" b="0" i="0" u="none" strike="noStrike" dirty="0">
                <a:effectLst/>
                <a:latin typeface="Unify Sans Regular"/>
              </a:rPr>
              <a:t>features here rather than benefits</a:t>
            </a:r>
            <a:r>
              <a:rPr lang="en-US" b="0" i="0" dirty="0">
                <a:effectLst/>
                <a:latin typeface="Unify Sans Regular"/>
              </a:rPr>
              <a:t>. – How will this solution improve people’s lives?</a:t>
            </a:r>
          </a:p>
          <a:p>
            <a:pPr marL="0" indent="0">
              <a:buNone/>
            </a:pPr>
            <a:endParaRPr lang="en-US" dirty="0"/>
          </a:p>
        </p:txBody>
      </p:sp>
      <p:pic>
        <p:nvPicPr>
          <p:cNvPr id="9" name="Picture 2" descr="Students discussing a book in library">
            <a:extLst>
              <a:ext uri="{FF2B5EF4-FFF2-40B4-BE49-F238E27FC236}">
                <a16:creationId xmlns:a16="http://schemas.microsoft.com/office/drawing/2014/main" id="{71C23A76-2B99-A4B1-45E8-9B58ACF18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27496"/>
            <a:ext cx="5464175" cy="37564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a:extLst>
              <a:ext uri="{FF2B5EF4-FFF2-40B4-BE49-F238E27FC236}">
                <a16:creationId xmlns:a16="http://schemas.microsoft.com/office/drawing/2014/main" id="{9F8D63B6-2B1A-184A-FBF4-91B78134B57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Century Gothic" panose="020B0502020202020204" pitchFamily="34" charset="0"/>
                <a:ea typeface="Arial" charset="0"/>
                <a:cs typeface="Arial" charset="0"/>
              </a:rPr>
              <a:t>Tracy Elliott, FGCU : ALADN Pre Conference 2023</a:t>
            </a:r>
          </a:p>
        </p:txBody>
      </p:sp>
    </p:spTree>
    <p:extLst>
      <p:ext uri="{BB962C8B-B14F-4D97-AF65-F5344CB8AC3E}">
        <p14:creationId xmlns:p14="http://schemas.microsoft.com/office/powerpoint/2010/main" val="369391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737F-6F06-CB62-D2B7-6DFDAA6EE348}"/>
              </a:ext>
            </a:extLst>
          </p:cNvPr>
          <p:cNvSpPr>
            <a:spLocks noGrp="1"/>
          </p:cNvSpPr>
          <p:nvPr>
            <p:ph type="title"/>
          </p:nvPr>
        </p:nvSpPr>
        <p:spPr/>
        <p:txBody>
          <a:bodyPr/>
          <a:lstStyle/>
          <a:p>
            <a:pPr algn="ctr"/>
            <a:r>
              <a:rPr lang="en-US" b="1" dirty="0"/>
              <a:t>State the Benefit</a:t>
            </a:r>
          </a:p>
        </p:txBody>
      </p:sp>
      <p:sp>
        <p:nvSpPr>
          <p:cNvPr id="3" name="Content Placeholder 2">
            <a:extLst>
              <a:ext uri="{FF2B5EF4-FFF2-40B4-BE49-F238E27FC236}">
                <a16:creationId xmlns:a16="http://schemas.microsoft.com/office/drawing/2014/main" id="{A99248C4-B2EA-55CA-ED93-1075DA5A52DE}"/>
              </a:ext>
            </a:extLst>
          </p:cNvPr>
          <p:cNvSpPr>
            <a:spLocks noGrp="1"/>
          </p:cNvSpPr>
          <p:nvPr>
            <p:ph idx="1"/>
          </p:nvPr>
        </p:nvSpPr>
        <p:spPr>
          <a:xfrm>
            <a:off x="838200" y="1567655"/>
            <a:ext cx="5711472" cy="4680745"/>
          </a:xfrm>
        </p:spPr>
        <p:txBody>
          <a:bodyPr>
            <a:normAutofit lnSpcReduction="10000"/>
          </a:bodyPr>
          <a:lstStyle/>
          <a:p>
            <a:r>
              <a:rPr lang="en-US" b="0" i="0" dirty="0">
                <a:solidFill>
                  <a:srgbClr val="404040"/>
                </a:solidFill>
                <a:effectLst/>
                <a:latin typeface="Unify Sans Regular"/>
              </a:rPr>
              <a:t>So your audience now knows that you can solve their problem and take away their pain point, but you need to also talk about how this benefits them. </a:t>
            </a:r>
          </a:p>
          <a:p>
            <a:pPr marL="0" indent="0">
              <a:buNone/>
            </a:pPr>
            <a:endParaRPr lang="en-US" b="0" i="0" dirty="0">
              <a:solidFill>
                <a:srgbClr val="404040"/>
              </a:solidFill>
              <a:effectLst/>
              <a:latin typeface="Unify Sans Regular"/>
            </a:endParaRPr>
          </a:p>
          <a:p>
            <a:r>
              <a:rPr lang="en-US" b="0" i="0" dirty="0">
                <a:solidFill>
                  <a:srgbClr val="404040"/>
                </a:solidFill>
                <a:effectLst/>
                <a:latin typeface="Unify Sans Regular"/>
              </a:rPr>
              <a:t>Why is the elimination of this pain point important? What do they stand to gain by solving this problem? This is essentially your </a:t>
            </a:r>
            <a:r>
              <a:rPr lang="en-US" b="0" i="0" u="none" strike="noStrike" dirty="0">
                <a:solidFill>
                  <a:srgbClr val="1665CF"/>
                </a:solidFill>
                <a:effectLst/>
                <a:latin typeface="Unify Sans Regular"/>
              </a:rPr>
              <a:t>value proposition</a:t>
            </a:r>
            <a:r>
              <a:rPr lang="en-US" b="0" i="0" dirty="0">
                <a:solidFill>
                  <a:srgbClr val="404040"/>
                </a:solidFill>
                <a:effectLst/>
                <a:latin typeface="Unify Sans Regular"/>
              </a:rPr>
              <a:t>. What is the ROI?</a:t>
            </a:r>
            <a:endParaRPr lang="en-US" dirty="0"/>
          </a:p>
        </p:txBody>
      </p:sp>
      <p:pic>
        <p:nvPicPr>
          <p:cNvPr id="5122" name="Picture 2" descr="How Academic Libraries Affect Student Success | Princh Library Blog">
            <a:extLst>
              <a:ext uri="{FF2B5EF4-FFF2-40B4-BE49-F238E27FC236}">
                <a16:creationId xmlns:a16="http://schemas.microsoft.com/office/drawing/2014/main" id="{C181DE26-B450-2679-69B3-AE464EC4A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672" y="2266553"/>
            <a:ext cx="5375628" cy="30237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a:extLst>
              <a:ext uri="{FF2B5EF4-FFF2-40B4-BE49-F238E27FC236}">
                <a16:creationId xmlns:a16="http://schemas.microsoft.com/office/drawing/2014/main" id="{C40FC105-2149-E06F-BA73-A957C5280FB3}"/>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Century Gothic" panose="020B0502020202020204" pitchFamily="34" charset="0"/>
                <a:ea typeface="Arial" charset="0"/>
                <a:cs typeface="Arial" charset="0"/>
              </a:rPr>
              <a:t>Tracy Elliott, FGCU : ALADN Pre Conference 2023</a:t>
            </a:r>
          </a:p>
        </p:txBody>
      </p:sp>
    </p:spTree>
    <p:extLst>
      <p:ext uri="{BB962C8B-B14F-4D97-AF65-F5344CB8AC3E}">
        <p14:creationId xmlns:p14="http://schemas.microsoft.com/office/powerpoint/2010/main" val="71438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413"/>
            <a:lum/>
          </a:blip>
          <a:srcRect/>
          <a:stretch>
            <a:fillRect l="-20000" r="-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78EA-E306-A14A-0943-7C2F8D3E38C1}"/>
              </a:ext>
            </a:extLst>
          </p:cNvPr>
          <p:cNvSpPr>
            <a:spLocks noGrp="1"/>
          </p:cNvSpPr>
          <p:nvPr>
            <p:ph type="title"/>
          </p:nvPr>
        </p:nvSpPr>
        <p:spPr/>
        <p:txBody>
          <a:bodyPr/>
          <a:lstStyle/>
          <a:p>
            <a:pPr algn="ctr"/>
            <a:r>
              <a:rPr lang="en-US" b="1" dirty="0"/>
              <a:t>Differentiate the Library</a:t>
            </a:r>
          </a:p>
        </p:txBody>
      </p:sp>
      <p:sp>
        <p:nvSpPr>
          <p:cNvPr id="3" name="Content Placeholder 2">
            <a:extLst>
              <a:ext uri="{FF2B5EF4-FFF2-40B4-BE49-F238E27FC236}">
                <a16:creationId xmlns:a16="http://schemas.microsoft.com/office/drawing/2014/main" id="{189511F3-E077-DB27-13F6-4D5F5B5BE6AD}"/>
              </a:ext>
            </a:extLst>
          </p:cNvPr>
          <p:cNvSpPr>
            <a:spLocks noGrp="1"/>
          </p:cNvSpPr>
          <p:nvPr>
            <p:ph idx="1"/>
          </p:nvPr>
        </p:nvSpPr>
        <p:spPr>
          <a:solidFill>
            <a:schemeClr val="bg1">
              <a:alpha val="23541"/>
            </a:schemeClr>
          </a:solidFill>
        </p:spPr>
        <p:txBody>
          <a:bodyPr>
            <a:normAutofit/>
          </a:bodyPr>
          <a:lstStyle/>
          <a:p>
            <a:pPr algn="l" fontAlgn="base"/>
            <a:r>
              <a:rPr lang="en-US" b="0" i="0" dirty="0">
                <a:solidFill>
                  <a:srgbClr val="404040"/>
                </a:solidFill>
                <a:effectLst/>
                <a:latin typeface="Unify Sans Regular"/>
              </a:rPr>
              <a:t>So the audience now knows what you do, how you do it, and what’s in it for them, but why should they choose you over other departments/colleges on campus? </a:t>
            </a:r>
          </a:p>
          <a:p>
            <a:pPr algn="l" fontAlgn="base"/>
            <a:r>
              <a:rPr lang="en-US" b="0" i="0" dirty="0">
                <a:solidFill>
                  <a:srgbClr val="404040"/>
                </a:solidFill>
                <a:effectLst/>
                <a:latin typeface="Unify Sans Regular"/>
              </a:rPr>
              <a:t>How can they be sure that they’ll get this benefit? This is where you include </a:t>
            </a:r>
            <a:r>
              <a:rPr lang="en-US" i="0" dirty="0">
                <a:solidFill>
                  <a:srgbClr val="404040"/>
                </a:solidFill>
                <a:effectLst/>
                <a:latin typeface="Unify Sans Regular"/>
              </a:rPr>
              <a:t>things</a:t>
            </a:r>
            <a:r>
              <a:rPr lang="en-US" b="0" i="0" dirty="0">
                <a:solidFill>
                  <a:srgbClr val="404040"/>
                </a:solidFill>
                <a:effectLst/>
                <a:latin typeface="Unify Sans Regular"/>
              </a:rPr>
              <a:t> like your </a:t>
            </a:r>
            <a:r>
              <a:rPr lang="en-US" b="0" i="0" u="none" strike="noStrike" dirty="0">
                <a:effectLst/>
                <a:latin typeface="Unify Sans Regular"/>
              </a:rPr>
              <a:t>unique selling proposition</a:t>
            </a:r>
            <a:r>
              <a:rPr lang="en-US" b="0" i="0" dirty="0">
                <a:solidFill>
                  <a:srgbClr val="404040"/>
                </a:solidFill>
                <a:effectLst/>
                <a:latin typeface="Unify Sans Regular"/>
              </a:rPr>
              <a:t>, social proof, trust signals, or anecdotes.</a:t>
            </a:r>
          </a:p>
          <a:p>
            <a:pPr lvl="1" fontAlgn="base"/>
            <a:r>
              <a:rPr lang="en-US" b="0" i="0" dirty="0">
                <a:solidFill>
                  <a:srgbClr val="404040"/>
                </a:solidFill>
                <a:effectLst/>
                <a:latin typeface="Unify Sans Regular"/>
              </a:rPr>
              <a:t>[Solution] is the only [category] that [unique feature].</a:t>
            </a:r>
          </a:p>
          <a:p>
            <a:pPr lvl="1" fontAlgn="base"/>
            <a:r>
              <a:rPr lang="en-US" b="0" i="0" dirty="0">
                <a:solidFill>
                  <a:srgbClr val="404040"/>
                </a:solidFill>
                <a:effectLst/>
                <a:latin typeface="Unify Sans Regular"/>
              </a:rPr>
              <a:t>For over [x years], we’ve helped over [X target personas] [achieve benefit].</a:t>
            </a:r>
          </a:p>
          <a:p>
            <a:pPr lvl="1" fontAlgn="base"/>
            <a:r>
              <a:rPr lang="en-US" b="0" i="0" dirty="0">
                <a:solidFill>
                  <a:srgbClr val="404040"/>
                </a:solidFill>
                <a:effectLst/>
                <a:latin typeface="Unify Sans Regular"/>
              </a:rPr>
              <a:t>Backed by/recommended by [known/influential/trusted institution or person].</a:t>
            </a:r>
          </a:p>
          <a:p>
            <a:pPr marL="0" indent="0" algn="l" fontAlgn="base">
              <a:buNone/>
            </a:pPr>
            <a:endParaRPr lang="en-US" b="0" i="0" dirty="0">
              <a:solidFill>
                <a:srgbClr val="737373"/>
              </a:solidFill>
              <a:effectLst/>
              <a:latin typeface="Unify Sans Regular"/>
            </a:endParaRPr>
          </a:p>
        </p:txBody>
      </p:sp>
      <p:sp>
        <p:nvSpPr>
          <p:cNvPr id="4" name="Rectangle 7">
            <a:extLst>
              <a:ext uri="{FF2B5EF4-FFF2-40B4-BE49-F238E27FC236}">
                <a16:creationId xmlns:a16="http://schemas.microsoft.com/office/drawing/2014/main" id="{A649C8A2-F921-8F84-D0BD-62EC5BA2797A}"/>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bg1"/>
                </a:solidFill>
                <a:latin typeface="Century Gothic" panose="020B0502020202020204" pitchFamily="34" charset="0"/>
                <a:ea typeface="Arial" charset="0"/>
                <a:cs typeface="Arial" charset="0"/>
              </a:rPr>
              <a:t>Tracy Elliott, FGCU : ALADN Pre Conference 2023</a:t>
            </a:r>
          </a:p>
        </p:txBody>
      </p:sp>
    </p:spTree>
    <p:extLst>
      <p:ext uri="{BB962C8B-B14F-4D97-AF65-F5344CB8AC3E}">
        <p14:creationId xmlns:p14="http://schemas.microsoft.com/office/powerpoint/2010/main" val="1670014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554</Words>
  <Application>Microsoft Macintosh PowerPoint</Application>
  <PresentationFormat>Widescreen</PresentationFormat>
  <Paragraphs>63</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Century Gothic</vt:lpstr>
      <vt:lpstr>Unify Sans Regular</vt:lpstr>
      <vt:lpstr>Office Theme</vt:lpstr>
      <vt:lpstr>PowerPoint Presentation</vt:lpstr>
      <vt:lpstr>PowerPoint Presentation</vt:lpstr>
      <vt:lpstr>PowerPoint Presentation</vt:lpstr>
      <vt:lpstr>PowerPoint Presentation</vt:lpstr>
      <vt:lpstr>Establish the problem, with a hook </vt:lpstr>
      <vt:lpstr>PowerPoint Presentation</vt:lpstr>
      <vt:lpstr>Introduce the Solution</vt:lpstr>
      <vt:lpstr>State the Benefit</vt:lpstr>
      <vt:lpstr>Differentiate the Library</vt:lpstr>
      <vt:lpstr>Close with a CTA or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Elliott, Dr. Tracy</dc:creator>
  <cp:lastModifiedBy>Elliott, Dr. Tracy</cp:lastModifiedBy>
  <cp:revision>3</cp:revision>
  <dcterms:created xsi:type="dcterms:W3CDTF">2023-06-18T01:39:40Z</dcterms:created>
  <dcterms:modified xsi:type="dcterms:W3CDTF">2023-06-18T15:05:28Z</dcterms:modified>
</cp:coreProperties>
</file>