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gHAQa+eUOCHP+YbLrcu5A5Tge/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t/>
            </a:r>
            <a:endParaRPr/>
          </a:p>
        </p:txBody>
      </p:sp>
      <p:sp>
        <p:nvSpPr>
          <p:cNvPr id="78" name="Google Shape;7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Tywanda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How UD is funded.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Three subcommittees</a:t>
            </a:r>
            <a:endParaRPr/>
          </a:p>
        </p:txBody>
      </p:sp>
      <p:sp>
        <p:nvSpPr>
          <p:cNvPr id="155" name="Google Shape;15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457200" y="5905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609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457200" y="1619250"/>
            <a:ext cx="82296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●"/>
              <a:defRPr>
                <a:solidFill>
                  <a:srgbClr val="006096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○"/>
              <a:defRPr>
                <a:solidFill>
                  <a:srgbClr val="006096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■"/>
              <a:defRPr>
                <a:solidFill>
                  <a:srgbClr val="006096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●"/>
              <a:defRPr>
                <a:solidFill>
                  <a:srgbClr val="006096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6096"/>
              </a:buClr>
              <a:buSzPts val="1800"/>
              <a:buChar char="○"/>
              <a:defRPr>
                <a:solidFill>
                  <a:srgbClr val="006096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3"/>
          <p:cNvSpPr/>
          <p:nvPr/>
        </p:nvSpPr>
        <p:spPr>
          <a:xfrm>
            <a:off x="533400" y="4552950"/>
            <a:ext cx="1143000" cy="533400"/>
          </a:xfrm>
          <a:prstGeom prst="rect">
            <a:avLst/>
          </a:prstGeom>
          <a:gradFill>
            <a:gsLst>
              <a:gs pos="0">
                <a:srgbClr val="015093"/>
              </a:gs>
              <a:gs pos="50000">
                <a:srgbClr val="005395"/>
              </a:gs>
              <a:gs pos="100000">
                <a:srgbClr val="0164A5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576463"/>
            <a:ext cx="1795361" cy="50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35.jpg"/><Relationship Id="rId5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3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36.jpg"/><Relationship Id="rId5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3.jpg"/><Relationship Id="rId6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4.jpg"/><Relationship Id="rId5" Type="http://schemas.openxmlformats.org/officeDocument/2006/relationships/image" Target="../media/image9.jpg"/><Relationship Id="rId6" Type="http://schemas.openxmlformats.org/officeDocument/2006/relationships/image" Target="../media/image6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idx="4294967295" type="body"/>
          </p:nvPr>
        </p:nvSpPr>
        <p:spPr>
          <a:xfrm>
            <a:off x="2377750" y="74300"/>
            <a:ext cx="66957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5000"/>
          </a:bodyPr>
          <a:lstStyle/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2473"/>
              <a:buNone/>
            </a:pPr>
            <a:r>
              <a:rPr b="1" lang="en-US" sz="4415">
                <a:solidFill>
                  <a:schemeClr val="lt1"/>
                </a:solidFill>
              </a:rPr>
              <a:t>All Aboard! </a:t>
            </a:r>
            <a:endParaRPr b="1" sz="4415">
              <a:solidFill>
                <a:schemeClr val="lt1"/>
              </a:solidFill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8510"/>
              <a:buNone/>
            </a:pPr>
            <a:r>
              <a:rPr b="1" i="1" lang="en-US" sz="3615">
                <a:solidFill>
                  <a:schemeClr val="lt1"/>
                </a:solidFill>
              </a:rPr>
              <a:t>Making the Case for Creating a</a:t>
            </a:r>
            <a:endParaRPr b="1" i="1" sz="3615">
              <a:solidFill>
                <a:schemeClr val="lt1"/>
              </a:solidFill>
            </a:endParaRP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8510"/>
              <a:buNone/>
            </a:pPr>
            <a:r>
              <a:rPr b="1" i="1" lang="en-US" sz="3615">
                <a:solidFill>
                  <a:schemeClr val="lt1"/>
                </a:solidFill>
              </a:rPr>
              <a:t>Development Ambassador Group at Your Library</a:t>
            </a:r>
            <a:endParaRPr b="1" i="1" sz="3615">
              <a:solidFill>
                <a:schemeClr val="lt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00000"/>
              <a:buNone/>
            </a:pPr>
            <a:r>
              <a:t/>
            </a:r>
            <a:endParaRPr sz="1600"/>
          </a:p>
        </p:txBody>
      </p:sp>
      <p:sp>
        <p:nvSpPr>
          <p:cNvPr id="65" name="Google Shape;65;p1"/>
          <p:cNvSpPr txBox="1"/>
          <p:nvPr/>
        </p:nvSpPr>
        <p:spPr>
          <a:xfrm>
            <a:off x="0" y="4304600"/>
            <a:ext cx="95934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Tywanda L. Cuffy, Director of External Relations, Communications and Development Initiatives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Nicole M. Hernandez, External Relations Coordinator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>
            <a:off x="531500" y="11997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Results of Efforts</a:t>
            </a:r>
            <a:endParaRPr/>
          </a:p>
        </p:txBody>
      </p:sp>
      <p:sp>
        <p:nvSpPr>
          <p:cNvPr id="167" name="Google Shape;167;p10"/>
          <p:cNvSpPr txBox="1"/>
          <p:nvPr>
            <p:ph idx="1" type="body"/>
          </p:nvPr>
        </p:nvSpPr>
        <p:spPr>
          <a:xfrm>
            <a:off x="180700" y="728750"/>
            <a:ext cx="82296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COVID happened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Developed official Grant Writing Policies and Procedures for Division and vetted them throughout the organization for approval and awareness finalized in Summer 2021.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600"/>
              <a:t>Created a robust LibGuide on website to house wealth of information.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Changed PI requirements.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Developed a seven-part workshop series on Grant Writing, launched in Winter 2021/Summer 2022.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Conducted one successful summer cohort, gearing up for another.</a:t>
            </a:r>
            <a:endParaRPr/>
          </a:p>
        </p:txBody>
      </p:sp>
      <p:sp>
        <p:nvSpPr>
          <p:cNvPr id="168" name="Google Shape;168;p10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1775" y="3449175"/>
            <a:ext cx="6472225" cy="1530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592000" y="7072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Results of Efforts (cont.)</a:t>
            </a:r>
            <a:endParaRPr/>
          </a:p>
        </p:txBody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210975" y="711025"/>
            <a:ext cx="3109500" cy="3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Gathered historical documentation of all past grants applied for and/or awarded throughout the Library, Museums and Press.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Established a Grant Interest Form to keep record of future grants.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Began to highlight awarded grants on website, in staff newsletter and in UDaily.</a:t>
            </a:r>
            <a:endParaRPr/>
          </a:p>
        </p:txBody>
      </p:sp>
      <p:sp>
        <p:nvSpPr>
          <p:cNvPr id="177" name="Google Shape;177;p11"/>
          <p:cNvSpPr txBox="1"/>
          <p:nvPr>
            <p:ph idx="12" type="sldNum"/>
          </p:nvPr>
        </p:nvSpPr>
        <p:spPr>
          <a:xfrm>
            <a:off x="7446050" y="481880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200" y="659750"/>
            <a:ext cx="3290325" cy="351647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6425" y="1958300"/>
            <a:ext cx="2781374" cy="29966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493675" y="11997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By the Numbers</a:t>
            </a:r>
            <a:endParaRPr/>
          </a:p>
        </p:txBody>
      </p:sp>
      <p:sp>
        <p:nvSpPr>
          <p:cNvPr id="186" name="Google Shape;186;p12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7" name="Google Shape;187;p12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263" y="862775"/>
            <a:ext cx="5721468" cy="353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>
            <p:ph type="title"/>
          </p:nvPr>
        </p:nvSpPr>
        <p:spPr>
          <a:xfrm>
            <a:off x="343750" y="6220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More than just Grant Work …</a:t>
            </a:r>
            <a:endParaRPr/>
          </a:p>
        </p:txBody>
      </p:sp>
      <p:sp>
        <p:nvSpPr>
          <p:cNvPr id="194" name="Google Shape;194;p13"/>
          <p:cNvSpPr txBox="1"/>
          <p:nvPr>
            <p:ph idx="1" type="body"/>
          </p:nvPr>
        </p:nvSpPr>
        <p:spPr>
          <a:xfrm>
            <a:off x="63875" y="654625"/>
            <a:ext cx="32265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Developed an Art of Networking Lunch Workshop to prepare ambassadors to network with donors at donor events.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32352"/>
              <a:buNone/>
            </a:pPr>
            <a:r>
              <a:t/>
            </a:r>
            <a:endParaRPr sz="1600"/>
          </a:p>
          <a:p>
            <a:pPr indent="-325755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Created a Donor and Alumni Engagement Form for staff to inform Development Team of interactions with prospective and current donors for CRM database.</a:t>
            </a:r>
            <a:endParaRPr/>
          </a:p>
          <a:p>
            <a:pPr indent="0" lvl="0" marL="13716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32352"/>
              <a:buNone/>
            </a:pPr>
            <a:r>
              <a:t/>
            </a:r>
            <a:endParaRPr sz="1600"/>
          </a:p>
        </p:txBody>
      </p:sp>
      <p:sp>
        <p:nvSpPr>
          <p:cNvPr id="195" name="Google Shape;195;p13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11931">
            <a:off x="6372699" y="1147750"/>
            <a:ext cx="2472950" cy="29201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5953" y="959200"/>
            <a:ext cx="2472948" cy="329723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5725" y="3638370"/>
            <a:ext cx="3020550" cy="13414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type="title"/>
          </p:nvPr>
        </p:nvSpPr>
        <p:spPr>
          <a:xfrm>
            <a:off x="457200" y="1364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Impact of Ambassadors Across Library</a:t>
            </a:r>
            <a:endParaRPr/>
          </a:p>
        </p:txBody>
      </p:sp>
      <p:sp>
        <p:nvSpPr>
          <p:cNvPr id="205" name="Google Shape;205;p14"/>
          <p:cNvSpPr txBox="1"/>
          <p:nvPr>
            <p:ph idx="1" type="body"/>
          </p:nvPr>
        </p:nvSpPr>
        <p:spPr>
          <a:xfrm>
            <a:off x="183150" y="777700"/>
            <a:ext cx="7252200" cy="28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Increase in curiosity and involvement in development work.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ie. Forwarding grant opportunities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Recognition of team as subject-matter experts for all things donor-related.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400"/>
              <a:t>Emails and meeting invites brainstorming strategies for work and events.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Greater engagement and collaboration with crowdfunding initiatives.</a:t>
            </a:r>
            <a:endParaRPr/>
          </a:p>
        </p:txBody>
      </p:sp>
      <p:sp>
        <p:nvSpPr>
          <p:cNvPr id="206" name="Google Shape;206;p14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 b="15890" l="0" r="0" t="14285"/>
          <a:stretch/>
        </p:blipFill>
        <p:spPr>
          <a:xfrm>
            <a:off x="2526925" y="3166675"/>
            <a:ext cx="3675525" cy="18603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5398" y="1102960"/>
            <a:ext cx="2061201" cy="274827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9" name="Google Shape;209;p14"/>
          <p:cNvSpPr/>
          <p:nvPr/>
        </p:nvSpPr>
        <p:spPr>
          <a:xfrm>
            <a:off x="183150" y="2390225"/>
            <a:ext cx="6595800" cy="700800"/>
          </a:xfrm>
          <a:prstGeom prst="ellipse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 txBox="1"/>
          <p:nvPr>
            <p:ph type="title"/>
          </p:nvPr>
        </p:nvSpPr>
        <p:spPr>
          <a:xfrm>
            <a:off x="316775" y="19797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Let’s Talk Giving Tuesday + I &lt;3 UD Giving Day</a:t>
            </a:r>
            <a:endParaRPr/>
          </a:p>
        </p:txBody>
      </p:sp>
      <p:sp>
        <p:nvSpPr>
          <p:cNvPr id="216" name="Google Shape;216;p15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7" name="Google Shape;2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775" y="978600"/>
            <a:ext cx="4648724" cy="29129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97399">
            <a:off x="4614460" y="3599300"/>
            <a:ext cx="1668749" cy="125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6370" y="1168275"/>
            <a:ext cx="3353956" cy="2912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p15"/>
          <p:cNvSpPr/>
          <p:nvPr/>
        </p:nvSpPr>
        <p:spPr>
          <a:xfrm>
            <a:off x="270450" y="1444700"/>
            <a:ext cx="4405590" cy="742824"/>
          </a:xfrm>
          <a:prstGeom prst="flowChartTerminator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/>
          <p:nvPr>
            <p:ph type="title"/>
          </p:nvPr>
        </p:nvSpPr>
        <p:spPr>
          <a:xfrm>
            <a:off x="411825" y="1896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Crowdfunding Results Over the Years</a:t>
            </a:r>
            <a:endParaRPr/>
          </a:p>
        </p:txBody>
      </p:sp>
      <p:sp>
        <p:nvSpPr>
          <p:cNvPr id="227" name="Google Shape;227;p16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" name="Google Shape;228;p16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260" y="1216813"/>
            <a:ext cx="4486064" cy="2919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9" name="Google Shape;229;p16" title="Char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450" y="1216825"/>
            <a:ext cx="4126149" cy="29190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16"/>
          <p:cNvSpPr/>
          <p:nvPr/>
        </p:nvSpPr>
        <p:spPr>
          <a:xfrm rot="5400000">
            <a:off x="1664365" y="2486290"/>
            <a:ext cx="1343824" cy="380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COVID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/>
          <p:nvPr>
            <p:ph type="title"/>
          </p:nvPr>
        </p:nvSpPr>
        <p:spPr>
          <a:xfrm>
            <a:off x="502575" y="9887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Vision Moving Forward</a:t>
            </a:r>
            <a:endParaRPr/>
          </a:p>
        </p:txBody>
      </p:sp>
      <p:sp>
        <p:nvSpPr>
          <p:cNvPr id="237" name="Google Shape;237;p17"/>
          <p:cNvSpPr txBox="1"/>
          <p:nvPr>
            <p:ph idx="1" type="body"/>
          </p:nvPr>
        </p:nvSpPr>
        <p:spPr>
          <a:xfrm>
            <a:off x="192450" y="1249050"/>
            <a:ext cx="82296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Volunteer Fatigue, update New Ambassadors across departments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Expand program to include students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Facilitate the Art of Networking to all Library, Museums and Press staff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Another round of grant writing workshop series is underway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Freshen up Funding Priorities</a:t>
            </a:r>
            <a:endParaRPr/>
          </a:p>
        </p:txBody>
      </p:sp>
      <p:sp>
        <p:nvSpPr>
          <p:cNvPr id="238" name="Google Shape;238;p17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/>
          <p:nvPr>
            <p:ph type="ctrTitle"/>
          </p:nvPr>
        </p:nvSpPr>
        <p:spPr>
          <a:xfrm rot="605">
            <a:off x="-2275417" y="3771945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chemeClr val="lt1"/>
                </a:solidFill>
              </a:rPr>
              <a:t>Questions?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type="title"/>
          </p:nvPr>
        </p:nvSpPr>
        <p:spPr>
          <a:xfrm>
            <a:off x="547975" y="12160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Strategic Planning Time! </a:t>
            </a:r>
            <a:endParaRPr/>
          </a:p>
        </p:txBody>
      </p:sp>
      <p:sp>
        <p:nvSpPr>
          <p:cNvPr id="252" name="Google Shape;252;p19"/>
          <p:cNvSpPr txBox="1"/>
          <p:nvPr>
            <p:ph idx="1" type="body"/>
          </p:nvPr>
        </p:nvSpPr>
        <p:spPr>
          <a:xfrm>
            <a:off x="457200" y="868800"/>
            <a:ext cx="8229600" cy="3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What would be the purpose and some benefits for establishing a Library Development Ambassador Group at your institute?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Who would you identify as key staff members to include in the group? List 8-10 staff members.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How frequently would the group convene?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Identify top three projects/objectives for the group to work on.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Plan your first meeting: date, time, length of meeting, topics to cover.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How will you measure success/outcomes?</a:t>
            </a:r>
            <a:endParaRPr/>
          </a:p>
        </p:txBody>
      </p:sp>
      <p:sp>
        <p:nvSpPr>
          <p:cNvPr id="253" name="Google Shape;253;p19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457200" y="688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University of Delaware</a:t>
            </a:r>
            <a:endParaRPr/>
          </a:p>
        </p:txBody>
      </p:sp>
      <p:sp>
        <p:nvSpPr>
          <p:cNvPr id="71" name="Google Shape;71;p2"/>
          <p:cNvSpPr txBox="1"/>
          <p:nvPr>
            <p:ph idx="1" type="body"/>
          </p:nvPr>
        </p:nvSpPr>
        <p:spPr>
          <a:xfrm>
            <a:off x="420725" y="685950"/>
            <a:ext cx="3303900" cy="3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Roots trace back to 1743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Land-grant, Sea-grant and Space-grant Public Institution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R1, 80 research centers 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21 NCAA D1 Teams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10 colleges/schools; 150+ majors and minors; 250+ graduate/post-baccalaureate programs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23,613 total enrollment; 4,746 employees; 200,000+ Alumni around the world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First U.S. institution to study abroad in 1923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And there’s Joe</a:t>
            </a:r>
            <a:endParaRPr/>
          </a:p>
        </p:txBody>
      </p:sp>
      <p:sp>
        <p:nvSpPr>
          <p:cNvPr id="72" name="Google Shape;72;p2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375" y="769175"/>
            <a:ext cx="4156175" cy="2953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98398">
            <a:off x="3524712" y="2941150"/>
            <a:ext cx="1973524" cy="1814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>
            <p:ph type="title"/>
          </p:nvPr>
        </p:nvSpPr>
        <p:spPr>
          <a:xfrm>
            <a:off x="0" y="68625"/>
            <a:ext cx="91440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Keep in Touch</a:t>
            </a:r>
            <a:endParaRPr/>
          </a:p>
        </p:txBody>
      </p:sp>
      <p:sp>
        <p:nvSpPr>
          <p:cNvPr id="260" name="Google Shape;260;p20"/>
          <p:cNvSpPr txBox="1"/>
          <p:nvPr>
            <p:ph idx="1" type="body"/>
          </p:nvPr>
        </p:nvSpPr>
        <p:spPr>
          <a:xfrm>
            <a:off x="149825" y="1207638"/>
            <a:ext cx="2881800" cy="27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Tywanda L. Cuffy</a:t>
            </a:r>
            <a:endParaRPr sz="14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tywanda@udel.edu</a:t>
            </a:r>
            <a:endParaRPr sz="14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(302) 831-1719</a:t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LinkedIn.com/in/Tywanda</a:t>
            </a:r>
            <a:endParaRPr sz="14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1" name="Google Shape;261;p20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2" name="Google Shape;2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5963" y="950350"/>
            <a:ext cx="2432083" cy="324277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3" name="Google Shape;263;p20"/>
          <p:cNvSpPr txBox="1"/>
          <p:nvPr>
            <p:ph idx="1" type="body"/>
          </p:nvPr>
        </p:nvSpPr>
        <p:spPr>
          <a:xfrm>
            <a:off x="5838600" y="1226535"/>
            <a:ext cx="33054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Nicole M. Hernandez</a:t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nicolemh@udel.edu</a:t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(302) 831-7171</a:t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LinkedIn.com/in/NicoleHernandez2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0" y="0"/>
            <a:ext cx="59928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UD Library, Museums and Press</a:t>
            </a:r>
            <a:endParaRPr/>
          </a:p>
        </p:txBody>
      </p:sp>
      <p:sp>
        <p:nvSpPr>
          <p:cNvPr id="81" name="Google Shape;81;p3"/>
          <p:cNvSpPr txBox="1"/>
          <p:nvPr>
            <p:ph idx="1" type="body"/>
          </p:nvPr>
        </p:nvSpPr>
        <p:spPr>
          <a:xfrm>
            <a:off x="200025" y="647250"/>
            <a:ext cx="32415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One flagship library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Four branch libraries - chemistry, physics, marine science and education resource center.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Four Special Collections and Museums Gallery Spaces 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One University Press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124 Full-Time Staff; 121 Student Staff</a:t>
            </a:r>
            <a:endParaRPr/>
          </a:p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0325" y="107966"/>
            <a:ext cx="2133600" cy="314050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2952" y="1331568"/>
            <a:ext cx="3720575" cy="2480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64541">
            <a:off x="2107356" y="3085304"/>
            <a:ext cx="2284009" cy="152159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09080" y="3439250"/>
            <a:ext cx="1748644" cy="1311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457200" y="213650"/>
            <a:ext cx="82296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External Relations, Communications and Development Initiatives Team</a:t>
            </a:r>
            <a:endParaRPr/>
          </a:p>
        </p:txBody>
      </p:sp>
      <p:sp>
        <p:nvSpPr>
          <p:cNvPr id="93" name="Google Shape;93;p4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400" y="945425"/>
            <a:ext cx="6126325" cy="35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9131" y="2043589"/>
            <a:ext cx="753368" cy="676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5424" y="3873375"/>
            <a:ext cx="753377" cy="62718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8125" y="2850950"/>
            <a:ext cx="847977" cy="627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4175" y="2004731"/>
            <a:ext cx="753376" cy="75392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21139" y="3279600"/>
            <a:ext cx="676171" cy="676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9">
            <a:alphaModFix/>
          </a:blip>
          <a:srcRect b="30521" l="0" r="0" t="0"/>
          <a:stretch/>
        </p:blipFill>
        <p:spPr>
          <a:xfrm>
            <a:off x="6347223" y="1009275"/>
            <a:ext cx="812250" cy="78318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p4"/>
          <p:cNvSpPr/>
          <p:nvPr/>
        </p:nvSpPr>
        <p:spPr>
          <a:xfrm>
            <a:off x="1084025" y="1009275"/>
            <a:ext cx="1936200" cy="84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457200" y="20955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Collaboration with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the Office of Development and Alumni Relations</a:t>
            </a:r>
            <a:endParaRPr/>
          </a:p>
        </p:txBody>
      </p:sp>
      <p:sp>
        <p:nvSpPr>
          <p:cNvPr id="108" name="Google Shape;108;p5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9" name="Google Shape;109;p5"/>
          <p:cNvGrpSpPr/>
          <p:nvPr/>
        </p:nvGrpSpPr>
        <p:grpSpPr>
          <a:xfrm>
            <a:off x="2223942" y="780228"/>
            <a:ext cx="4036590" cy="3713070"/>
            <a:chOff x="2256567" y="677103"/>
            <a:chExt cx="4036590" cy="3713070"/>
          </a:xfrm>
        </p:grpSpPr>
        <p:sp>
          <p:nvSpPr>
            <p:cNvPr id="110" name="Google Shape;110;p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A1C3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4447194" y="1739566"/>
            <a:ext cx="2440200" cy="2440200"/>
            <a:chOff x="4447194" y="1815766"/>
            <a:chExt cx="2440200" cy="2440200"/>
          </a:xfrm>
        </p:grpSpPr>
        <p:sp>
          <p:nvSpPr>
            <p:cNvPr id="117" name="Google Shape;117;p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Senior Director of Development</a:t>
              </a:r>
              <a:endParaRPr b="1" i="0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3566937" y="1297853"/>
            <a:ext cx="1423800" cy="1423800"/>
            <a:chOff x="3490737" y="1374053"/>
            <a:chExt cx="1423800" cy="1423800"/>
          </a:xfrm>
        </p:grpSpPr>
        <p:sp>
          <p:nvSpPr>
            <p:cNvPr id="120" name="Google Shape;120;p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0C58D3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Gift Processing</a:t>
              </a:r>
              <a:endParaRPr b="1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Team</a:t>
              </a:r>
              <a:endParaRPr b="1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2" name="Google Shape;122;p5"/>
          <p:cNvSpPr txBox="1"/>
          <p:nvPr/>
        </p:nvSpPr>
        <p:spPr>
          <a:xfrm>
            <a:off x="4348125" y="1146563"/>
            <a:ext cx="172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Donor</a:t>
            </a:r>
            <a:endParaRPr b="1" i="0" sz="1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Relations</a:t>
            </a:r>
            <a:endParaRPr b="1" i="0" sz="1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Team</a:t>
            </a:r>
            <a:endParaRPr b="1" i="0" sz="1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2790550" y="2880950"/>
            <a:ext cx="130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Communications Team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3792600" y="3716200"/>
            <a:ext cx="65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Annual 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Giving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Team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374650" y="9517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Inspiration for Creating 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 Development Ambassadors Group</a:t>
            </a:r>
            <a:endParaRPr/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457200" y="932925"/>
            <a:ext cx="3945000" cy="3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In 2019, Office of Development and Alumni Relations launched a short-lived University-wide HenRaisers Program (Campus Philanthropy Representatives).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Recognized apparent gap in understanding and appreciation from UD Library, Museums and Press staff for development, donor relations, alumni engagement, stewardship and fundraising efforts.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Decided to recreate HenRaisers Program within our UD Library, Museums and Press in 2019, also.</a:t>
            </a:r>
            <a:endParaRPr/>
          </a:p>
        </p:txBody>
      </p:sp>
      <p:sp>
        <p:nvSpPr>
          <p:cNvPr id="132" name="Google Shape;132;p6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2363" y="932925"/>
            <a:ext cx="4473675" cy="120015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2375" y="2133075"/>
            <a:ext cx="4473650" cy="206165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498475" y="16950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Creating the Library Development Ambassadors</a:t>
            </a:r>
            <a:endParaRPr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457200" y="912300"/>
            <a:ext cx="8229600" cy="3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Purpose was to strengthen the culture of engagement and philanthropy among Library, Museums and Press staff.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Identified a core group of staff members for the role and vetted their names with Vice Provost and their direct supervisors/managers.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Sent emails inviting staff members to serve, then scheduled a first meeting.</a:t>
            </a:r>
            <a:endParaRPr/>
          </a:p>
        </p:txBody>
      </p:sp>
      <p:sp>
        <p:nvSpPr>
          <p:cNvPr id="142" name="Google Shape;142;p7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498475" y="169500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Planning for and Executing First Meeting</a:t>
            </a:r>
            <a:endParaRPr/>
          </a:p>
        </p:txBody>
      </p:sp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139500" y="791275"/>
            <a:ext cx="8229600" cy="3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Solicited questions from the prospective Library Development Ambassadors about Development prior to the meeting.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Prepared a presentation on Philanthropy at the University.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Topics included: Where Support Comes From, Breakdown of the Development Office, Fundraising Campaign, Donor Relations, Fundraising Priorities, Reasons to Give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Met on Oct. 29, 2019 with free food/drinks over lunch.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funny thing happened at the meeting … </a:t>
            </a:r>
            <a:endParaRPr/>
          </a:p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7300" y="2683225"/>
            <a:ext cx="2534750" cy="20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531500" y="119975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Focus on Grant Writing</a:t>
            </a:r>
            <a:endParaRPr/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43225" y="829500"/>
            <a:ext cx="8229600" cy="3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The group took a deep interest in understanding how grants work, are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8108"/>
              <a:buNone/>
            </a:pPr>
            <a:r>
              <a:rPr lang="en-US"/>
              <a:t>applied for and are awarded.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Identified a tangible project they could work on and created three subcommittees: </a:t>
            </a:r>
            <a:endParaRPr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Char char="○"/>
            </a:pPr>
            <a:r>
              <a:rPr lang="en-US"/>
              <a:t>Creating Division-wide Grant writing Policies and Procedures</a:t>
            </a:r>
            <a:endParaRPr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Char char="○"/>
            </a:pPr>
            <a:r>
              <a:rPr lang="en-US"/>
              <a:t>Developing a Learning and Development Training Series to Educate Staff</a:t>
            </a:r>
            <a:endParaRPr/>
          </a:p>
          <a:p>
            <a:pPr indent="-33432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Char char="○"/>
            </a:pPr>
            <a:r>
              <a:rPr lang="en-US"/>
              <a:t>Addressing Systemic and Tactical Ways to Enhance Staff Culture around Grants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Brought in experts from the University’s Research Office and the Office of Development’s Corporation and Foundation Relations to glean expertise.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 txBox="1"/>
          <p:nvPr>
            <p:ph idx="12" type="sldNum"/>
          </p:nvPr>
        </p:nvSpPr>
        <p:spPr>
          <a:xfrm>
            <a:off x="3505200" y="4705350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13793" l="27353" r="23612" t="0"/>
          <a:stretch/>
        </p:blipFill>
        <p:spPr>
          <a:xfrm>
            <a:off x="6762200" y="946000"/>
            <a:ext cx="2549100" cy="21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Hernandez, Nicole</dc:creator>
</cp:coreProperties>
</file>