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notesMasterIdLst>
    <p:notesMasterId r:id="rId26"/>
  </p:notesMasterIdLst>
  <p:sldIdLst>
    <p:sldId id="256" r:id="rId2"/>
    <p:sldId id="257" r:id="rId3"/>
    <p:sldId id="277" r:id="rId4"/>
    <p:sldId id="278" r:id="rId5"/>
    <p:sldId id="279" r:id="rId6"/>
    <p:sldId id="258" r:id="rId7"/>
    <p:sldId id="259" r:id="rId8"/>
    <p:sldId id="338" r:id="rId9"/>
    <p:sldId id="260" r:id="rId10"/>
    <p:sldId id="261" r:id="rId11"/>
    <p:sldId id="267" r:id="rId12"/>
    <p:sldId id="268" r:id="rId13"/>
    <p:sldId id="262" r:id="rId14"/>
    <p:sldId id="264" r:id="rId15"/>
    <p:sldId id="340" r:id="rId16"/>
    <p:sldId id="331" r:id="rId17"/>
    <p:sldId id="341" r:id="rId18"/>
    <p:sldId id="332" r:id="rId19"/>
    <p:sldId id="336" r:id="rId20"/>
    <p:sldId id="339" r:id="rId21"/>
    <p:sldId id="335" r:id="rId22"/>
    <p:sldId id="337" r:id="rId23"/>
    <p:sldId id="265" r:id="rId24"/>
    <p:sldId id="33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 userDrawn="1">
          <p15:clr>
            <a:srgbClr val="A4A3A4"/>
          </p15:clr>
        </p15:guide>
        <p15:guide id="2" pos="384" userDrawn="1">
          <p15:clr>
            <a:srgbClr val="A4A3A4"/>
          </p15:clr>
        </p15:guide>
        <p15:guide id="3" orient="horz" pos="816" userDrawn="1">
          <p15:clr>
            <a:srgbClr val="A4A3A4"/>
          </p15:clr>
        </p15:guide>
        <p15:guide id="4" orient="horz" pos="9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guide orient="horz" pos="240"/>
        <p:guide pos="384"/>
        <p:guide orient="horz" pos="816"/>
        <p:guide orient="horz" pos="936"/>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FE5243-8FA5-4912-885C-02E9DC9F226F}"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1450C82E-8C3C-4FCD-9589-7B5DCB890F92}">
      <dgm:prSet/>
      <dgm:spPr/>
      <dgm:t>
        <a:bodyPr/>
        <a:lstStyle/>
        <a:p>
          <a:r>
            <a:rPr lang="en-US"/>
            <a:t>Economic inequality</a:t>
          </a:r>
        </a:p>
      </dgm:t>
    </dgm:pt>
    <dgm:pt modelId="{C54C7940-A596-4D0F-838D-402CCF020670}" type="parTrans" cxnId="{08E3063C-F75D-48A8-8859-37858667EBC9}">
      <dgm:prSet/>
      <dgm:spPr/>
      <dgm:t>
        <a:bodyPr/>
        <a:lstStyle/>
        <a:p>
          <a:endParaRPr lang="en-US"/>
        </a:p>
      </dgm:t>
    </dgm:pt>
    <dgm:pt modelId="{ABD578F7-837D-44BA-B50B-84145591B7AC}" type="sibTrans" cxnId="{08E3063C-F75D-48A8-8859-37858667EBC9}">
      <dgm:prSet/>
      <dgm:spPr/>
      <dgm:t>
        <a:bodyPr/>
        <a:lstStyle/>
        <a:p>
          <a:endParaRPr lang="en-US"/>
        </a:p>
      </dgm:t>
    </dgm:pt>
    <dgm:pt modelId="{15AD6670-D487-425F-A041-8B29C8BEFDD6}">
      <dgm:prSet/>
      <dgm:spPr/>
      <dgm:t>
        <a:bodyPr/>
        <a:lstStyle/>
        <a:p>
          <a:r>
            <a:rPr lang="en-US" dirty="0"/>
            <a:t>Political polarization</a:t>
          </a:r>
        </a:p>
      </dgm:t>
    </dgm:pt>
    <dgm:pt modelId="{74C01308-D41F-4136-BCDA-3CC7A8DD1A14}" type="parTrans" cxnId="{CC9C47AE-FE59-4DBE-9534-E144D84815B9}">
      <dgm:prSet/>
      <dgm:spPr/>
      <dgm:t>
        <a:bodyPr/>
        <a:lstStyle/>
        <a:p>
          <a:endParaRPr lang="en-US"/>
        </a:p>
      </dgm:t>
    </dgm:pt>
    <dgm:pt modelId="{66C1F17B-8C76-457C-BF7A-4BD59CEC85A2}" type="sibTrans" cxnId="{CC9C47AE-FE59-4DBE-9534-E144D84815B9}">
      <dgm:prSet/>
      <dgm:spPr/>
      <dgm:t>
        <a:bodyPr/>
        <a:lstStyle/>
        <a:p>
          <a:endParaRPr lang="en-US"/>
        </a:p>
      </dgm:t>
    </dgm:pt>
    <dgm:pt modelId="{5B4D0B77-1FFD-4FCD-A0A2-CFEBE97BD43C}">
      <dgm:prSet/>
      <dgm:spPr/>
      <dgm:t>
        <a:bodyPr/>
        <a:lstStyle/>
        <a:p>
          <a:r>
            <a:rPr lang="en-US"/>
            <a:t>Shifting demographics</a:t>
          </a:r>
        </a:p>
      </dgm:t>
    </dgm:pt>
    <dgm:pt modelId="{C0C6AE08-3E74-4A0E-A06F-18E028E81574}" type="parTrans" cxnId="{AFC4D3C2-3FC7-486F-B376-F02D3ECB534B}">
      <dgm:prSet/>
      <dgm:spPr/>
      <dgm:t>
        <a:bodyPr/>
        <a:lstStyle/>
        <a:p>
          <a:endParaRPr lang="en-US"/>
        </a:p>
      </dgm:t>
    </dgm:pt>
    <dgm:pt modelId="{76D6B8F5-9F86-4448-9B1E-B4F31E04B4C6}" type="sibTrans" cxnId="{AFC4D3C2-3FC7-486F-B376-F02D3ECB534B}">
      <dgm:prSet/>
      <dgm:spPr/>
      <dgm:t>
        <a:bodyPr/>
        <a:lstStyle/>
        <a:p>
          <a:endParaRPr lang="en-US"/>
        </a:p>
      </dgm:t>
    </dgm:pt>
    <dgm:pt modelId="{E7F53025-AEE8-4D67-ABEA-1A1B6B03FEED}">
      <dgm:prSet/>
      <dgm:spPr/>
      <dgm:t>
        <a:bodyPr/>
        <a:lstStyle/>
        <a:p>
          <a:r>
            <a:rPr lang="en-US"/>
            <a:t>Advancing racial justice</a:t>
          </a:r>
        </a:p>
      </dgm:t>
    </dgm:pt>
    <dgm:pt modelId="{1A62A7A7-CAAE-4DC3-909F-BE9A6955BA53}" type="parTrans" cxnId="{D362EED6-0DCA-4320-9B79-6EE96C74C4AE}">
      <dgm:prSet/>
      <dgm:spPr/>
      <dgm:t>
        <a:bodyPr/>
        <a:lstStyle/>
        <a:p>
          <a:endParaRPr lang="en-US"/>
        </a:p>
      </dgm:t>
    </dgm:pt>
    <dgm:pt modelId="{A8F39E6A-B5FC-4655-8365-73563E62583E}" type="sibTrans" cxnId="{D362EED6-0DCA-4320-9B79-6EE96C74C4AE}">
      <dgm:prSet/>
      <dgm:spPr/>
      <dgm:t>
        <a:bodyPr/>
        <a:lstStyle/>
        <a:p>
          <a:endParaRPr lang="en-US"/>
        </a:p>
      </dgm:t>
    </dgm:pt>
    <dgm:pt modelId="{9EEC3AFD-7A9B-4FD1-ACDE-3AE2C229EE6C}">
      <dgm:prSet/>
      <dgm:spPr/>
      <dgm:t>
        <a:bodyPr/>
        <a:lstStyle/>
        <a:p>
          <a:r>
            <a:rPr lang="en-US"/>
            <a:t>Climate and social changes and priorities</a:t>
          </a:r>
        </a:p>
      </dgm:t>
    </dgm:pt>
    <dgm:pt modelId="{10B446D4-43A5-4EF6-9E23-A3B4AE151777}" type="parTrans" cxnId="{EDF1E4FA-A8FB-4CAE-99C5-8D1517A81F32}">
      <dgm:prSet/>
      <dgm:spPr/>
      <dgm:t>
        <a:bodyPr/>
        <a:lstStyle/>
        <a:p>
          <a:endParaRPr lang="en-US"/>
        </a:p>
      </dgm:t>
    </dgm:pt>
    <dgm:pt modelId="{A83999B7-5FA2-4077-B24C-5861E96180FA}" type="sibTrans" cxnId="{EDF1E4FA-A8FB-4CAE-99C5-8D1517A81F32}">
      <dgm:prSet/>
      <dgm:spPr/>
      <dgm:t>
        <a:bodyPr/>
        <a:lstStyle/>
        <a:p>
          <a:endParaRPr lang="en-US"/>
        </a:p>
      </dgm:t>
    </dgm:pt>
    <dgm:pt modelId="{F7207869-AC9A-4DD0-BAB3-D97C7985CA6F}">
      <dgm:prSet/>
      <dgm:spPr/>
      <dgm:t>
        <a:bodyPr/>
        <a:lstStyle/>
        <a:p>
          <a:r>
            <a:rPr lang="en-US"/>
            <a:t>Changing technologies</a:t>
          </a:r>
        </a:p>
      </dgm:t>
    </dgm:pt>
    <dgm:pt modelId="{4DC27E5F-E35F-474B-BF57-837421B6531D}" type="parTrans" cxnId="{2E2C387E-E1D3-4721-A2C5-C30BC9C7516D}">
      <dgm:prSet/>
      <dgm:spPr/>
      <dgm:t>
        <a:bodyPr/>
        <a:lstStyle/>
        <a:p>
          <a:endParaRPr lang="en-US"/>
        </a:p>
      </dgm:t>
    </dgm:pt>
    <dgm:pt modelId="{1B9484DB-A95F-4337-8E0C-CA9CD274966F}" type="sibTrans" cxnId="{2E2C387E-E1D3-4721-A2C5-C30BC9C7516D}">
      <dgm:prSet/>
      <dgm:spPr/>
      <dgm:t>
        <a:bodyPr/>
        <a:lstStyle/>
        <a:p>
          <a:endParaRPr lang="en-US"/>
        </a:p>
      </dgm:t>
    </dgm:pt>
    <dgm:pt modelId="{62131E0C-B825-47A5-9571-9AD3AA6BE17D}" type="pres">
      <dgm:prSet presAssocID="{1AFE5243-8FA5-4912-885C-02E9DC9F226F}" presName="diagram" presStyleCnt="0">
        <dgm:presLayoutVars>
          <dgm:dir/>
          <dgm:resizeHandles val="exact"/>
        </dgm:presLayoutVars>
      </dgm:prSet>
      <dgm:spPr/>
    </dgm:pt>
    <dgm:pt modelId="{E63C6EE8-94AC-4A11-B2B2-07992FE40F1C}" type="pres">
      <dgm:prSet presAssocID="{1450C82E-8C3C-4FCD-9589-7B5DCB890F92}" presName="node" presStyleLbl="node1" presStyleIdx="0" presStyleCnt="6" custLinFactNeighborY="752">
        <dgm:presLayoutVars>
          <dgm:bulletEnabled val="1"/>
        </dgm:presLayoutVars>
      </dgm:prSet>
      <dgm:spPr/>
    </dgm:pt>
    <dgm:pt modelId="{F1DCC7E9-D951-496E-AC08-95600A157264}" type="pres">
      <dgm:prSet presAssocID="{ABD578F7-837D-44BA-B50B-84145591B7AC}" presName="sibTrans" presStyleCnt="0"/>
      <dgm:spPr/>
    </dgm:pt>
    <dgm:pt modelId="{C31A1A0D-2D88-4EE4-B154-352646321621}" type="pres">
      <dgm:prSet presAssocID="{15AD6670-D487-425F-A041-8B29C8BEFDD6}" presName="node" presStyleLbl="node1" presStyleIdx="1" presStyleCnt="6">
        <dgm:presLayoutVars>
          <dgm:bulletEnabled val="1"/>
        </dgm:presLayoutVars>
      </dgm:prSet>
      <dgm:spPr/>
    </dgm:pt>
    <dgm:pt modelId="{E877F6BB-EF94-4B2F-A2B3-DE759DE5DCF6}" type="pres">
      <dgm:prSet presAssocID="{66C1F17B-8C76-457C-BF7A-4BD59CEC85A2}" presName="sibTrans" presStyleCnt="0"/>
      <dgm:spPr/>
    </dgm:pt>
    <dgm:pt modelId="{A8AC9426-46B1-4B7F-801A-15821EB62B49}" type="pres">
      <dgm:prSet presAssocID="{5B4D0B77-1FFD-4FCD-A0A2-CFEBE97BD43C}" presName="node" presStyleLbl="node1" presStyleIdx="2" presStyleCnt="6">
        <dgm:presLayoutVars>
          <dgm:bulletEnabled val="1"/>
        </dgm:presLayoutVars>
      </dgm:prSet>
      <dgm:spPr/>
    </dgm:pt>
    <dgm:pt modelId="{A94D4427-801A-4C17-94DF-05EFB6168272}" type="pres">
      <dgm:prSet presAssocID="{76D6B8F5-9F86-4448-9B1E-B4F31E04B4C6}" presName="sibTrans" presStyleCnt="0"/>
      <dgm:spPr/>
    </dgm:pt>
    <dgm:pt modelId="{8CEF2AD3-EA50-4D98-B27C-558E2D81F9F9}" type="pres">
      <dgm:prSet presAssocID="{E7F53025-AEE8-4D67-ABEA-1A1B6B03FEED}" presName="node" presStyleLbl="node1" presStyleIdx="3" presStyleCnt="6">
        <dgm:presLayoutVars>
          <dgm:bulletEnabled val="1"/>
        </dgm:presLayoutVars>
      </dgm:prSet>
      <dgm:spPr/>
    </dgm:pt>
    <dgm:pt modelId="{6EBBA6A5-18B1-4E97-A6B2-BD1CD70D85C9}" type="pres">
      <dgm:prSet presAssocID="{A8F39E6A-B5FC-4655-8365-73563E62583E}" presName="sibTrans" presStyleCnt="0"/>
      <dgm:spPr/>
    </dgm:pt>
    <dgm:pt modelId="{D5F76B4F-624C-4AD1-A4EA-4909DA409548}" type="pres">
      <dgm:prSet presAssocID="{9EEC3AFD-7A9B-4FD1-ACDE-3AE2C229EE6C}" presName="node" presStyleLbl="node1" presStyleIdx="4" presStyleCnt="6">
        <dgm:presLayoutVars>
          <dgm:bulletEnabled val="1"/>
        </dgm:presLayoutVars>
      </dgm:prSet>
      <dgm:spPr/>
    </dgm:pt>
    <dgm:pt modelId="{3196DB2B-84FF-456D-98DE-F02640CCE285}" type="pres">
      <dgm:prSet presAssocID="{A83999B7-5FA2-4077-B24C-5861E96180FA}" presName="sibTrans" presStyleCnt="0"/>
      <dgm:spPr/>
    </dgm:pt>
    <dgm:pt modelId="{C004A041-6AEE-4292-BB8A-889BA821CB66}" type="pres">
      <dgm:prSet presAssocID="{F7207869-AC9A-4DD0-BAB3-D97C7985CA6F}" presName="node" presStyleLbl="node1" presStyleIdx="5" presStyleCnt="6">
        <dgm:presLayoutVars>
          <dgm:bulletEnabled val="1"/>
        </dgm:presLayoutVars>
      </dgm:prSet>
      <dgm:spPr/>
    </dgm:pt>
  </dgm:ptLst>
  <dgm:cxnLst>
    <dgm:cxn modelId="{AD2C130D-3D77-41D0-86EA-4BED667F11D7}" type="presOf" srcId="{15AD6670-D487-425F-A041-8B29C8BEFDD6}" destId="{C31A1A0D-2D88-4EE4-B154-352646321621}" srcOrd="0" destOrd="0" presId="urn:microsoft.com/office/officeart/2005/8/layout/default"/>
    <dgm:cxn modelId="{91067925-DCD5-45B4-BB0C-B2B5AB3C6E0B}" type="presOf" srcId="{9EEC3AFD-7A9B-4FD1-ACDE-3AE2C229EE6C}" destId="{D5F76B4F-624C-4AD1-A4EA-4909DA409548}" srcOrd="0" destOrd="0" presId="urn:microsoft.com/office/officeart/2005/8/layout/default"/>
    <dgm:cxn modelId="{08E3063C-F75D-48A8-8859-37858667EBC9}" srcId="{1AFE5243-8FA5-4912-885C-02E9DC9F226F}" destId="{1450C82E-8C3C-4FCD-9589-7B5DCB890F92}" srcOrd="0" destOrd="0" parTransId="{C54C7940-A596-4D0F-838D-402CCF020670}" sibTransId="{ABD578F7-837D-44BA-B50B-84145591B7AC}"/>
    <dgm:cxn modelId="{A0D15956-786A-4FE2-9ADE-55C6FF7CC169}" type="presOf" srcId="{F7207869-AC9A-4DD0-BAB3-D97C7985CA6F}" destId="{C004A041-6AEE-4292-BB8A-889BA821CB66}" srcOrd="0" destOrd="0" presId="urn:microsoft.com/office/officeart/2005/8/layout/default"/>
    <dgm:cxn modelId="{2E2C387E-E1D3-4721-A2C5-C30BC9C7516D}" srcId="{1AFE5243-8FA5-4912-885C-02E9DC9F226F}" destId="{F7207869-AC9A-4DD0-BAB3-D97C7985CA6F}" srcOrd="5" destOrd="0" parTransId="{4DC27E5F-E35F-474B-BF57-837421B6531D}" sibTransId="{1B9484DB-A95F-4337-8E0C-CA9CD274966F}"/>
    <dgm:cxn modelId="{A355658C-2FDD-4050-9AC5-5472A4E4935D}" type="presOf" srcId="{1AFE5243-8FA5-4912-885C-02E9DC9F226F}" destId="{62131E0C-B825-47A5-9571-9AD3AA6BE17D}" srcOrd="0" destOrd="0" presId="urn:microsoft.com/office/officeart/2005/8/layout/default"/>
    <dgm:cxn modelId="{87F393A2-00B7-4B8C-8D15-5CDD6233B9E0}" type="presOf" srcId="{1450C82E-8C3C-4FCD-9589-7B5DCB890F92}" destId="{E63C6EE8-94AC-4A11-B2B2-07992FE40F1C}" srcOrd="0" destOrd="0" presId="urn:microsoft.com/office/officeart/2005/8/layout/default"/>
    <dgm:cxn modelId="{246573AD-CC22-4FBC-8243-31ABD2F4656C}" type="presOf" srcId="{E7F53025-AEE8-4D67-ABEA-1A1B6B03FEED}" destId="{8CEF2AD3-EA50-4D98-B27C-558E2D81F9F9}" srcOrd="0" destOrd="0" presId="urn:microsoft.com/office/officeart/2005/8/layout/default"/>
    <dgm:cxn modelId="{CC9C47AE-FE59-4DBE-9534-E144D84815B9}" srcId="{1AFE5243-8FA5-4912-885C-02E9DC9F226F}" destId="{15AD6670-D487-425F-A041-8B29C8BEFDD6}" srcOrd="1" destOrd="0" parTransId="{74C01308-D41F-4136-BCDA-3CC7A8DD1A14}" sibTransId="{66C1F17B-8C76-457C-BF7A-4BD59CEC85A2}"/>
    <dgm:cxn modelId="{AFC4D3C2-3FC7-486F-B376-F02D3ECB534B}" srcId="{1AFE5243-8FA5-4912-885C-02E9DC9F226F}" destId="{5B4D0B77-1FFD-4FCD-A0A2-CFEBE97BD43C}" srcOrd="2" destOrd="0" parTransId="{C0C6AE08-3E74-4A0E-A06F-18E028E81574}" sibTransId="{76D6B8F5-9F86-4448-9B1E-B4F31E04B4C6}"/>
    <dgm:cxn modelId="{6C1B2DCE-6605-4E32-9BC1-ABBF7EEBB46B}" type="presOf" srcId="{5B4D0B77-1FFD-4FCD-A0A2-CFEBE97BD43C}" destId="{A8AC9426-46B1-4B7F-801A-15821EB62B49}" srcOrd="0" destOrd="0" presId="urn:microsoft.com/office/officeart/2005/8/layout/default"/>
    <dgm:cxn modelId="{D362EED6-0DCA-4320-9B79-6EE96C74C4AE}" srcId="{1AFE5243-8FA5-4912-885C-02E9DC9F226F}" destId="{E7F53025-AEE8-4D67-ABEA-1A1B6B03FEED}" srcOrd="3" destOrd="0" parTransId="{1A62A7A7-CAAE-4DC3-909F-BE9A6955BA53}" sibTransId="{A8F39E6A-B5FC-4655-8365-73563E62583E}"/>
    <dgm:cxn modelId="{EDF1E4FA-A8FB-4CAE-99C5-8D1517A81F32}" srcId="{1AFE5243-8FA5-4912-885C-02E9DC9F226F}" destId="{9EEC3AFD-7A9B-4FD1-ACDE-3AE2C229EE6C}" srcOrd="4" destOrd="0" parTransId="{10B446D4-43A5-4EF6-9E23-A3B4AE151777}" sibTransId="{A83999B7-5FA2-4077-B24C-5861E96180FA}"/>
    <dgm:cxn modelId="{5527FA83-C8BD-46D1-B495-DE787838D09F}" type="presParOf" srcId="{62131E0C-B825-47A5-9571-9AD3AA6BE17D}" destId="{E63C6EE8-94AC-4A11-B2B2-07992FE40F1C}" srcOrd="0" destOrd="0" presId="urn:microsoft.com/office/officeart/2005/8/layout/default"/>
    <dgm:cxn modelId="{92D336FA-D312-4835-85E2-F26237572915}" type="presParOf" srcId="{62131E0C-B825-47A5-9571-9AD3AA6BE17D}" destId="{F1DCC7E9-D951-496E-AC08-95600A157264}" srcOrd="1" destOrd="0" presId="urn:microsoft.com/office/officeart/2005/8/layout/default"/>
    <dgm:cxn modelId="{BA3E9DB3-6EB4-4CCC-A4AA-8291F0FE088D}" type="presParOf" srcId="{62131E0C-B825-47A5-9571-9AD3AA6BE17D}" destId="{C31A1A0D-2D88-4EE4-B154-352646321621}" srcOrd="2" destOrd="0" presId="urn:microsoft.com/office/officeart/2005/8/layout/default"/>
    <dgm:cxn modelId="{8E3873AC-15FC-4A07-B288-CD8D4039BC8A}" type="presParOf" srcId="{62131E0C-B825-47A5-9571-9AD3AA6BE17D}" destId="{E877F6BB-EF94-4B2F-A2B3-DE759DE5DCF6}" srcOrd="3" destOrd="0" presId="urn:microsoft.com/office/officeart/2005/8/layout/default"/>
    <dgm:cxn modelId="{1B966698-048B-4E40-801E-C4B71A329CE2}" type="presParOf" srcId="{62131E0C-B825-47A5-9571-9AD3AA6BE17D}" destId="{A8AC9426-46B1-4B7F-801A-15821EB62B49}" srcOrd="4" destOrd="0" presId="urn:microsoft.com/office/officeart/2005/8/layout/default"/>
    <dgm:cxn modelId="{7CC53805-72B2-4E29-9361-344B6A8EAE66}" type="presParOf" srcId="{62131E0C-B825-47A5-9571-9AD3AA6BE17D}" destId="{A94D4427-801A-4C17-94DF-05EFB6168272}" srcOrd="5" destOrd="0" presId="urn:microsoft.com/office/officeart/2005/8/layout/default"/>
    <dgm:cxn modelId="{A998FE3F-1B6E-46AD-AA52-2638026E2006}" type="presParOf" srcId="{62131E0C-B825-47A5-9571-9AD3AA6BE17D}" destId="{8CEF2AD3-EA50-4D98-B27C-558E2D81F9F9}" srcOrd="6" destOrd="0" presId="urn:microsoft.com/office/officeart/2005/8/layout/default"/>
    <dgm:cxn modelId="{3271807E-399E-4C48-990E-36BCB58D7355}" type="presParOf" srcId="{62131E0C-B825-47A5-9571-9AD3AA6BE17D}" destId="{6EBBA6A5-18B1-4E97-A6B2-BD1CD70D85C9}" srcOrd="7" destOrd="0" presId="urn:microsoft.com/office/officeart/2005/8/layout/default"/>
    <dgm:cxn modelId="{770E229D-0BA3-4ECC-9AE1-1249F478FDAF}" type="presParOf" srcId="{62131E0C-B825-47A5-9571-9AD3AA6BE17D}" destId="{D5F76B4F-624C-4AD1-A4EA-4909DA409548}" srcOrd="8" destOrd="0" presId="urn:microsoft.com/office/officeart/2005/8/layout/default"/>
    <dgm:cxn modelId="{6529A723-65D1-4B66-9099-F5AC98B2AD98}" type="presParOf" srcId="{62131E0C-B825-47A5-9571-9AD3AA6BE17D}" destId="{3196DB2B-84FF-456D-98DE-F02640CCE285}" srcOrd="9" destOrd="0" presId="urn:microsoft.com/office/officeart/2005/8/layout/default"/>
    <dgm:cxn modelId="{FE194D7D-B995-4EE5-A639-5AE5D6ED9380}" type="presParOf" srcId="{62131E0C-B825-47A5-9571-9AD3AA6BE17D}" destId="{C004A041-6AEE-4292-BB8A-889BA821CB6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6EE8-94AC-4A11-B2B2-07992FE40F1C}">
      <dsp:nvSpPr>
        <dsp:cNvPr id="0" name=""/>
        <dsp:cNvSpPr/>
      </dsp:nvSpPr>
      <dsp:spPr>
        <a:xfrm>
          <a:off x="15176" y="14244"/>
          <a:ext cx="3025826" cy="181549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Economic inequality</a:t>
          </a:r>
        </a:p>
      </dsp:txBody>
      <dsp:txXfrm>
        <a:off x="15176" y="14244"/>
        <a:ext cx="3025826" cy="1815495"/>
      </dsp:txXfrm>
    </dsp:sp>
    <dsp:sp modelId="{C31A1A0D-2D88-4EE4-B154-352646321621}">
      <dsp:nvSpPr>
        <dsp:cNvPr id="0" name=""/>
        <dsp:cNvSpPr/>
      </dsp:nvSpPr>
      <dsp:spPr>
        <a:xfrm>
          <a:off x="3343585" y="591"/>
          <a:ext cx="3025826" cy="181549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Political polarization</a:t>
          </a:r>
        </a:p>
      </dsp:txBody>
      <dsp:txXfrm>
        <a:off x="3343585" y="591"/>
        <a:ext cx="3025826" cy="1815495"/>
      </dsp:txXfrm>
    </dsp:sp>
    <dsp:sp modelId="{A8AC9426-46B1-4B7F-801A-15821EB62B49}">
      <dsp:nvSpPr>
        <dsp:cNvPr id="0" name=""/>
        <dsp:cNvSpPr/>
      </dsp:nvSpPr>
      <dsp:spPr>
        <a:xfrm>
          <a:off x="6671994" y="591"/>
          <a:ext cx="3025826" cy="181549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Shifting demographics</a:t>
          </a:r>
        </a:p>
      </dsp:txBody>
      <dsp:txXfrm>
        <a:off x="6671994" y="591"/>
        <a:ext cx="3025826" cy="1815495"/>
      </dsp:txXfrm>
    </dsp:sp>
    <dsp:sp modelId="{8CEF2AD3-EA50-4D98-B27C-558E2D81F9F9}">
      <dsp:nvSpPr>
        <dsp:cNvPr id="0" name=""/>
        <dsp:cNvSpPr/>
      </dsp:nvSpPr>
      <dsp:spPr>
        <a:xfrm>
          <a:off x="15176" y="2118670"/>
          <a:ext cx="3025826" cy="181549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Advancing racial justice</a:t>
          </a:r>
        </a:p>
      </dsp:txBody>
      <dsp:txXfrm>
        <a:off x="15176" y="2118670"/>
        <a:ext cx="3025826" cy="1815495"/>
      </dsp:txXfrm>
    </dsp:sp>
    <dsp:sp modelId="{D5F76B4F-624C-4AD1-A4EA-4909DA409548}">
      <dsp:nvSpPr>
        <dsp:cNvPr id="0" name=""/>
        <dsp:cNvSpPr/>
      </dsp:nvSpPr>
      <dsp:spPr>
        <a:xfrm>
          <a:off x="3343585" y="2118670"/>
          <a:ext cx="3025826" cy="181549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Climate and social changes and priorities</a:t>
          </a:r>
        </a:p>
      </dsp:txBody>
      <dsp:txXfrm>
        <a:off x="3343585" y="2118670"/>
        <a:ext cx="3025826" cy="1815495"/>
      </dsp:txXfrm>
    </dsp:sp>
    <dsp:sp modelId="{C004A041-6AEE-4292-BB8A-889BA821CB66}">
      <dsp:nvSpPr>
        <dsp:cNvPr id="0" name=""/>
        <dsp:cNvSpPr/>
      </dsp:nvSpPr>
      <dsp:spPr>
        <a:xfrm>
          <a:off x="6671994" y="2118670"/>
          <a:ext cx="3025826" cy="181549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Changing technologies</a:t>
          </a:r>
        </a:p>
      </dsp:txBody>
      <dsp:txXfrm>
        <a:off x="6671994" y="2118670"/>
        <a:ext cx="3025826" cy="18154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B08DD-02AA-480C-B648-E5F473228FE6}"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2F0A8-B734-4C07-AFE7-AEE7A1928537}" type="slidenum">
              <a:rPr lang="en-US" smtClean="0"/>
              <a:t>‹#›</a:t>
            </a:fld>
            <a:endParaRPr lang="en-US"/>
          </a:p>
        </p:txBody>
      </p:sp>
    </p:spTree>
    <p:extLst>
      <p:ext uri="{BB962C8B-B14F-4D97-AF65-F5344CB8AC3E}">
        <p14:creationId xmlns:p14="http://schemas.microsoft.com/office/powerpoint/2010/main" val="3227021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851a045c94_0_1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851a045c94_0_1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2.deloitte.com/us/en/insights/industry/public-sector/articles-on-higher-education/higher-education-topics.html?utm_source=google&amp;utm_medium=search&amp;utm_campaign=Vert_Deloitte_HigherEducation&amp;utm_content=Trends&amp;gclid=CjwKCAjw-b-kBhB-EiwA4fvKrO8vUpMcjYGWUtBbyEpEW1Gn2FqmfZH4XMoQe1sH0Af0FwN4sXg1TRoCwRAQAvD_BwE</a:t>
            </a:r>
          </a:p>
          <a:p>
            <a:endParaRPr lang="en-US" dirty="0"/>
          </a:p>
          <a:p>
            <a:endParaRPr lang="en-US" dirty="0"/>
          </a:p>
        </p:txBody>
      </p:sp>
      <p:sp>
        <p:nvSpPr>
          <p:cNvPr id="4" name="Slide Number Placeholder 3"/>
          <p:cNvSpPr>
            <a:spLocks noGrp="1"/>
          </p:cNvSpPr>
          <p:nvPr>
            <p:ph type="sldNum" sz="quarter" idx="5"/>
          </p:nvPr>
        </p:nvSpPr>
        <p:spPr/>
        <p:txBody>
          <a:bodyPr/>
          <a:lstStyle/>
          <a:p>
            <a:fld id="{ECCE071A-D538-4C62-A7CA-DC48347F52D7}" type="slidenum">
              <a:rPr lang="en-US" smtClean="0"/>
              <a:t>8</a:t>
            </a:fld>
            <a:endParaRPr lang="en-US"/>
          </a:p>
        </p:txBody>
      </p:sp>
    </p:spTree>
    <p:extLst>
      <p:ext uri="{BB962C8B-B14F-4D97-AF65-F5344CB8AC3E}">
        <p14:creationId xmlns:p14="http://schemas.microsoft.com/office/powerpoint/2010/main" val="365123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(2-Georgette [building], 1-Michael [getting started])</a:t>
            </a:r>
          </a:p>
          <a:p>
            <a:endParaRPr lang="en-US" dirty="0"/>
          </a:p>
        </p:txBody>
      </p:sp>
    </p:spTree>
    <p:extLst>
      <p:ext uri="{BB962C8B-B14F-4D97-AF65-F5344CB8AC3E}">
        <p14:creationId xmlns:p14="http://schemas.microsoft.com/office/powerpoint/2010/main" val="1622983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Definition:</a:t>
            </a:r>
            <a:r>
              <a:rPr lang="en-US" baseline="0" dirty="0"/>
              <a:t> https://en.wikipedia.org/wiki/Digital_scholarship</a:t>
            </a:r>
          </a:p>
          <a:p>
            <a:endParaRPr lang="en-US" baseline="0" dirty="0"/>
          </a:p>
          <a:p>
            <a:r>
              <a:rPr lang="en-US" baseline="0" dirty="0"/>
              <a:t>Digital scholarship components:</a:t>
            </a:r>
          </a:p>
          <a:p>
            <a:r>
              <a:rPr lang="en-US" dirty="0"/>
              <a:t>Brenner, A. (2014). Audit of ULS support for digital scholarship: Report of findings and recommendations. Retrieved from: http://d-scholarship.pitt.edu/25034/</a:t>
            </a:r>
          </a:p>
          <a:p>
            <a:endParaRPr lang="en-US" dirty="0"/>
          </a:p>
          <a:p>
            <a:r>
              <a:rPr lang="en-US" dirty="0"/>
              <a:t>Lippincott, J. K. &amp; Goldenberg-Hart, D. (2014). CNI workshop report: Digital scholarship centers: Trends &amp; good practice. Retrieved from: https://www.cni.org/wp-content/uploads/2014/11/CNI-Digitial-Schol.-Centers-report-2014.web_.pdf</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2C3B4E5-793E-49D8-A8CC-0FB98E496E97}" type="slidenum">
              <a:rPr lang="en-US" smtClean="0"/>
              <a:t>12</a:t>
            </a:fld>
            <a:endParaRPr lang="en-US"/>
          </a:p>
        </p:txBody>
      </p:sp>
    </p:spTree>
    <p:extLst>
      <p:ext uri="{BB962C8B-B14F-4D97-AF65-F5344CB8AC3E}">
        <p14:creationId xmlns:p14="http://schemas.microsoft.com/office/powerpoint/2010/main" val="2737435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(1-Michael)</a:t>
            </a:r>
          </a:p>
        </p:txBody>
      </p:sp>
    </p:spTree>
    <p:extLst>
      <p:ext uri="{BB962C8B-B14F-4D97-AF65-F5344CB8AC3E}">
        <p14:creationId xmlns:p14="http://schemas.microsoft.com/office/powerpoint/2010/main" val="2707679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0DE4-D62E-9A81-3B88-3D85117D30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AFEB49-21EC-7D20-88CE-58FB9CEDAD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FDFF4C-728A-3FB3-072B-55768F437882}"/>
              </a:ext>
            </a:extLst>
          </p:cNvPr>
          <p:cNvSpPr>
            <a:spLocks noGrp="1"/>
          </p:cNvSpPr>
          <p:nvPr>
            <p:ph type="dt" sz="half" idx="10"/>
          </p:nvPr>
        </p:nvSpPr>
        <p:spPr>
          <a:xfrm>
            <a:off x="4606636" y="6356350"/>
            <a:ext cx="2743200" cy="365125"/>
          </a:xfrm>
        </p:spPr>
        <p:txBody>
          <a:bodyPr/>
          <a:lstStyle/>
          <a:p>
            <a:fld id="{B61BEF0D-F0BB-DE4B-95CE-6DB70DBA9567}" type="datetimeFigureOut">
              <a:rPr lang="en-US" smtClean="0"/>
              <a:pPr/>
              <a:t>6/27/2023</a:t>
            </a:fld>
            <a:endParaRPr lang="en-US" dirty="0"/>
          </a:p>
        </p:txBody>
      </p:sp>
      <p:sp>
        <p:nvSpPr>
          <p:cNvPr id="6" name="Slide Number Placeholder 5">
            <a:extLst>
              <a:ext uri="{FF2B5EF4-FFF2-40B4-BE49-F238E27FC236}">
                <a16:creationId xmlns:a16="http://schemas.microsoft.com/office/drawing/2014/main" id="{EB07EFB5-D6C7-AD52-48F5-3E31A0A7F888}"/>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0085C842-036A-465A-9123-CA7968209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338" y="6255429"/>
            <a:ext cx="1389706" cy="452073"/>
          </a:xfrm>
          <a:prstGeom prst="rect">
            <a:avLst/>
          </a:prstGeom>
        </p:spPr>
      </p:pic>
    </p:spTree>
    <p:extLst>
      <p:ext uri="{BB962C8B-B14F-4D97-AF65-F5344CB8AC3E}">
        <p14:creationId xmlns:p14="http://schemas.microsoft.com/office/powerpoint/2010/main" val="267465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3AD8-EEDA-D695-CBFA-DB1FD0881F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2F503E-AC82-9F43-CED5-EC919016F6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EECB84B-FBBE-3276-4FCD-DD849B2217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94D97B-EA3D-8DB0-1E8C-4D911834D51C}"/>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BC67761A-F4B4-44BE-9A41-D3E017CD1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338" y="6255429"/>
            <a:ext cx="1389706" cy="452073"/>
          </a:xfrm>
          <a:prstGeom prst="rect">
            <a:avLst/>
          </a:prstGeom>
        </p:spPr>
      </p:pic>
    </p:spTree>
    <p:extLst>
      <p:ext uri="{BB962C8B-B14F-4D97-AF65-F5344CB8AC3E}">
        <p14:creationId xmlns:p14="http://schemas.microsoft.com/office/powerpoint/2010/main" val="253103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B7B957-1F68-329C-2B66-EFB782F29C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46E3B-E6F8-2628-FC21-0CF0E50AC8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691303D-DC14-9E12-B074-659BF45140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E53A8E-D3B8-EB64-7F9A-4247F9B16075}"/>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0F56F147-CCD0-4CFA-8DB0-C26E63F72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338" y="6255429"/>
            <a:ext cx="1389706" cy="452073"/>
          </a:xfrm>
          <a:prstGeom prst="rect">
            <a:avLst/>
          </a:prstGeom>
        </p:spPr>
      </p:pic>
    </p:spTree>
    <p:extLst>
      <p:ext uri="{BB962C8B-B14F-4D97-AF65-F5344CB8AC3E}">
        <p14:creationId xmlns:p14="http://schemas.microsoft.com/office/powerpoint/2010/main" val="2939200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1E442B"/>
              </a:buClr>
              <a:buSzPts val="3200"/>
              <a:buFont typeface="Calibri"/>
              <a:buNone/>
              <a:defRPr sz="3200" b="1">
                <a:solidFill>
                  <a:srgbClr val="1E442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 name="Picture 7">
            <a:extLst>
              <a:ext uri="{FF2B5EF4-FFF2-40B4-BE49-F238E27FC236}">
                <a16:creationId xmlns:a16="http://schemas.microsoft.com/office/drawing/2014/main" id="{345382A6-8A1B-45D7-ADA6-0775B91EB4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338" y="6255429"/>
            <a:ext cx="1389706" cy="452073"/>
          </a:xfrm>
          <a:prstGeom prst="rect">
            <a:avLst/>
          </a:prstGeom>
        </p:spPr>
      </p:pic>
    </p:spTree>
    <p:extLst>
      <p:ext uri="{BB962C8B-B14F-4D97-AF65-F5344CB8AC3E}">
        <p14:creationId xmlns:p14="http://schemas.microsoft.com/office/powerpoint/2010/main" val="4268270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43"/>
        <p:cNvGrpSpPr/>
        <p:nvPr/>
      </p:nvGrpSpPr>
      <p:grpSpPr>
        <a:xfrm>
          <a:off x="0" y="0"/>
          <a:ext cx="0" cy="0"/>
          <a:chOff x="0" y="0"/>
          <a:chExt cx="0" cy="0"/>
        </a:xfrm>
      </p:grpSpPr>
      <p:sp>
        <p:nvSpPr>
          <p:cNvPr id="359" name="Google Shape;359;p13"/>
          <p:cNvSpPr txBox="1">
            <a:spLocks noGrp="1"/>
          </p:cNvSpPr>
          <p:nvPr>
            <p:ph type="title"/>
          </p:nvPr>
        </p:nvSpPr>
        <p:spPr>
          <a:xfrm>
            <a:off x="1979600" y="1303948"/>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360" name="Google Shape;360;p13"/>
          <p:cNvSpPr txBox="1">
            <a:spLocks noGrp="1"/>
          </p:cNvSpPr>
          <p:nvPr>
            <p:ph type="subTitle" idx="1"/>
          </p:nvPr>
        </p:nvSpPr>
        <p:spPr>
          <a:xfrm>
            <a:off x="1979600" y="1719159"/>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solidFill>
                  <a:schemeClr val="lt2"/>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361" name="Google Shape;361;p13"/>
          <p:cNvSpPr txBox="1">
            <a:spLocks noGrp="1"/>
          </p:cNvSpPr>
          <p:nvPr>
            <p:ph type="title" idx="2" hasCustomPrompt="1"/>
          </p:nvPr>
        </p:nvSpPr>
        <p:spPr>
          <a:xfrm>
            <a:off x="1263067" y="1373548"/>
            <a:ext cx="662400" cy="345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000"/>
              <a:buNone/>
              <a:defRPr sz="2667"/>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sp>
        <p:nvSpPr>
          <p:cNvPr id="362" name="Google Shape;362;p13"/>
          <p:cNvSpPr txBox="1">
            <a:spLocks noGrp="1"/>
          </p:cNvSpPr>
          <p:nvPr>
            <p:ph type="title" idx="3"/>
          </p:nvPr>
        </p:nvSpPr>
        <p:spPr>
          <a:xfrm>
            <a:off x="7527137" y="1303948"/>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363" name="Google Shape;363;p13"/>
          <p:cNvSpPr txBox="1">
            <a:spLocks noGrp="1"/>
          </p:cNvSpPr>
          <p:nvPr>
            <p:ph type="subTitle" idx="4"/>
          </p:nvPr>
        </p:nvSpPr>
        <p:spPr>
          <a:xfrm>
            <a:off x="7527137" y="1751692"/>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solidFill>
                  <a:schemeClr val="lt2"/>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364" name="Google Shape;364;p13"/>
          <p:cNvSpPr txBox="1">
            <a:spLocks noGrp="1"/>
          </p:cNvSpPr>
          <p:nvPr>
            <p:ph type="title" idx="5" hasCustomPrompt="1"/>
          </p:nvPr>
        </p:nvSpPr>
        <p:spPr>
          <a:xfrm>
            <a:off x="6842524" y="1372457"/>
            <a:ext cx="658400" cy="34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000"/>
              <a:buNone/>
              <a:defRPr sz="2667"/>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sp>
        <p:nvSpPr>
          <p:cNvPr id="365" name="Google Shape;365;p13"/>
          <p:cNvSpPr txBox="1">
            <a:spLocks noGrp="1"/>
          </p:cNvSpPr>
          <p:nvPr>
            <p:ph type="title" idx="6"/>
          </p:nvPr>
        </p:nvSpPr>
        <p:spPr>
          <a:xfrm>
            <a:off x="1979600" y="3118181"/>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366" name="Google Shape;366;p13"/>
          <p:cNvSpPr txBox="1">
            <a:spLocks noGrp="1"/>
          </p:cNvSpPr>
          <p:nvPr>
            <p:ph type="subTitle" idx="7"/>
          </p:nvPr>
        </p:nvSpPr>
        <p:spPr>
          <a:xfrm>
            <a:off x="1979600" y="3533392"/>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solidFill>
                  <a:schemeClr val="lt2"/>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367" name="Google Shape;367;p13"/>
          <p:cNvSpPr txBox="1">
            <a:spLocks noGrp="1"/>
          </p:cNvSpPr>
          <p:nvPr>
            <p:ph type="title" idx="8" hasCustomPrompt="1"/>
          </p:nvPr>
        </p:nvSpPr>
        <p:spPr>
          <a:xfrm>
            <a:off x="1299133" y="3175709"/>
            <a:ext cx="658400" cy="34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000"/>
              <a:buNone/>
              <a:defRPr sz="2667"/>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sp>
        <p:nvSpPr>
          <p:cNvPr id="368" name="Google Shape;368;p13"/>
          <p:cNvSpPr txBox="1">
            <a:spLocks noGrp="1"/>
          </p:cNvSpPr>
          <p:nvPr>
            <p:ph type="title" idx="9"/>
          </p:nvPr>
        </p:nvSpPr>
        <p:spPr>
          <a:xfrm>
            <a:off x="7527137" y="3118181"/>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369" name="Google Shape;369;p13"/>
          <p:cNvSpPr txBox="1">
            <a:spLocks noGrp="1"/>
          </p:cNvSpPr>
          <p:nvPr>
            <p:ph type="subTitle" idx="13"/>
          </p:nvPr>
        </p:nvSpPr>
        <p:spPr>
          <a:xfrm>
            <a:off x="7527137" y="3533392"/>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solidFill>
                  <a:schemeClr val="lt2"/>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370" name="Google Shape;370;p13"/>
          <p:cNvSpPr txBox="1">
            <a:spLocks noGrp="1"/>
          </p:cNvSpPr>
          <p:nvPr>
            <p:ph type="title" idx="14" hasCustomPrompt="1"/>
          </p:nvPr>
        </p:nvSpPr>
        <p:spPr>
          <a:xfrm>
            <a:off x="6842524" y="3186691"/>
            <a:ext cx="658400" cy="34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000"/>
              <a:buNone/>
              <a:defRPr sz="2667"/>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sp>
        <p:nvSpPr>
          <p:cNvPr id="371" name="Google Shape;371;p13"/>
          <p:cNvSpPr txBox="1">
            <a:spLocks noGrp="1"/>
          </p:cNvSpPr>
          <p:nvPr>
            <p:ph type="title" idx="15"/>
          </p:nvPr>
        </p:nvSpPr>
        <p:spPr>
          <a:xfrm>
            <a:off x="1979600" y="4932415"/>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372" name="Google Shape;372;p13"/>
          <p:cNvSpPr txBox="1">
            <a:spLocks noGrp="1"/>
          </p:cNvSpPr>
          <p:nvPr>
            <p:ph type="subTitle" idx="16"/>
          </p:nvPr>
        </p:nvSpPr>
        <p:spPr>
          <a:xfrm>
            <a:off x="1979600" y="5347625"/>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solidFill>
                  <a:schemeClr val="lt2"/>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373" name="Google Shape;373;p13"/>
          <p:cNvSpPr txBox="1">
            <a:spLocks noGrp="1"/>
          </p:cNvSpPr>
          <p:nvPr>
            <p:ph type="title" idx="17" hasCustomPrompt="1"/>
          </p:nvPr>
        </p:nvSpPr>
        <p:spPr>
          <a:xfrm>
            <a:off x="1299133" y="4989943"/>
            <a:ext cx="658400" cy="34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000"/>
              <a:buNone/>
              <a:defRPr sz="2667"/>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sp>
        <p:nvSpPr>
          <p:cNvPr id="374" name="Google Shape;374;p13"/>
          <p:cNvSpPr txBox="1">
            <a:spLocks noGrp="1"/>
          </p:cNvSpPr>
          <p:nvPr>
            <p:ph type="title" idx="18"/>
          </p:nvPr>
        </p:nvSpPr>
        <p:spPr>
          <a:xfrm>
            <a:off x="7527137" y="4932415"/>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375" name="Google Shape;375;p13"/>
          <p:cNvSpPr txBox="1">
            <a:spLocks noGrp="1"/>
          </p:cNvSpPr>
          <p:nvPr>
            <p:ph type="subTitle" idx="19"/>
          </p:nvPr>
        </p:nvSpPr>
        <p:spPr>
          <a:xfrm>
            <a:off x="7527137" y="5347625"/>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solidFill>
                  <a:schemeClr val="lt2"/>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376" name="Google Shape;376;p13"/>
          <p:cNvSpPr txBox="1">
            <a:spLocks noGrp="1"/>
          </p:cNvSpPr>
          <p:nvPr>
            <p:ph type="title" idx="20" hasCustomPrompt="1"/>
          </p:nvPr>
        </p:nvSpPr>
        <p:spPr>
          <a:xfrm>
            <a:off x="6842524" y="5000924"/>
            <a:ext cx="658400" cy="34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000"/>
              <a:buNone/>
              <a:defRPr sz="2667"/>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pic>
        <p:nvPicPr>
          <p:cNvPr id="20" name="Picture 19">
            <a:extLst>
              <a:ext uri="{FF2B5EF4-FFF2-40B4-BE49-F238E27FC236}">
                <a16:creationId xmlns:a16="http://schemas.microsoft.com/office/drawing/2014/main" id="{4BCB8576-6591-4D50-8BB6-829261393C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338" y="6255429"/>
            <a:ext cx="1389706" cy="452073"/>
          </a:xfrm>
          <a:prstGeom prst="rect">
            <a:avLst/>
          </a:prstGeom>
        </p:spPr>
      </p:pic>
    </p:spTree>
    <p:extLst>
      <p:ext uri="{BB962C8B-B14F-4D97-AF65-F5344CB8AC3E}">
        <p14:creationId xmlns:p14="http://schemas.microsoft.com/office/powerpoint/2010/main" val="244806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F53A-5C07-DC65-3F76-C09F670AF0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4B757-7F6C-092A-3AF1-89BC55EC59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2947279-1038-CFDB-7AEC-2087E689CA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C96793-CEF1-54D9-F9B1-5E01BA1AB78A}"/>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a:extLst>
              <a:ext uri="{FF2B5EF4-FFF2-40B4-BE49-F238E27FC236}">
                <a16:creationId xmlns:a16="http://schemas.microsoft.com/office/drawing/2014/main" id="{462FD337-3F96-49B5-A35A-4E7492956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338" y="6255429"/>
            <a:ext cx="1389706" cy="452073"/>
          </a:xfrm>
          <a:prstGeom prst="rect">
            <a:avLst/>
          </a:prstGeom>
        </p:spPr>
      </p:pic>
    </p:spTree>
    <p:extLst>
      <p:ext uri="{BB962C8B-B14F-4D97-AF65-F5344CB8AC3E}">
        <p14:creationId xmlns:p14="http://schemas.microsoft.com/office/powerpoint/2010/main" val="347243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2A46-2E1D-3D49-4116-F7D84A738B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726B4B-B995-6D07-8C1A-40C4B5D166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6E3AF1B-46E5-0B70-785C-34F9E30E90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55D0E1-97E4-EDD6-01B4-10FECDF57CAC}"/>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12ACFFB6-EFF0-47B0-8539-6E12CF987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338" y="6255429"/>
            <a:ext cx="1389706" cy="452073"/>
          </a:xfrm>
          <a:prstGeom prst="rect">
            <a:avLst/>
          </a:prstGeom>
        </p:spPr>
      </p:pic>
    </p:spTree>
    <p:extLst>
      <p:ext uri="{BB962C8B-B14F-4D97-AF65-F5344CB8AC3E}">
        <p14:creationId xmlns:p14="http://schemas.microsoft.com/office/powerpoint/2010/main" val="47267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48DC-DB17-3A06-8E47-30F9C4F2D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3D9CC4-4978-AF4B-1E85-9377D0B8A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ADC3AA-4655-5C47-0980-5165ECC7BA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0DEE3EF-FFF6-C72B-34A7-C557A8800E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2A328D-284F-E154-0C8F-FE6E404CA489}"/>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E9B9B9E0-DF16-48A7-AD55-72CFD0EBC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338" y="6255429"/>
            <a:ext cx="1389706" cy="452073"/>
          </a:xfrm>
          <a:prstGeom prst="rect">
            <a:avLst/>
          </a:prstGeom>
        </p:spPr>
      </p:pic>
    </p:spTree>
    <p:extLst>
      <p:ext uri="{BB962C8B-B14F-4D97-AF65-F5344CB8AC3E}">
        <p14:creationId xmlns:p14="http://schemas.microsoft.com/office/powerpoint/2010/main" val="983044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09FC8-6F8F-FFD4-614E-F1FDD99B62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393FBC-F7DD-2C25-D105-0F69A07A28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36EECF-C615-DDB5-4CE9-20C91EE877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CA5990-B979-1E5C-E0D1-99C9DCB238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99EB0C-8745-8C98-DE1B-53F160619D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1E61E42-C2A2-7AEF-626D-ED4709C958F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9B99674-EE69-4A31-F1CE-8158AF08C24C}"/>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0" name="Picture 9">
            <a:extLst>
              <a:ext uri="{FF2B5EF4-FFF2-40B4-BE49-F238E27FC236}">
                <a16:creationId xmlns:a16="http://schemas.microsoft.com/office/drawing/2014/main" id="{76F558CC-6A9B-4AD1-8C4D-C8C787E215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338" y="6255429"/>
            <a:ext cx="1389706" cy="452073"/>
          </a:xfrm>
          <a:prstGeom prst="rect">
            <a:avLst/>
          </a:prstGeom>
        </p:spPr>
      </p:pic>
    </p:spTree>
    <p:extLst>
      <p:ext uri="{BB962C8B-B14F-4D97-AF65-F5344CB8AC3E}">
        <p14:creationId xmlns:p14="http://schemas.microsoft.com/office/powerpoint/2010/main" val="239282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1A6C5-5A5B-3C52-99BA-3BEC717F5862}"/>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BF0D848-B377-075B-77CD-8E9F67D7B24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0C5EEBD-F9BF-BC22-ABD7-504A73A6E737}"/>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6" name="Picture 5">
            <a:extLst>
              <a:ext uri="{FF2B5EF4-FFF2-40B4-BE49-F238E27FC236}">
                <a16:creationId xmlns:a16="http://schemas.microsoft.com/office/drawing/2014/main" id="{74B931A9-54DA-4A69-BF8E-1C57D206F3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338" y="6255429"/>
            <a:ext cx="1389706" cy="452073"/>
          </a:xfrm>
          <a:prstGeom prst="rect">
            <a:avLst/>
          </a:prstGeom>
        </p:spPr>
      </p:pic>
    </p:spTree>
    <p:extLst>
      <p:ext uri="{BB962C8B-B14F-4D97-AF65-F5344CB8AC3E}">
        <p14:creationId xmlns:p14="http://schemas.microsoft.com/office/powerpoint/2010/main" val="375894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56511FB-F665-D7DB-C6AE-1B6C90841A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23AE88-D18D-D87D-B314-B377B5097BB6}"/>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5" name="Picture 4">
            <a:extLst>
              <a:ext uri="{FF2B5EF4-FFF2-40B4-BE49-F238E27FC236}">
                <a16:creationId xmlns:a16="http://schemas.microsoft.com/office/drawing/2014/main" id="{103F5EB8-EF41-4E5E-AF85-35019F2074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338" y="6255429"/>
            <a:ext cx="1389706" cy="452073"/>
          </a:xfrm>
          <a:prstGeom prst="rect">
            <a:avLst/>
          </a:prstGeom>
        </p:spPr>
      </p:pic>
    </p:spTree>
    <p:extLst>
      <p:ext uri="{BB962C8B-B14F-4D97-AF65-F5344CB8AC3E}">
        <p14:creationId xmlns:p14="http://schemas.microsoft.com/office/powerpoint/2010/main" val="2284703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10D3-56CF-7616-2926-C0AA79E29E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45F656-8417-7141-01C1-274577EDD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8A745-6C99-95B7-5EC2-A9AFDF2B0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EC6EC228-5A33-EBEF-B069-3E5753DCC7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A2EE9B-B2CC-DA6D-CA84-CBFE72E71301}"/>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a:extLst>
              <a:ext uri="{FF2B5EF4-FFF2-40B4-BE49-F238E27FC236}">
                <a16:creationId xmlns:a16="http://schemas.microsoft.com/office/drawing/2014/main" id="{036F263B-E921-4C6B-A361-EC9744A5F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338" y="6255429"/>
            <a:ext cx="1389706" cy="452073"/>
          </a:xfrm>
          <a:prstGeom prst="rect">
            <a:avLst/>
          </a:prstGeom>
        </p:spPr>
      </p:pic>
    </p:spTree>
    <p:extLst>
      <p:ext uri="{BB962C8B-B14F-4D97-AF65-F5344CB8AC3E}">
        <p14:creationId xmlns:p14="http://schemas.microsoft.com/office/powerpoint/2010/main" val="11692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DEE70-5C3A-FD74-34E9-794BB3200E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450555-2AA5-E238-C71B-1AB5A90FCE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F4DFC6-D1FD-BD52-EAEB-D1B5F9517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ED897C3-9120-46A0-6E3E-169BA2EDEB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E88083-B760-C787-B3BD-65C50FB48E81}"/>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10B0F70B-ABCA-407C-9F04-A2C40118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338" y="6255429"/>
            <a:ext cx="1389706" cy="452073"/>
          </a:xfrm>
          <a:prstGeom prst="rect">
            <a:avLst/>
          </a:prstGeom>
        </p:spPr>
      </p:pic>
    </p:spTree>
    <p:extLst>
      <p:ext uri="{BB962C8B-B14F-4D97-AF65-F5344CB8AC3E}">
        <p14:creationId xmlns:p14="http://schemas.microsoft.com/office/powerpoint/2010/main" val="228002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96E9EF-3E5A-E236-093D-2C06E4CC6B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4FA58B-D4BB-68D4-F2EF-037DC52A9C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5130F-31ED-6D82-ACD8-0B5CF33BD9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6/27/2023</a:t>
            </a:fld>
            <a:endParaRPr lang="en-US" dirty="0"/>
          </a:p>
        </p:txBody>
      </p:sp>
      <p:sp>
        <p:nvSpPr>
          <p:cNvPr id="5" name="Footer Placeholder 4">
            <a:extLst>
              <a:ext uri="{FF2B5EF4-FFF2-40B4-BE49-F238E27FC236}">
                <a16:creationId xmlns:a16="http://schemas.microsoft.com/office/drawing/2014/main" id="{B56F6872-33B2-B01E-ABEB-0B97D3821B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59A9F04-1D67-106E-051B-3C229DE695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795111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hyperlink" Target="https://www.pewresearch.org/internet/fact-sheet/social-media/" TargetMode="External"/><Relationship Id="rId2" Type="http://schemas.openxmlformats.org/officeDocument/2006/relationships/hyperlink" Target="https://www.smartinsights.com/social-media-marketing/social-media-strategy/new-global-social-media-research/" TargetMode="External"/><Relationship Id="rId1" Type="http://schemas.openxmlformats.org/officeDocument/2006/relationships/slideLayout" Target="../slideLayouts/slideLayout4.xml"/><Relationship Id="rId4" Type="http://schemas.openxmlformats.org/officeDocument/2006/relationships/hyperlink" Target="https://www.mobiloud.com/blog/mobile-apps-vs-mobile-website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2.deloitte.com/" TargetMode="External"/><Relationship Id="rId2" Type="http://schemas.openxmlformats.org/officeDocument/2006/relationships/hyperlink" Target="https://www.evertrue.com/" TargetMode="External"/><Relationship Id="rId1" Type="http://schemas.openxmlformats.org/officeDocument/2006/relationships/slideLayout" Target="../slideLayouts/slideLayout2.xml"/><Relationship Id="rId5" Type="http://schemas.openxmlformats.org/officeDocument/2006/relationships/hyperlink" Target="https://www.classy.org/state-of-modern-philanthropy" TargetMode="External"/><Relationship Id="rId4" Type="http://schemas.openxmlformats.org/officeDocument/2006/relationships/hyperlink" Target="https://blog.philanthropy.iupui.edu/2021/07/23/6-ways-to-use-social-media-to-reach-your-fundraising-goal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7DBC2C-5FD0-4E89-AE4F-A34CC77444E9}"/>
              </a:ext>
            </a:extLst>
          </p:cNvPr>
          <p:cNvSpPr>
            <a:spLocks noGrp="1"/>
          </p:cNvSpPr>
          <p:nvPr>
            <p:ph type="ctrTitle"/>
          </p:nvPr>
        </p:nvSpPr>
        <p:spPr>
          <a:xfrm>
            <a:off x="1524000" y="1293338"/>
            <a:ext cx="9144000" cy="3274592"/>
          </a:xfrm>
        </p:spPr>
        <p:txBody>
          <a:bodyPr anchor="ctr">
            <a:noAutofit/>
          </a:bodyPr>
          <a:lstStyle/>
          <a:p>
            <a:r>
              <a:rPr lang="en-US" sz="5400" b="1" dirty="0">
                <a:solidFill>
                  <a:srgbClr val="002060"/>
                </a:solidFill>
              </a:rPr>
              <a:t>Aligning Fundraising with Academic Library Trends, From F2F to Virtual</a:t>
            </a:r>
            <a:br>
              <a:rPr lang="en-US" sz="5400" b="1" dirty="0">
                <a:solidFill>
                  <a:srgbClr val="002060"/>
                </a:solidFill>
              </a:rPr>
            </a:br>
            <a:r>
              <a:rPr lang="en-US" sz="5400" b="1" dirty="0">
                <a:solidFill>
                  <a:srgbClr val="002060"/>
                </a:solidFill>
              </a:rPr>
              <a:t>ALADN 2023</a:t>
            </a:r>
          </a:p>
        </p:txBody>
      </p:sp>
      <p:sp>
        <p:nvSpPr>
          <p:cNvPr id="3" name="Subtitle 2">
            <a:extLst>
              <a:ext uri="{FF2B5EF4-FFF2-40B4-BE49-F238E27FC236}">
                <a16:creationId xmlns:a16="http://schemas.microsoft.com/office/drawing/2014/main" id="{C8E7A640-C111-4F28-9F24-570AE78F7F3A}"/>
              </a:ext>
            </a:extLst>
          </p:cNvPr>
          <p:cNvSpPr>
            <a:spLocks noGrp="1"/>
          </p:cNvSpPr>
          <p:nvPr>
            <p:ph type="subTitle" idx="1"/>
          </p:nvPr>
        </p:nvSpPr>
        <p:spPr>
          <a:xfrm>
            <a:off x="1524000" y="5514052"/>
            <a:ext cx="9144000" cy="651910"/>
          </a:xfrm>
        </p:spPr>
        <p:txBody>
          <a:bodyPr anchor="ctr">
            <a:normAutofit/>
          </a:bodyPr>
          <a:lstStyle/>
          <a:p>
            <a:pPr algn="l"/>
            <a:r>
              <a:rPr lang="en-US" sz="1500" dirty="0">
                <a:solidFill>
                  <a:srgbClr val="002060"/>
                </a:solidFill>
              </a:rPr>
              <a:t>Nakia Hoskins, nahoskin@uncg.edu</a:t>
            </a:r>
          </a:p>
          <a:p>
            <a:pPr algn="l"/>
            <a:r>
              <a:rPr lang="en-US" sz="1500" dirty="0">
                <a:solidFill>
                  <a:srgbClr val="002060"/>
                </a:solidFill>
              </a:rPr>
              <a:t>Mike Crumpton, macrumpt@uncg.edu</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7A53ECD-1DD7-41D8-B995-102F5AA9B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8294" y="5629557"/>
            <a:ext cx="1389706" cy="452073"/>
          </a:xfrm>
          <a:prstGeom prst="rect">
            <a:avLst/>
          </a:prstGeom>
        </p:spPr>
      </p:pic>
    </p:spTree>
    <p:extLst>
      <p:ext uri="{BB962C8B-B14F-4D97-AF65-F5344CB8AC3E}">
        <p14:creationId xmlns:p14="http://schemas.microsoft.com/office/powerpoint/2010/main" val="4207897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3618-7D97-41D2-8579-536DA05795C7}"/>
              </a:ext>
            </a:extLst>
          </p:cNvPr>
          <p:cNvSpPr>
            <a:spLocks noGrp="1"/>
          </p:cNvSpPr>
          <p:nvPr>
            <p:ph type="title"/>
          </p:nvPr>
        </p:nvSpPr>
        <p:spPr>
          <a:xfrm>
            <a:off x="617806" y="381000"/>
            <a:ext cx="10178562" cy="1120775"/>
          </a:xfrm>
        </p:spPr>
        <p:txBody>
          <a:bodyPr>
            <a:normAutofit/>
          </a:bodyPr>
          <a:lstStyle/>
          <a:p>
            <a:r>
              <a:rPr lang="en-US" sz="2800" dirty="0"/>
              <a:t>Library spaces and the trend toward libraries housing tenants including other services on campus directed toward student success. </a:t>
            </a:r>
          </a:p>
        </p:txBody>
      </p:sp>
      <p:sp>
        <p:nvSpPr>
          <p:cNvPr id="3" name="Text Placeholder 2">
            <a:extLst>
              <a:ext uri="{FF2B5EF4-FFF2-40B4-BE49-F238E27FC236}">
                <a16:creationId xmlns:a16="http://schemas.microsoft.com/office/drawing/2014/main" id="{8D7BBF3B-46DF-4B9F-965E-F948613C780A}"/>
              </a:ext>
            </a:extLst>
          </p:cNvPr>
          <p:cNvSpPr>
            <a:spLocks noGrp="1"/>
          </p:cNvSpPr>
          <p:nvPr>
            <p:ph idx="1"/>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5624"/>
            <a:ext cx="10178562" cy="4231344"/>
          </a:xfrm>
          <a:prstGeom prst="rect">
            <a:avLst/>
          </a:prstGeom>
        </p:spPr>
      </p:pic>
    </p:spTree>
    <p:extLst>
      <p:ext uri="{BB962C8B-B14F-4D97-AF65-F5344CB8AC3E}">
        <p14:creationId xmlns:p14="http://schemas.microsoft.com/office/powerpoint/2010/main" val="1223958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3669"/>
            <a:ext cx="7854046" cy="701731"/>
          </a:xfrm>
        </p:spPr>
        <p:txBody>
          <a:bodyPr vert="horz" wrap="square" lIns="91440" tIns="45720" rIns="91440" bIns="45720" rtlCol="0" anchor="ctr">
            <a:spAutoFit/>
          </a:bodyPr>
          <a:lstStyle/>
          <a:p>
            <a:pPr>
              <a:spcBef>
                <a:spcPct val="0"/>
              </a:spcBef>
            </a:pPr>
            <a:r>
              <a:rPr lang="en-US" sz="4400" dirty="0">
                <a:solidFill>
                  <a:srgbClr val="002060"/>
                </a:solidFill>
              </a:rPr>
              <a:t>Getting Started</a:t>
            </a:r>
          </a:p>
        </p:txBody>
      </p:sp>
      <p:pic>
        <p:nvPicPr>
          <p:cNvPr id="5" name="Picture Placeholder 4"/>
          <p:cNvPicPr>
            <a:picLocks noGrp="1" noChangeAspect="1"/>
          </p:cNvPicPr>
          <p:nvPr>
            <p:ph type="pic" idx="2"/>
          </p:nvPr>
        </p:nvPicPr>
        <p:blipFill>
          <a:blip r:embed="rId2">
            <a:extLst>
              <a:ext uri="{28A0092B-C50C-407E-A947-70E740481C1C}">
                <a14:useLocalDpi xmlns:a14="http://schemas.microsoft.com/office/drawing/2010/main" val="0"/>
              </a:ext>
            </a:extLst>
          </a:blip>
          <a:srcRect l="3740" r="3740"/>
          <a:stretch>
            <a:fillRect/>
          </a:stretch>
        </p:blipFill>
        <p:spPr>
          <a:ln>
            <a:solidFill>
              <a:srgbClr val="002060"/>
            </a:solidFill>
          </a:ln>
        </p:spPr>
      </p:pic>
      <p:sp>
        <p:nvSpPr>
          <p:cNvPr id="4" name="Text Placeholder 3"/>
          <p:cNvSpPr>
            <a:spLocks noGrp="1"/>
          </p:cNvSpPr>
          <p:nvPr>
            <p:ph type="body" idx="1"/>
          </p:nvPr>
        </p:nvSpPr>
        <p:spPr>
          <a:xfrm>
            <a:off x="836612" y="1728787"/>
            <a:ext cx="3932236" cy="3390900"/>
          </a:xfrm>
        </p:spPr>
        <p:txBody>
          <a:bodyPr vert="horz" lIns="91440" tIns="45720" rIns="91440" bIns="45720" rtlCol="0">
            <a:normAutofit/>
          </a:bodyPr>
          <a:lstStyle/>
          <a:p>
            <a:pPr marL="228600">
              <a:buSzPct val="100000"/>
              <a:buChar char="•"/>
            </a:pPr>
            <a:r>
              <a:rPr lang="en-US" sz="2800" dirty="0"/>
              <a:t>Vision</a:t>
            </a:r>
          </a:p>
          <a:p>
            <a:pPr marL="228600">
              <a:buSzPct val="100000"/>
              <a:buChar char="•"/>
            </a:pPr>
            <a:r>
              <a:rPr lang="en-US" sz="2800" dirty="0"/>
              <a:t>Concept</a:t>
            </a:r>
          </a:p>
          <a:p>
            <a:pPr marL="228600">
              <a:buSzPct val="100000"/>
              <a:buChar char="•"/>
            </a:pPr>
            <a:r>
              <a:rPr lang="en-US" sz="2800" dirty="0"/>
              <a:t>Assessment </a:t>
            </a:r>
          </a:p>
          <a:p>
            <a:pPr marL="228600">
              <a:buSzPct val="100000"/>
              <a:buChar char="•"/>
            </a:pPr>
            <a:r>
              <a:rPr lang="en-US" sz="2800" dirty="0"/>
              <a:t>Cross over needs</a:t>
            </a:r>
          </a:p>
          <a:p>
            <a:pPr marL="228600">
              <a:buSzPct val="100000"/>
              <a:buChar char="•"/>
            </a:pPr>
            <a:r>
              <a:rPr lang="en-US" sz="2800" dirty="0"/>
              <a:t>How it will work together</a:t>
            </a:r>
          </a:p>
        </p:txBody>
      </p:sp>
    </p:spTree>
    <p:extLst>
      <p:ext uri="{BB962C8B-B14F-4D97-AF65-F5344CB8AC3E}">
        <p14:creationId xmlns:p14="http://schemas.microsoft.com/office/powerpoint/2010/main" val="320260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514" y="593669"/>
            <a:ext cx="10248499" cy="701731"/>
          </a:xfrm>
        </p:spPr>
        <p:txBody>
          <a:bodyPr vert="horz" lIns="91440" tIns="45720" rIns="91440" bIns="45720" rtlCol="0" anchor="ctr">
            <a:spAutoFit/>
          </a:bodyPr>
          <a:lstStyle/>
          <a:p>
            <a:r>
              <a:rPr lang="en-US" b="1" dirty="0">
                <a:solidFill>
                  <a:srgbClr val="002060"/>
                </a:solidFill>
              </a:rPr>
              <a:t>Digital scholarship</a:t>
            </a:r>
          </a:p>
        </p:txBody>
      </p:sp>
      <p:sp>
        <p:nvSpPr>
          <p:cNvPr id="3" name="Content Placeholder 2"/>
          <p:cNvSpPr>
            <a:spLocks noGrp="1"/>
          </p:cNvSpPr>
          <p:nvPr>
            <p:ph sz="half" idx="1"/>
          </p:nvPr>
        </p:nvSpPr>
        <p:spPr>
          <a:xfrm>
            <a:off x="6055729" y="2724400"/>
            <a:ext cx="4754880" cy="3573379"/>
          </a:xfrm>
        </p:spPr>
        <p:txBody>
          <a:bodyPr vert="horz" lIns="91440" tIns="45720" rIns="91440" bIns="45720" rtlCol="0">
            <a:normAutofit/>
          </a:bodyPr>
          <a:lstStyle/>
          <a:p>
            <a:r>
              <a:rPr lang="en-US" sz="2400" dirty="0"/>
              <a:t>Digital collections and exhibits</a:t>
            </a:r>
          </a:p>
          <a:p>
            <a:r>
              <a:rPr lang="en-US" sz="2400" dirty="0"/>
              <a:t>Subject-based digital archives</a:t>
            </a:r>
          </a:p>
          <a:p>
            <a:r>
              <a:rPr lang="en-US" sz="2400" dirty="0"/>
              <a:t>E-journal publishing</a:t>
            </a:r>
          </a:p>
          <a:p>
            <a:r>
              <a:rPr lang="en-US" sz="2400" dirty="0"/>
              <a:t>Media content creation – audio, video, still image, web, and more</a:t>
            </a:r>
          </a:p>
        </p:txBody>
      </p:sp>
      <p:sp>
        <p:nvSpPr>
          <p:cNvPr id="4" name="Content Placeholder 3"/>
          <p:cNvSpPr>
            <a:spLocks noGrp="1"/>
          </p:cNvSpPr>
          <p:nvPr>
            <p:ph sz="half" idx="2"/>
          </p:nvPr>
        </p:nvSpPr>
        <p:spPr>
          <a:xfrm>
            <a:off x="998884" y="2724400"/>
            <a:ext cx="4754880" cy="3573379"/>
          </a:xfrm>
        </p:spPr>
        <p:txBody>
          <a:bodyPr vert="horz" lIns="91440" tIns="45720" rIns="91440" bIns="45720" rtlCol="0">
            <a:normAutofit/>
          </a:bodyPr>
          <a:lstStyle/>
          <a:p>
            <a:r>
              <a:rPr lang="en-US" sz="2400" dirty="0"/>
              <a:t>Digitization</a:t>
            </a:r>
          </a:p>
          <a:p>
            <a:r>
              <a:rPr lang="en-US" sz="2400" dirty="0"/>
              <a:t>Research Data Management (RDM)</a:t>
            </a:r>
          </a:p>
          <a:p>
            <a:r>
              <a:rPr lang="en-US" sz="2400" dirty="0"/>
              <a:t>Intellectual property and open access</a:t>
            </a:r>
          </a:p>
          <a:p>
            <a:r>
              <a:rPr lang="en-US" sz="2400" dirty="0"/>
              <a:t>Big Data</a:t>
            </a:r>
          </a:p>
          <a:p>
            <a:r>
              <a:rPr lang="en-US" sz="2400" dirty="0"/>
              <a:t>Geographic Information Systems (GIS) support</a:t>
            </a:r>
          </a:p>
        </p:txBody>
      </p:sp>
      <p:sp>
        <p:nvSpPr>
          <p:cNvPr id="5" name="Content Placeholder 2"/>
          <p:cNvSpPr txBox="1">
            <a:spLocks/>
          </p:cNvSpPr>
          <p:nvPr/>
        </p:nvSpPr>
        <p:spPr>
          <a:xfrm>
            <a:off x="615273" y="1510611"/>
            <a:ext cx="10587789" cy="1213789"/>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n-US" sz="2800" dirty="0">
                <a:solidFill>
                  <a:schemeClr val="tx1"/>
                </a:solidFill>
              </a:rPr>
              <a:t>“The use of digital evidence, methods of inquiry, research, publication and preservation to achieve scholarly and research goals.” – Wikipedia</a:t>
            </a:r>
          </a:p>
          <a:p>
            <a:pPr marL="45720" indent="0">
              <a:buFont typeface="Corbel" pitchFamily="34" charset="0"/>
              <a:buNone/>
            </a:pPr>
            <a:r>
              <a:rPr lang="en-US" sz="2800" dirty="0">
                <a:solidFill>
                  <a:schemeClr val="tx1"/>
                </a:solidFill>
              </a:rPr>
              <a:t>What might this encompass?</a:t>
            </a:r>
          </a:p>
        </p:txBody>
      </p:sp>
    </p:spTree>
    <p:extLst>
      <p:ext uri="{BB962C8B-B14F-4D97-AF65-F5344CB8AC3E}">
        <p14:creationId xmlns:p14="http://schemas.microsoft.com/office/powerpoint/2010/main" val="439834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C0A1-74FC-416F-A681-7F8E0B5FCA71}"/>
              </a:ext>
            </a:extLst>
          </p:cNvPr>
          <p:cNvSpPr>
            <a:spLocks noGrp="1"/>
          </p:cNvSpPr>
          <p:nvPr>
            <p:ph type="title"/>
          </p:nvPr>
        </p:nvSpPr>
        <p:spPr>
          <a:xfrm>
            <a:off x="613117" y="365125"/>
            <a:ext cx="11133406" cy="1325563"/>
          </a:xfrm>
        </p:spPr>
        <p:txBody>
          <a:bodyPr>
            <a:normAutofit/>
          </a:bodyPr>
          <a:lstStyle/>
          <a:p>
            <a:r>
              <a:rPr lang="en-US" sz="2800" dirty="0"/>
              <a:t>Virtual services, such as “chat” or ILS systems; and the potential to leverage these effective and desired tools through sponsorship and/or donor support.</a:t>
            </a:r>
            <a:endParaRPr lang="en-US" dirty="0"/>
          </a:p>
        </p:txBody>
      </p:sp>
      <p:sp>
        <p:nvSpPr>
          <p:cNvPr id="3" name="Text Placeholder 2">
            <a:extLst>
              <a:ext uri="{FF2B5EF4-FFF2-40B4-BE49-F238E27FC236}">
                <a16:creationId xmlns:a16="http://schemas.microsoft.com/office/drawing/2014/main" id="{199BF6E7-CCB3-4DFA-A88B-22F8C8428D84}"/>
              </a:ext>
            </a:extLst>
          </p:cNvPr>
          <p:cNvSpPr>
            <a:spLocks noGrp="1"/>
          </p:cNvSpPr>
          <p:nvPr>
            <p:ph idx="1"/>
          </p:nvPr>
        </p:nvSpPr>
        <p:spPr/>
        <p:txBody>
          <a:bodyPr/>
          <a:lstStyle/>
          <a:p>
            <a:pPr marL="114300" indent="0">
              <a:buNone/>
            </a:pPr>
            <a:r>
              <a:rPr lang="en-US"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6765" y="4902200"/>
            <a:ext cx="2876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3163" y="1896898"/>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1877"/>
          <a:stretch/>
        </p:blipFill>
        <p:spPr bwMode="auto">
          <a:xfrm>
            <a:off x="2049094" y="4001294"/>
            <a:ext cx="4046906"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9271" y="1948655"/>
            <a:ext cx="5468195" cy="195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831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30AF-9EAE-4DAF-B529-B7B85145D686}"/>
              </a:ext>
            </a:extLst>
          </p:cNvPr>
          <p:cNvSpPr>
            <a:spLocks noGrp="1"/>
          </p:cNvSpPr>
          <p:nvPr>
            <p:ph type="title"/>
          </p:nvPr>
        </p:nvSpPr>
        <p:spPr>
          <a:xfrm>
            <a:off x="613112" y="592633"/>
            <a:ext cx="10106465" cy="701731"/>
          </a:xfrm>
        </p:spPr>
        <p:txBody>
          <a:bodyPr vert="horz" wrap="square" lIns="91440" tIns="45720" rIns="91440" bIns="45720" rtlCol="0" anchor="ctr">
            <a:spAutoFit/>
          </a:bodyPr>
          <a:lstStyle/>
          <a:p>
            <a:r>
              <a:rPr lang="en-US" b="1" dirty="0">
                <a:solidFill>
                  <a:srgbClr val="002060"/>
                </a:solidFill>
              </a:rPr>
              <a:t>6th Trend (Overarching)</a:t>
            </a:r>
          </a:p>
        </p:txBody>
      </p:sp>
      <p:sp>
        <p:nvSpPr>
          <p:cNvPr id="3" name="Text Placeholder 2">
            <a:extLst>
              <a:ext uri="{FF2B5EF4-FFF2-40B4-BE49-F238E27FC236}">
                <a16:creationId xmlns:a16="http://schemas.microsoft.com/office/drawing/2014/main" id="{433E3B2D-90E1-4557-89BC-1A9E5A05127E}"/>
              </a:ext>
            </a:extLst>
          </p:cNvPr>
          <p:cNvSpPr>
            <a:spLocks noGrp="1"/>
          </p:cNvSpPr>
          <p:nvPr>
            <p:ph idx="1"/>
          </p:nvPr>
        </p:nvSpPr>
        <p:spPr/>
        <p:txBody>
          <a:bodyPr>
            <a:normAutofit/>
          </a:bodyPr>
          <a:lstStyle/>
          <a:p>
            <a:r>
              <a:rPr lang="en-US" sz="3600" dirty="0"/>
              <a:t>Change in leadership</a:t>
            </a:r>
          </a:p>
          <a:p>
            <a:pPr lvl="1">
              <a:buFont typeface="Wingdings" panose="05000000000000000000" pitchFamily="2" charset="2"/>
              <a:buChar char="Ø"/>
            </a:pPr>
            <a:r>
              <a:rPr lang="en-US" sz="3200" dirty="0"/>
              <a:t>UNCG – NEW Provost, Chancellor, Dean</a:t>
            </a:r>
          </a:p>
          <a:p>
            <a:pPr lvl="1">
              <a:buFont typeface="Wingdings" panose="05000000000000000000" pitchFamily="2" charset="2"/>
              <a:buChar char="Ø"/>
            </a:pPr>
            <a:r>
              <a:rPr lang="en-US" sz="3200" dirty="0"/>
              <a:t>UA organizational model</a:t>
            </a:r>
          </a:p>
          <a:p>
            <a:r>
              <a:rPr lang="en-US" sz="3600" dirty="0"/>
              <a:t>Need to show value/assessment</a:t>
            </a:r>
          </a:p>
          <a:p>
            <a:r>
              <a:rPr lang="en-US" sz="3600" dirty="0"/>
              <a:t>New Trends are out there!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38" y="3039113"/>
            <a:ext cx="4163389" cy="2762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939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9B92F68-FC8F-49C9-A4B6-F15C11FB2DD4}"/>
              </a:ext>
            </a:extLst>
          </p:cNvPr>
          <p:cNvSpPr txBox="1">
            <a:spLocks/>
          </p:cNvSpPr>
          <p:nvPr/>
        </p:nvSpPr>
        <p:spPr>
          <a:xfrm>
            <a:off x="613210" y="588006"/>
            <a:ext cx="9712998" cy="7017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rPr>
              <a:t>Changes in Philanthropy </a:t>
            </a:r>
          </a:p>
        </p:txBody>
      </p:sp>
      <p:graphicFrame>
        <p:nvGraphicFramePr>
          <p:cNvPr id="9" name="Content Placeholder 2">
            <a:extLst>
              <a:ext uri="{FF2B5EF4-FFF2-40B4-BE49-F238E27FC236}">
                <a16:creationId xmlns:a16="http://schemas.microsoft.com/office/drawing/2014/main" id="{F1613410-A59E-4F3F-A9B7-86729D06C72A}"/>
              </a:ext>
            </a:extLst>
          </p:cNvPr>
          <p:cNvGraphicFramePr>
            <a:graphicFrameLocks noGrp="1"/>
          </p:cNvGraphicFramePr>
          <p:nvPr>
            <p:ph idx="1"/>
            <p:extLst>
              <p:ext uri="{D42A27DB-BD31-4B8C-83A1-F6EECF244321}">
                <p14:modId xmlns:p14="http://schemas.microsoft.com/office/powerpoint/2010/main" val="2756418602"/>
              </p:ext>
            </p:extLst>
          </p:nvPr>
        </p:nvGraphicFramePr>
        <p:xfrm>
          <a:off x="1175400" y="1674057"/>
          <a:ext cx="9712998" cy="3934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3734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B470539-5D1F-437C-9B65-125AA4170892}"/>
              </a:ext>
            </a:extLst>
          </p:cNvPr>
          <p:cNvSpPr txBox="1">
            <a:spLocks/>
          </p:cNvSpPr>
          <p:nvPr/>
        </p:nvSpPr>
        <p:spPr>
          <a:xfrm>
            <a:off x="630936" y="593669"/>
            <a:ext cx="9160178"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rPr>
              <a:t>Value of Social Media</a:t>
            </a:r>
          </a:p>
        </p:txBody>
      </p:sp>
      <p:sp>
        <p:nvSpPr>
          <p:cNvPr id="11" name="Content Placeholder 2">
            <a:extLst>
              <a:ext uri="{FF2B5EF4-FFF2-40B4-BE49-F238E27FC236}">
                <a16:creationId xmlns:a16="http://schemas.microsoft.com/office/drawing/2014/main" id="{A7A0DBA3-458E-4709-8554-7DE944CB4C5A}"/>
              </a:ext>
            </a:extLst>
          </p:cNvPr>
          <p:cNvSpPr>
            <a:spLocks noGrp="1"/>
          </p:cNvSpPr>
          <p:nvPr>
            <p:ph idx="1"/>
          </p:nvPr>
        </p:nvSpPr>
        <p:spPr>
          <a:xfrm>
            <a:off x="609600" y="1499968"/>
            <a:ext cx="11224642" cy="4623683"/>
          </a:xfrm>
        </p:spPr>
        <p:txBody>
          <a:bodyPr anchor="ctr">
            <a:normAutofit fontScale="85000" lnSpcReduction="20000"/>
          </a:bodyPr>
          <a:lstStyle/>
          <a:p>
            <a:pPr marL="274320">
              <a:spcBef>
                <a:spcPts val="1200"/>
              </a:spcBef>
            </a:pPr>
            <a:r>
              <a:rPr lang="en-US" sz="2900" b="0" i="0" dirty="0">
                <a:effectLst/>
                <a:latin typeface="BentonSans"/>
              </a:rPr>
              <a:t>Americans </a:t>
            </a:r>
            <a:r>
              <a:rPr lang="en-US" sz="2900" b="0" i="0" dirty="0">
                <a:effectLst/>
                <a:latin typeface="BentonSans"/>
                <a:hlinkClick r:id="rId2">
                  <a:extLst>
                    <a:ext uri="{A12FA001-AC4F-418D-AE19-62706E023703}">
                      <ahyp:hlinkClr xmlns:ahyp="http://schemas.microsoft.com/office/drawing/2018/hyperlinkcolor" val="tx"/>
                    </a:ext>
                  </a:extLst>
                </a:hlinkClick>
              </a:rPr>
              <a:t>spend more than two hours a day</a:t>
            </a:r>
            <a:r>
              <a:rPr lang="en-US" sz="2900" b="0" i="0" dirty="0">
                <a:effectLst/>
                <a:latin typeface="BentonSans"/>
              </a:rPr>
              <a:t> on social media each and every day and the number of users on social platforms continues to climb, making it impossible to ignore social media for fundraising.</a:t>
            </a:r>
            <a:endParaRPr lang="en-US" sz="2900" b="0" i="0" strike="noStrike" dirty="0">
              <a:solidFill>
                <a:srgbClr val="0563C1"/>
              </a:solidFill>
              <a:effectLst/>
              <a:latin typeface="sans-pro"/>
              <a:hlinkClick r:id="rId3">
                <a:extLst>
                  <a:ext uri="{A12FA001-AC4F-418D-AE19-62706E023703}">
                    <ahyp:hlinkClr xmlns:ahyp="http://schemas.microsoft.com/office/drawing/2018/hyperlinkcolor" val="tx"/>
                  </a:ext>
                </a:extLst>
              </a:hlinkClick>
            </a:endParaRPr>
          </a:p>
          <a:p>
            <a:pPr marL="274320">
              <a:spcBef>
                <a:spcPts val="1200"/>
              </a:spcBef>
            </a:pPr>
            <a:r>
              <a:rPr lang="en-US" sz="2900" b="0" i="0" strike="noStrike" dirty="0">
                <a:effectLst/>
                <a:latin typeface="sans-pro"/>
                <a:hlinkClick r:id="rId3">
                  <a:extLst>
                    <a:ext uri="{A12FA001-AC4F-418D-AE19-62706E023703}">
                      <ahyp:hlinkClr xmlns:ahyp="http://schemas.microsoft.com/office/drawing/2018/hyperlinkcolor" val="tx"/>
                    </a:ext>
                  </a:extLst>
                </a:hlinkClick>
              </a:rPr>
              <a:t>72% of people</a:t>
            </a:r>
            <a:r>
              <a:rPr lang="en-US" sz="2900" b="0" i="0" dirty="0">
                <a:effectLst/>
                <a:latin typeface="sans-pro"/>
              </a:rPr>
              <a:t> use some social media today; p</a:t>
            </a:r>
            <a:r>
              <a:rPr lang="en-US" sz="2900" b="0" i="0" dirty="0">
                <a:effectLst/>
                <a:latin typeface="NC Burrata"/>
              </a:rPr>
              <a:t>eople are spending </a:t>
            </a:r>
            <a:r>
              <a:rPr lang="en-US" sz="2900" b="0" i="0" strike="noStrike" dirty="0">
                <a:effectLst/>
                <a:latin typeface="NC Burrata"/>
                <a:hlinkClick r:id="rId4">
                  <a:extLst>
                    <a:ext uri="{A12FA001-AC4F-418D-AE19-62706E023703}">
                      <ahyp:hlinkClr xmlns:ahyp="http://schemas.microsoft.com/office/drawing/2018/hyperlinkcolor" val="tx"/>
                    </a:ext>
                  </a:extLst>
                </a:hlinkClick>
              </a:rPr>
              <a:t>88% of their time</a:t>
            </a:r>
            <a:r>
              <a:rPr lang="en-US" sz="2900" b="0" i="0" dirty="0">
                <a:effectLst/>
                <a:latin typeface="NC Burrata"/>
              </a:rPr>
              <a:t> on mobile using apps rather than web.</a:t>
            </a:r>
          </a:p>
          <a:p>
            <a:pPr marL="274320">
              <a:spcBef>
                <a:spcPts val="1200"/>
              </a:spcBef>
            </a:pPr>
            <a:r>
              <a:rPr lang="en-US" sz="2900" dirty="0"/>
              <a:t>Reach a larger population with many options</a:t>
            </a:r>
          </a:p>
          <a:p>
            <a:pPr marL="274320">
              <a:spcBef>
                <a:spcPts val="1200"/>
              </a:spcBef>
            </a:pPr>
            <a:r>
              <a:rPr lang="en-US" sz="2900" dirty="0"/>
              <a:t>Keep Donors engaged</a:t>
            </a:r>
          </a:p>
          <a:p>
            <a:pPr marL="274320">
              <a:spcBef>
                <a:spcPts val="1200"/>
              </a:spcBef>
            </a:pPr>
            <a:r>
              <a:rPr lang="en-US" sz="2900" dirty="0"/>
              <a:t>Help recruit and activate volunteers</a:t>
            </a:r>
          </a:p>
          <a:p>
            <a:pPr marL="274320">
              <a:spcBef>
                <a:spcPts val="1200"/>
              </a:spcBef>
            </a:pPr>
            <a:r>
              <a:rPr lang="en-US" sz="2900" dirty="0"/>
              <a:t>Increase SEO</a:t>
            </a:r>
          </a:p>
          <a:p>
            <a:pPr marL="274320">
              <a:spcBef>
                <a:spcPts val="1200"/>
              </a:spcBef>
            </a:pPr>
            <a:r>
              <a:rPr lang="en-US" sz="2900" dirty="0"/>
              <a:t>Keep track of your success</a:t>
            </a:r>
          </a:p>
          <a:p>
            <a:pPr marL="274320">
              <a:spcBef>
                <a:spcPts val="1200"/>
              </a:spcBef>
            </a:pPr>
            <a:r>
              <a:rPr lang="en-US" sz="2900" b="0" i="0" dirty="0">
                <a:solidFill>
                  <a:srgbClr val="040C28"/>
                </a:solidFill>
                <a:effectLst/>
                <a:latin typeface="Google Sans"/>
              </a:rPr>
              <a:t>Some  will be more likely to support or follow if they see you have an active social presence</a:t>
            </a:r>
            <a:r>
              <a:rPr lang="en-US" sz="2900" b="0" i="0" dirty="0">
                <a:solidFill>
                  <a:srgbClr val="4D5156"/>
                </a:solidFill>
                <a:effectLst/>
                <a:latin typeface="Google Sans"/>
              </a:rPr>
              <a:t>.</a:t>
            </a:r>
            <a:endParaRPr lang="en-US" sz="1800" dirty="0"/>
          </a:p>
          <a:p>
            <a:pPr marL="274320">
              <a:spcBef>
                <a:spcPts val="1200"/>
              </a:spcBef>
            </a:pPr>
            <a:endParaRPr lang="en-US" sz="1500" dirty="0"/>
          </a:p>
        </p:txBody>
      </p:sp>
    </p:spTree>
    <p:extLst>
      <p:ext uri="{BB962C8B-B14F-4D97-AF65-F5344CB8AC3E}">
        <p14:creationId xmlns:p14="http://schemas.microsoft.com/office/powerpoint/2010/main" val="4078930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1197-E0A7-DBF8-15EC-6AC62CA05F6F}"/>
              </a:ext>
            </a:extLst>
          </p:cNvPr>
          <p:cNvSpPr>
            <a:spLocks noGrp="1"/>
          </p:cNvSpPr>
          <p:nvPr>
            <p:ph type="title"/>
          </p:nvPr>
        </p:nvSpPr>
        <p:spPr>
          <a:xfrm>
            <a:off x="609600" y="593669"/>
            <a:ext cx="10219006" cy="701731"/>
          </a:xfrm>
        </p:spPr>
        <p:txBody>
          <a:bodyPr vert="horz" wrap="square" lIns="91440" tIns="45720" rIns="91440" bIns="45720" rtlCol="0" anchor="ctr">
            <a:spAutoFit/>
          </a:bodyPr>
          <a:lstStyle/>
          <a:p>
            <a:r>
              <a:rPr lang="en-US" b="1" dirty="0">
                <a:solidFill>
                  <a:srgbClr val="002060"/>
                </a:solidFill>
              </a:rPr>
              <a:t>The Donor Experience</a:t>
            </a:r>
          </a:p>
        </p:txBody>
      </p:sp>
      <p:sp>
        <p:nvSpPr>
          <p:cNvPr id="3" name="Content Placeholder 2">
            <a:extLst>
              <a:ext uri="{FF2B5EF4-FFF2-40B4-BE49-F238E27FC236}">
                <a16:creationId xmlns:a16="http://schemas.microsoft.com/office/drawing/2014/main" id="{1FC6C3D9-F774-57A3-27A0-90B9CCB896B6}"/>
              </a:ext>
            </a:extLst>
          </p:cNvPr>
          <p:cNvSpPr>
            <a:spLocks noGrp="1"/>
          </p:cNvSpPr>
          <p:nvPr>
            <p:ph sz="half" idx="1"/>
          </p:nvPr>
        </p:nvSpPr>
        <p:spPr>
          <a:xfrm>
            <a:off x="697523" y="3454549"/>
            <a:ext cx="5181600" cy="2650831"/>
          </a:xfrm>
        </p:spPr>
        <p:txBody>
          <a:bodyPr>
            <a:normAutofit lnSpcReduction="10000"/>
          </a:bodyPr>
          <a:lstStyle/>
          <a:p>
            <a:r>
              <a:rPr lang="en-US" sz="2400" b="1" dirty="0"/>
              <a:t>Contact and communication</a:t>
            </a:r>
          </a:p>
          <a:p>
            <a:pPr lvl="1">
              <a:buFont typeface="Wingdings" panose="05000000000000000000" pitchFamily="2" charset="2"/>
              <a:buChar char="Ø"/>
            </a:pPr>
            <a:r>
              <a:rPr lang="en-US" sz="2000" dirty="0"/>
              <a:t>Stripping out inefficiencies</a:t>
            </a:r>
          </a:p>
          <a:p>
            <a:pPr lvl="2">
              <a:buFont typeface="Wingdings" panose="05000000000000000000" pitchFamily="2" charset="2"/>
              <a:buChar char="§"/>
            </a:pPr>
            <a:r>
              <a:rPr lang="en-US" dirty="0"/>
              <a:t>No travel</a:t>
            </a:r>
          </a:p>
          <a:p>
            <a:pPr lvl="2">
              <a:buFont typeface="Wingdings" panose="05000000000000000000" pitchFamily="2" charset="2"/>
              <a:buChar char="§"/>
            </a:pPr>
            <a:r>
              <a:rPr lang="en-US" dirty="0"/>
              <a:t>No committee meetings</a:t>
            </a:r>
          </a:p>
          <a:p>
            <a:pPr lvl="2">
              <a:buFont typeface="Wingdings" panose="05000000000000000000" pitchFamily="2" charset="2"/>
              <a:buChar char="§"/>
            </a:pPr>
            <a:r>
              <a:rPr lang="en-US" dirty="0"/>
              <a:t>No event planning</a:t>
            </a:r>
          </a:p>
          <a:p>
            <a:pPr lvl="2">
              <a:buFont typeface="Wingdings" panose="05000000000000000000" pitchFamily="2" charset="2"/>
              <a:buChar char="§"/>
            </a:pPr>
            <a:r>
              <a:rPr lang="en-US" dirty="0"/>
              <a:t>No time lost through spreadsheets </a:t>
            </a:r>
          </a:p>
          <a:p>
            <a:pPr lvl="1">
              <a:buFont typeface="Wingdings" panose="05000000000000000000" pitchFamily="2" charset="2"/>
              <a:buChar char="Ø"/>
            </a:pPr>
            <a:r>
              <a:rPr lang="en-US" sz="2000" dirty="0"/>
              <a:t>Focus on closing and stewarding gifts</a:t>
            </a:r>
          </a:p>
          <a:p>
            <a:pPr lvl="1">
              <a:buFont typeface="Wingdings" panose="05000000000000000000" pitchFamily="2" charset="2"/>
              <a:buChar char="Ø"/>
            </a:pPr>
            <a:r>
              <a:rPr lang="en-US" sz="2000" dirty="0"/>
              <a:t>Identifying new major gift lead</a:t>
            </a:r>
          </a:p>
        </p:txBody>
      </p:sp>
      <p:sp>
        <p:nvSpPr>
          <p:cNvPr id="4" name="Content Placeholder 3">
            <a:extLst>
              <a:ext uri="{FF2B5EF4-FFF2-40B4-BE49-F238E27FC236}">
                <a16:creationId xmlns:a16="http://schemas.microsoft.com/office/drawing/2014/main" id="{5FC90A97-ED5B-9F8F-D2BA-0BA5AE748F10}"/>
              </a:ext>
            </a:extLst>
          </p:cNvPr>
          <p:cNvSpPr>
            <a:spLocks noGrp="1"/>
          </p:cNvSpPr>
          <p:nvPr>
            <p:ph sz="half" idx="2"/>
          </p:nvPr>
        </p:nvSpPr>
        <p:spPr>
          <a:xfrm>
            <a:off x="6172200" y="3454549"/>
            <a:ext cx="5181600" cy="2098676"/>
          </a:xfrm>
        </p:spPr>
        <p:txBody>
          <a:bodyPr>
            <a:noAutofit/>
          </a:bodyPr>
          <a:lstStyle/>
          <a:p>
            <a:r>
              <a:rPr lang="en-US" sz="2400" b="1" dirty="0"/>
              <a:t>Understanding the relationships</a:t>
            </a:r>
          </a:p>
          <a:p>
            <a:pPr lvl="1">
              <a:buFont typeface="Wingdings" panose="05000000000000000000" pitchFamily="2" charset="2"/>
              <a:buChar char="Ø"/>
            </a:pPr>
            <a:r>
              <a:rPr lang="en-US" sz="2000" dirty="0"/>
              <a:t>Managing 10x’s the potential pipeline</a:t>
            </a:r>
          </a:p>
          <a:p>
            <a:pPr lvl="1">
              <a:buFont typeface="Wingdings" panose="05000000000000000000" pitchFamily="2" charset="2"/>
              <a:buChar char="Ø"/>
            </a:pPr>
            <a:r>
              <a:rPr lang="en-US" sz="2000" dirty="0"/>
              <a:t>Make donor’s feel valued and prime them for a life-time of giving</a:t>
            </a:r>
          </a:p>
          <a:p>
            <a:pPr lvl="1">
              <a:buFont typeface="Wingdings" panose="05000000000000000000" pitchFamily="2" charset="2"/>
              <a:buChar char="Ø"/>
            </a:pPr>
            <a:r>
              <a:rPr lang="en-US" sz="2000" dirty="0"/>
              <a:t>Personalization is the priority; based on donor’s interest, affinity, giving history, and more!</a:t>
            </a:r>
          </a:p>
          <a:p>
            <a:pPr lvl="1"/>
            <a:endParaRPr lang="en-US" sz="2000" dirty="0"/>
          </a:p>
          <a:p>
            <a:pPr lvl="1"/>
            <a:endParaRPr lang="en-US" sz="2000" dirty="0"/>
          </a:p>
          <a:p>
            <a:pPr lvl="1"/>
            <a:endParaRPr lang="en-US" sz="2000" dirty="0"/>
          </a:p>
        </p:txBody>
      </p:sp>
      <p:pic>
        <p:nvPicPr>
          <p:cNvPr id="5" name="Picture 2">
            <a:extLst>
              <a:ext uri="{FF2B5EF4-FFF2-40B4-BE49-F238E27FC236}">
                <a16:creationId xmlns:a16="http://schemas.microsoft.com/office/drawing/2014/main" id="{27E6027B-9CAC-1A92-0A40-00AB0D86BA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6390" y="1540652"/>
            <a:ext cx="5625465" cy="155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037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A9A6-6018-7E14-B3A3-D52335390BE8}"/>
              </a:ext>
            </a:extLst>
          </p:cNvPr>
          <p:cNvSpPr>
            <a:spLocks noGrp="1"/>
          </p:cNvSpPr>
          <p:nvPr>
            <p:ph type="title"/>
          </p:nvPr>
        </p:nvSpPr>
        <p:spPr>
          <a:xfrm>
            <a:off x="609600" y="597457"/>
            <a:ext cx="10204938" cy="701731"/>
          </a:xfrm>
        </p:spPr>
        <p:txBody>
          <a:bodyPr vert="horz" wrap="square" lIns="91440" tIns="45720" rIns="91440" bIns="45720" rtlCol="0" anchor="ctr">
            <a:spAutoFit/>
          </a:bodyPr>
          <a:lstStyle/>
          <a:p>
            <a:r>
              <a:rPr lang="en-US" b="1" dirty="0">
                <a:solidFill>
                  <a:srgbClr val="002060"/>
                </a:solidFill>
              </a:rPr>
              <a:t>Pipeline Development</a:t>
            </a:r>
          </a:p>
        </p:txBody>
      </p:sp>
      <p:sp>
        <p:nvSpPr>
          <p:cNvPr id="3" name="Content Placeholder 2">
            <a:extLst>
              <a:ext uri="{FF2B5EF4-FFF2-40B4-BE49-F238E27FC236}">
                <a16:creationId xmlns:a16="http://schemas.microsoft.com/office/drawing/2014/main" id="{01FDF304-1704-E627-CE34-9F5DE067556E}"/>
              </a:ext>
            </a:extLst>
          </p:cNvPr>
          <p:cNvSpPr>
            <a:spLocks noGrp="1"/>
          </p:cNvSpPr>
          <p:nvPr>
            <p:ph sz="half" idx="1"/>
          </p:nvPr>
        </p:nvSpPr>
        <p:spPr>
          <a:xfrm>
            <a:off x="838200" y="1502067"/>
            <a:ext cx="5181600" cy="4351338"/>
          </a:xfrm>
        </p:spPr>
        <p:txBody>
          <a:bodyPr/>
          <a:lstStyle/>
          <a:p>
            <a:r>
              <a:rPr lang="en-US" dirty="0"/>
              <a:t>High volume -  personalized outreach</a:t>
            </a:r>
          </a:p>
          <a:p>
            <a:r>
              <a:rPr lang="en-US" dirty="0"/>
              <a:t>Automatic prospect alerts </a:t>
            </a:r>
          </a:p>
          <a:p>
            <a:r>
              <a:rPr lang="en-US" dirty="0"/>
              <a:t>Continually updated engagement, wealth, interest, and giving data</a:t>
            </a:r>
          </a:p>
          <a:p>
            <a:r>
              <a:rPr lang="en-US" dirty="0"/>
              <a:t>Portfolio management tools</a:t>
            </a:r>
          </a:p>
          <a:p>
            <a:r>
              <a:rPr lang="en-US" dirty="0"/>
              <a:t>In-depth activity and revenue reporting</a:t>
            </a:r>
          </a:p>
        </p:txBody>
      </p:sp>
      <p:sp>
        <p:nvSpPr>
          <p:cNvPr id="4" name="Content Placeholder 3">
            <a:extLst>
              <a:ext uri="{FF2B5EF4-FFF2-40B4-BE49-F238E27FC236}">
                <a16:creationId xmlns:a16="http://schemas.microsoft.com/office/drawing/2014/main" id="{D1162554-385E-FC3A-1474-FD22A5A6578E}"/>
              </a:ext>
            </a:extLst>
          </p:cNvPr>
          <p:cNvSpPr>
            <a:spLocks noGrp="1"/>
          </p:cNvSpPr>
          <p:nvPr>
            <p:ph sz="half" idx="2"/>
          </p:nvPr>
        </p:nvSpPr>
        <p:spPr>
          <a:xfrm>
            <a:off x="6172200" y="1502067"/>
            <a:ext cx="5181600" cy="4351338"/>
          </a:xfrm>
        </p:spPr>
        <p:txBody>
          <a:bodyPr/>
          <a:lstStyle/>
          <a:p>
            <a:r>
              <a:rPr lang="en-US" dirty="0"/>
              <a:t>History of giving/loyalty to institution</a:t>
            </a:r>
          </a:p>
          <a:p>
            <a:r>
              <a:rPr lang="en-US" dirty="0"/>
              <a:t>More capacity</a:t>
            </a:r>
          </a:p>
        </p:txBody>
      </p:sp>
    </p:spTree>
    <p:extLst>
      <p:ext uri="{BB962C8B-B14F-4D97-AF65-F5344CB8AC3E}">
        <p14:creationId xmlns:p14="http://schemas.microsoft.com/office/powerpoint/2010/main" val="2641615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69C3-3119-1FDF-DB18-2EB496DAC03A}"/>
              </a:ext>
            </a:extLst>
          </p:cNvPr>
          <p:cNvSpPr>
            <a:spLocks noGrp="1"/>
          </p:cNvSpPr>
          <p:nvPr>
            <p:ph type="title"/>
          </p:nvPr>
        </p:nvSpPr>
        <p:spPr>
          <a:xfrm>
            <a:off x="609600" y="594842"/>
            <a:ext cx="9909517" cy="701731"/>
          </a:xfrm>
        </p:spPr>
        <p:txBody>
          <a:bodyPr vert="horz" wrap="square" lIns="91440" tIns="45720" rIns="91440" bIns="45720" rtlCol="0" anchor="ctr">
            <a:spAutoFit/>
          </a:bodyPr>
          <a:lstStyle/>
          <a:p>
            <a:r>
              <a:rPr lang="en-US" b="1" dirty="0">
                <a:solidFill>
                  <a:srgbClr val="002060"/>
                </a:solidFill>
              </a:rPr>
              <a:t>Donor Experience Trend: DXO’s </a:t>
            </a:r>
          </a:p>
        </p:txBody>
      </p:sp>
      <p:sp>
        <p:nvSpPr>
          <p:cNvPr id="3" name="Content Placeholder 2">
            <a:extLst>
              <a:ext uri="{FF2B5EF4-FFF2-40B4-BE49-F238E27FC236}">
                <a16:creationId xmlns:a16="http://schemas.microsoft.com/office/drawing/2014/main" id="{00C0963C-7DD6-774F-8CE1-CE5A65CBFE51}"/>
              </a:ext>
            </a:extLst>
          </p:cNvPr>
          <p:cNvSpPr>
            <a:spLocks noGrp="1"/>
          </p:cNvSpPr>
          <p:nvPr>
            <p:ph idx="1"/>
          </p:nvPr>
        </p:nvSpPr>
        <p:spPr>
          <a:xfrm>
            <a:off x="609600" y="1488000"/>
            <a:ext cx="10515600" cy="4351338"/>
          </a:xfrm>
        </p:spPr>
        <p:txBody>
          <a:bodyPr/>
          <a:lstStyle/>
          <a:p>
            <a:r>
              <a:rPr lang="en-US" dirty="0"/>
              <a:t>Basic knowledge of advancement process</a:t>
            </a:r>
          </a:p>
          <a:p>
            <a:r>
              <a:rPr lang="en-US" dirty="0"/>
              <a:t>Basic knowledge of institution and units</a:t>
            </a:r>
          </a:p>
          <a:p>
            <a:r>
              <a:rPr lang="en-US" dirty="0"/>
              <a:t>Enhancing and utilizing donor management database in different ways</a:t>
            </a:r>
          </a:p>
          <a:p>
            <a:r>
              <a:rPr lang="en-US" dirty="0"/>
              <a:t>Utilize software to identify non-obvious connections and development opportunities</a:t>
            </a:r>
          </a:p>
          <a:p>
            <a:r>
              <a:rPr lang="en-US" dirty="0"/>
              <a:t>Productivity expectations</a:t>
            </a:r>
          </a:p>
          <a:p>
            <a:pPr lvl="1"/>
            <a:r>
              <a:rPr lang="en-US" dirty="0"/>
              <a:t>Given a daily quota to contact in various ways</a:t>
            </a:r>
          </a:p>
          <a:p>
            <a:pPr lvl="1"/>
            <a:r>
              <a:rPr lang="en-US" dirty="0"/>
              <a:t>Metrics driven</a:t>
            </a:r>
          </a:p>
          <a:p>
            <a:pPr marL="457200" lvl="1" indent="0">
              <a:buNone/>
            </a:pPr>
            <a:endParaRPr lang="en-US" dirty="0"/>
          </a:p>
          <a:p>
            <a:pPr marL="457200" lvl="1" indent="0">
              <a:buNone/>
            </a:pPr>
            <a:endParaRPr lang="en-US" dirty="0"/>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80471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42CB-AFAD-479E-B28C-A0D7D5B9A178}"/>
              </a:ext>
            </a:extLst>
          </p:cNvPr>
          <p:cNvSpPr>
            <a:spLocks noGrp="1"/>
          </p:cNvSpPr>
          <p:nvPr>
            <p:ph type="title"/>
          </p:nvPr>
        </p:nvSpPr>
        <p:spPr>
          <a:xfrm>
            <a:off x="609600" y="593669"/>
            <a:ext cx="10194388" cy="701731"/>
          </a:xfrm>
        </p:spPr>
        <p:txBody>
          <a:bodyPr vert="horz" wrap="square" lIns="91440" tIns="45720" rIns="91440" bIns="45720" rtlCol="0" anchor="ctr">
            <a:spAutoFit/>
          </a:bodyPr>
          <a:lstStyle/>
          <a:p>
            <a:r>
              <a:rPr lang="en-US" b="1" dirty="0">
                <a:solidFill>
                  <a:srgbClr val="002060"/>
                </a:solidFill>
              </a:rPr>
              <a:t>ABSTRACT</a:t>
            </a:r>
          </a:p>
        </p:txBody>
      </p:sp>
      <p:sp>
        <p:nvSpPr>
          <p:cNvPr id="3" name="Content Placeholder 2">
            <a:extLst>
              <a:ext uri="{FF2B5EF4-FFF2-40B4-BE49-F238E27FC236}">
                <a16:creationId xmlns:a16="http://schemas.microsoft.com/office/drawing/2014/main" id="{D46B31E4-1A49-4F16-AE4B-8D00E55D4DD8}"/>
              </a:ext>
            </a:extLst>
          </p:cNvPr>
          <p:cNvSpPr>
            <a:spLocks noGrp="1"/>
          </p:cNvSpPr>
          <p:nvPr>
            <p:ph idx="1"/>
          </p:nvPr>
        </p:nvSpPr>
        <p:spPr>
          <a:xfrm>
            <a:off x="609600" y="1471832"/>
            <a:ext cx="10515600" cy="4685788"/>
          </a:xfrm>
        </p:spPr>
        <p:txBody>
          <a:bodyPr>
            <a:normAutofit fontScale="85000" lnSpcReduction="20000"/>
          </a:bodyPr>
          <a:lstStyle/>
          <a:p>
            <a:r>
              <a:rPr lang="en-US" dirty="0"/>
              <a:t>As higher education institutions have made many pivots and changes due to impacts from the recent pandemic, academic libraries have as well as we undergo change to administrative organizational structures, donor preferences for contact and the need to move forward with philanthropic initiatives. As technological and educational environments evolve, the impact to advancement activities can be overlooked if not kept in consideration as new methods must to developed to continue engaging donor investment.  Strategically these opportunities for the organization may be hidden and not as visible to stakeholders as traditional or legacy options.</a:t>
            </a:r>
          </a:p>
          <a:p>
            <a:r>
              <a:rPr lang="en-US" dirty="0"/>
              <a:t>This presentation will explore academic library trends and lead discussion regarding impact to donors, potential modification to fundraising strategies and challenges to library administrators.  This will also be a case study in how the use a Donor Experience Officer (DXO) transitions traditional donor contact methods from physical, personal engagement to virtual activity across the spectrum from solicitation to stewardship. This pivot is especially critical during a campus campaign and a renovation project for the main library.</a:t>
            </a:r>
          </a:p>
        </p:txBody>
      </p:sp>
    </p:spTree>
    <p:extLst>
      <p:ext uri="{BB962C8B-B14F-4D97-AF65-F5344CB8AC3E}">
        <p14:creationId xmlns:p14="http://schemas.microsoft.com/office/powerpoint/2010/main" val="2227597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7DC48-F86D-6A29-8088-B86FFF93DE84}"/>
              </a:ext>
            </a:extLst>
          </p:cNvPr>
          <p:cNvSpPr>
            <a:spLocks noGrp="1"/>
          </p:cNvSpPr>
          <p:nvPr>
            <p:ph type="title"/>
          </p:nvPr>
        </p:nvSpPr>
        <p:spPr>
          <a:xfrm>
            <a:off x="609600" y="586234"/>
            <a:ext cx="9795638" cy="701731"/>
          </a:xfrm>
        </p:spPr>
        <p:txBody>
          <a:bodyPr vert="horz" lIns="91440" tIns="45720" rIns="91440" bIns="45720" rtlCol="0" anchor="ctr">
            <a:spAutoFit/>
          </a:bodyPr>
          <a:lstStyle/>
          <a:p>
            <a:r>
              <a:rPr lang="en-US" b="1" dirty="0">
                <a:solidFill>
                  <a:srgbClr val="002060"/>
                </a:solidFill>
              </a:rPr>
              <a:t>Initial Results for UNCG</a:t>
            </a:r>
          </a:p>
        </p:txBody>
      </p:sp>
      <p:pic>
        <p:nvPicPr>
          <p:cNvPr id="7" name="Picture 6" descr="A screen shot of a computer&#10;&#10;Description automatically generated with low confidence">
            <a:extLst>
              <a:ext uri="{FF2B5EF4-FFF2-40B4-BE49-F238E27FC236}">
                <a16:creationId xmlns:a16="http://schemas.microsoft.com/office/drawing/2014/main" id="{608E9640-8275-D661-2A29-83EC9F61D724}"/>
              </a:ext>
            </a:extLst>
          </p:cNvPr>
          <p:cNvPicPr>
            <a:picLocks noChangeAspect="1"/>
          </p:cNvPicPr>
          <p:nvPr/>
        </p:nvPicPr>
        <p:blipFill>
          <a:blip r:embed="rId2"/>
          <a:stretch>
            <a:fillRect/>
          </a:stretch>
        </p:blipFill>
        <p:spPr>
          <a:xfrm>
            <a:off x="94729" y="1862914"/>
            <a:ext cx="5912273" cy="4434205"/>
          </a:xfrm>
          <a:prstGeom prst="rect">
            <a:avLst/>
          </a:prstGeom>
        </p:spPr>
      </p:pic>
      <p:pic>
        <p:nvPicPr>
          <p:cNvPr id="5" name="Content Placeholder 4" descr="A screen shot of a computer&#10;&#10;Description automatically generated with low confidence">
            <a:extLst>
              <a:ext uri="{FF2B5EF4-FFF2-40B4-BE49-F238E27FC236}">
                <a16:creationId xmlns:a16="http://schemas.microsoft.com/office/drawing/2014/main" id="{ACA3A086-A8BC-B775-0031-BE64DEC6E6A2}"/>
              </a:ext>
            </a:extLst>
          </p:cNvPr>
          <p:cNvPicPr>
            <a:picLocks noGrp="1" noChangeAspect="1"/>
          </p:cNvPicPr>
          <p:nvPr>
            <p:ph idx="1"/>
          </p:nvPr>
        </p:nvPicPr>
        <p:blipFill>
          <a:blip r:embed="rId3"/>
          <a:stretch>
            <a:fillRect/>
          </a:stretch>
        </p:blipFill>
        <p:spPr>
          <a:xfrm>
            <a:off x="6096000" y="1862914"/>
            <a:ext cx="5912273" cy="4434205"/>
          </a:xfrm>
          <a:prstGeom prst="rect">
            <a:avLst/>
          </a:prstGeom>
        </p:spPr>
      </p:pic>
    </p:spTree>
    <p:extLst>
      <p:ext uri="{BB962C8B-B14F-4D97-AF65-F5344CB8AC3E}">
        <p14:creationId xmlns:p14="http://schemas.microsoft.com/office/powerpoint/2010/main" val="4141136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546F-596F-5E97-A2A7-0FD27D2286FA}"/>
              </a:ext>
            </a:extLst>
          </p:cNvPr>
          <p:cNvSpPr>
            <a:spLocks noGrp="1"/>
          </p:cNvSpPr>
          <p:nvPr>
            <p:ph type="title"/>
          </p:nvPr>
        </p:nvSpPr>
        <p:spPr>
          <a:xfrm>
            <a:off x="609600" y="594842"/>
            <a:ext cx="10275277" cy="701731"/>
          </a:xfrm>
        </p:spPr>
        <p:txBody>
          <a:bodyPr vert="horz" wrap="square" lIns="91440" tIns="45720" rIns="91440" bIns="45720" rtlCol="0" anchor="ctr">
            <a:spAutoFit/>
          </a:bodyPr>
          <a:lstStyle/>
          <a:p>
            <a:r>
              <a:rPr lang="en-US" b="1" dirty="0">
                <a:solidFill>
                  <a:srgbClr val="002060"/>
                </a:solidFill>
              </a:rPr>
              <a:t>Pros and Cons</a:t>
            </a:r>
          </a:p>
        </p:txBody>
      </p:sp>
      <p:sp>
        <p:nvSpPr>
          <p:cNvPr id="3" name="Content Placeholder 2">
            <a:extLst>
              <a:ext uri="{FF2B5EF4-FFF2-40B4-BE49-F238E27FC236}">
                <a16:creationId xmlns:a16="http://schemas.microsoft.com/office/drawing/2014/main" id="{138F3012-3004-4842-1727-FF6622722478}"/>
              </a:ext>
            </a:extLst>
          </p:cNvPr>
          <p:cNvSpPr>
            <a:spLocks noGrp="1"/>
          </p:cNvSpPr>
          <p:nvPr>
            <p:ph sz="half" idx="1"/>
          </p:nvPr>
        </p:nvSpPr>
        <p:spPr>
          <a:xfrm>
            <a:off x="609600" y="1499968"/>
            <a:ext cx="5181600" cy="4351338"/>
          </a:xfrm>
        </p:spPr>
        <p:txBody>
          <a:bodyPr/>
          <a:lstStyle/>
          <a:p>
            <a:pPr marL="0" indent="0">
              <a:buNone/>
            </a:pPr>
            <a:r>
              <a:rPr lang="en-US" b="1" u="sng" dirty="0"/>
              <a:t>Pro’s:</a:t>
            </a:r>
          </a:p>
          <a:p>
            <a:r>
              <a:rPr lang="en-US" dirty="0"/>
              <a:t>Identified a donor with higher capacity</a:t>
            </a:r>
          </a:p>
          <a:p>
            <a:r>
              <a:rPr lang="en-US" dirty="0"/>
              <a:t>Efficient technology and program capabilities</a:t>
            </a:r>
            <a:r>
              <a:rPr lang="en-US" dirty="0">
                <a:sym typeface="Wingdings" panose="05000000000000000000" pitchFamily="2" charset="2"/>
              </a:rPr>
              <a:t> greater bandwidth </a:t>
            </a:r>
            <a:endParaRPr lang="en-US" dirty="0"/>
          </a:p>
          <a:p>
            <a:r>
              <a:rPr lang="en-US" dirty="0"/>
              <a:t>Contemporary communication</a:t>
            </a:r>
          </a:p>
        </p:txBody>
      </p:sp>
      <p:sp>
        <p:nvSpPr>
          <p:cNvPr id="4" name="Content Placeholder 3">
            <a:extLst>
              <a:ext uri="{FF2B5EF4-FFF2-40B4-BE49-F238E27FC236}">
                <a16:creationId xmlns:a16="http://schemas.microsoft.com/office/drawing/2014/main" id="{033CDC67-E603-7218-2EEE-B68B3E6D152C}"/>
              </a:ext>
            </a:extLst>
          </p:cNvPr>
          <p:cNvSpPr>
            <a:spLocks noGrp="1"/>
          </p:cNvSpPr>
          <p:nvPr>
            <p:ph sz="half" idx="2"/>
          </p:nvPr>
        </p:nvSpPr>
        <p:spPr>
          <a:xfrm>
            <a:off x="6172200" y="1499968"/>
            <a:ext cx="5181600" cy="4351338"/>
          </a:xfrm>
        </p:spPr>
        <p:txBody>
          <a:bodyPr/>
          <a:lstStyle/>
          <a:p>
            <a:pPr marL="0" indent="0">
              <a:buNone/>
            </a:pPr>
            <a:r>
              <a:rPr lang="en-US" b="1" u="sng" dirty="0"/>
              <a:t>Con’s:</a:t>
            </a:r>
            <a:endParaRPr lang="en-US" b="1" dirty="0"/>
          </a:p>
          <a:p>
            <a:r>
              <a:rPr lang="en-US" dirty="0"/>
              <a:t>Duplicated efforts</a:t>
            </a:r>
          </a:p>
          <a:p>
            <a:r>
              <a:rPr lang="en-US" dirty="0"/>
              <a:t>Overlooking traditional donor needs and/or desires</a:t>
            </a:r>
          </a:p>
          <a:p>
            <a:r>
              <a:rPr lang="en-US" dirty="0"/>
              <a:t>Lack of unit knowledge</a:t>
            </a:r>
          </a:p>
          <a:p>
            <a:r>
              <a:rPr lang="en-US" dirty="0"/>
              <a:t>Lack of communication </a:t>
            </a:r>
          </a:p>
        </p:txBody>
      </p:sp>
    </p:spTree>
    <p:extLst>
      <p:ext uri="{BB962C8B-B14F-4D97-AF65-F5344CB8AC3E}">
        <p14:creationId xmlns:p14="http://schemas.microsoft.com/office/powerpoint/2010/main" val="4079385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0A8BE-E02F-4981-9C23-7BC5684DBCDB}"/>
              </a:ext>
            </a:extLst>
          </p:cNvPr>
          <p:cNvSpPr>
            <a:spLocks noGrp="1"/>
          </p:cNvSpPr>
          <p:nvPr>
            <p:ph type="title"/>
          </p:nvPr>
        </p:nvSpPr>
        <p:spPr>
          <a:xfrm>
            <a:off x="609600" y="593669"/>
            <a:ext cx="10247142" cy="701731"/>
          </a:xfrm>
        </p:spPr>
        <p:txBody>
          <a:bodyPr vert="horz" wrap="square" lIns="91440" tIns="45720" rIns="91440" bIns="45720" rtlCol="0" anchor="ctr">
            <a:spAutoFit/>
          </a:bodyPr>
          <a:lstStyle/>
          <a:p>
            <a:r>
              <a:rPr lang="en-US" b="1" dirty="0">
                <a:solidFill>
                  <a:srgbClr val="002060"/>
                </a:solidFill>
              </a:rPr>
              <a:t>Discussion Questions</a:t>
            </a:r>
          </a:p>
        </p:txBody>
      </p:sp>
      <p:sp>
        <p:nvSpPr>
          <p:cNvPr id="3" name="Content Placeholder 2">
            <a:extLst>
              <a:ext uri="{FF2B5EF4-FFF2-40B4-BE49-F238E27FC236}">
                <a16:creationId xmlns:a16="http://schemas.microsoft.com/office/drawing/2014/main" id="{FB14E7EF-C16A-42D7-9383-65CA09AECCF5}"/>
              </a:ext>
            </a:extLst>
          </p:cNvPr>
          <p:cNvSpPr>
            <a:spLocks noGrp="1"/>
          </p:cNvSpPr>
          <p:nvPr>
            <p:ph idx="1"/>
          </p:nvPr>
        </p:nvSpPr>
        <p:spPr>
          <a:xfrm>
            <a:off x="609600" y="1499968"/>
            <a:ext cx="10515600" cy="4351338"/>
          </a:xfrm>
        </p:spPr>
        <p:txBody>
          <a:bodyPr/>
          <a:lstStyle/>
          <a:p>
            <a:r>
              <a:rPr lang="en-US" dirty="0"/>
              <a:t>What is your experience with donor management software?</a:t>
            </a:r>
          </a:p>
          <a:p>
            <a:r>
              <a:rPr lang="en-US" dirty="0"/>
              <a:t>Does your organization employ DXO’s?</a:t>
            </a:r>
          </a:p>
          <a:p>
            <a:r>
              <a:rPr lang="en-US" dirty="0"/>
              <a:t>What is your engagement with Donor Experience Officers?</a:t>
            </a:r>
          </a:p>
          <a:p>
            <a:r>
              <a:rPr lang="en-US" dirty="0"/>
              <a:t>Are you aware of these types of trend in your profession?</a:t>
            </a:r>
          </a:p>
          <a:p>
            <a:r>
              <a:rPr lang="en-US" dirty="0"/>
              <a:t>Tips and advice?</a:t>
            </a: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89440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14B5-ABBF-4873-AE95-4A3862120AD0}"/>
              </a:ext>
            </a:extLst>
          </p:cNvPr>
          <p:cNvSpPr>
            <a:spLocks noGrp="1"/>
          </p:cNvSpPr>
          <p:nvPr>
            <p:ph type="title"/>
          </p:nvPr>
        </p:nvSpPr>
        <p:spPr>
          <a:xfrm>
            <a:off x="609600" y="593669"/>
            <a:ext cx="5659486" cy="701731"/>
          </a:xfrm>
        </p:spPr>
        <p:txBody>
          <a:bodyPr vert="horz" wrap="square" lIns="91440" tIns="45720" rIns="91440" bIns="45720" rtlCol="0" anchor="ctr">
            <a:spAutoFit/>
          </a:bodyPr>
          <a:lstStyle/>
          <a:p>
            <a:pPr>
              <a:spcBef>
                <a:spcPct val="0"/>
              </a:spcBef>
            </a:pPr>
            <a:r>
              <a:rPr lang="en-US" sz="4400" dirty="0">
                <a:solidFill>
                  <a:srgbClr val="002060"/>
                </a:solidFill>
              </a:rPr>
              <a:t>Questions??</a:t>
            </a:r>
          </a:p>
        </p:txBody>
      </p:sp>
      <p:pic>
        <p:nvPicPr>
          <p:cNvPr id="3" name="Picture Placeholder 2"/>
          <p:cNvPicPr>
            <a:picLocks noGrp="1" noChangeAspect="1"/>
          </p:cNvPicPr>
          <p:nvPr>
            <p:ph type="pic" idx="2"/>
          </p:nvPr>
        </p:nvPicPr>
        <p:blipFill>
          <a:blip r:embed="rId2">
            <a:extLst>
              <a:ext uri="{28A0092B-C50C-407E-A947-70E740481C1C}">
                <a14:useLocalDpi xmlns:a14="http://schemas.microsoft.com/office/drawing/2010/main" val="0"/>
              </a:ext>
            </a:extLst>
          </a:blip>
          <a:srcRect t="10520" b="10520"/>
          <a:stretch>
            <a:fillRect/>
          </a:stretch>
        </p:blipFill>
        <p:spPr/>
      </p:pic>
      <p:sp>
        <p:nvSpPr>
          <p:cNvPr id="4" name="Text Placeholder 3">
            <a:extLst>
              <a:ext uri="{FF2B5EF4-FFF2-40B4-BE49-F238E27FC236}">
                <a16:creationId xmlns:a16="http://schemas.microsoft.com/office/drawing/2014/main" id="{45B9B16C-C2D2-4AA9-9011-5582CD3F2BF0}"/>
              </a:ext>
            </a:extLst>
          </p:cNvPr>
          <p:cNvSpPr>
            <a:spLocks noGrp="1"/>
          </p:cNvSpPr>
          <p:nvPr>
            <p:ph type="body" idx="1"/>
          </p:nvPr>
        </p:nvSpPr>
        <p:spPr/>
        <p:txBody>
          <a:bodyPr/>
          <a:lstStyle/>
          <a:p>
            <a:r>
              <a:rPr lang="en-US"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51" y="2351198"/>
            <a:ext cx="4395433" cy="3294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52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2CED-2204-A107-2705-A04BB8F275FE}"/>
              </a:ext>
            </a:extLst>
          </p:cNvPr>
          <p:cNvSpPr>
            <a:spLocks noGrp="1"/>
          </p:cNvSpPr>
          <p:nvPr>
            <p:ph type="title"/>
          </p:nvPr>
        </p:nvSpPr>
        <p:spPr>
          <a:xfrm>
            <a:off x="609600" y="599457"/>
            <a:ext cx="10447606" cy="701731"/>
          </a:xfrm>
        </p:spPr>
        <p:txBody>
          <a:bodyPr vert="horz" wrap="square" lIns="91440" tIns="45720" rIns="91440" bIns="45720" rtlCol="0" anchor="ctr">
            <a:spAutoFit/>
          </a:bodyPr>
          <a:lstStyle/>
          <a:p>
            <a:r>
              <a:rPr lang="en-US" b="1" dirty="0">
                <a:solidFill>
                  <a:srgbClr val="002060"/>
                </a:solidFill>
              </a:rPr>
              <a:t>References</a:t>
            </a:r>
          </a:p>
        </p:txBody>
      </p:sp>
      <p:sp>
        <p:nvSpPr>
          <p:cNvPr id="3" name="Content Placeholder 2">
            <a:extLst>
              <a:ext uri="{FF2B5EF4-FFF2-40B4-BE49-F238E27FC236}">
                <a16:creationId xmlns:a16="http://schemas.microsoft.com/office/drawing/2014/main" id="{BEF81D64-BE66-0EA1-538F-04BF6D7EE4E1}"/>
              </a:ext>
            </a:extLst>
          </p:cNvPr>
          <p:cNvSpPr>
            <a:spLocks noGrp="1"/>
          </p:cNvSpPr>
          <p:nvPr>
            <p:ph idx="1"/>
          </p:nvPr>
        </p:nvSpPr>
        <p:spPr/>
        <p:txBody>
          <a:bodyPr>
            <a:normAutofit/>
          </a:bodyPr>
          <a:lstStyle/>
          <a:p>
            <a:r>
              <a:rPr lang="en-US" dirty="0">
                <a:solidFill>
                  <a:srgbClr val="1F1F1F"/>
                </a:solidFill>
                <a:hlinkClick r:id="rId2"/>
              </a:rPr>
              <a:t>https://www.evertrue.com/</a:t>
            </a:r>
            <a:r>
              <a:rPr lang="en-US" dirty="0">
                <a:solidFill>
                  <a:srgbClr val="1F1F1F"/>
                </a:solidFill>
              </a:rPr>
              <a:t> </a:t>
            </a:r>
          </a:p>
          <a:p>
            <a:r>
              <a:rPr lang="en-US" i="0" dirty="0">
                <a:solidFill>
                  <a:srgbClr val="1F1F1F"/>
                </a:solidFill>
                <a:effectLst/>
              </a:rPr>
              <a:t>Higher education’s new era (</a:t>
            </a:r>
            <a:r>
              <a:rPr lang="en-US" i="0" dirty="0">
                <a:solidFill>
                  <a:srgbClr val="1F1F1F"/>
                </a:solidFill>
                <a:effectLst/>
                <a:hlinkClick r:id="rId3"/>
              </a:rPr>
              <a:t>https://www2.deloitte.com/</a:t>
            </a:r>
            <a:r>
              <a:rPr lang="en-US" i="0" dirty="0">
                <a:solidFill>
                  <a:srgbClr val="1F1F1F"/>
                </a:solidFill>
                <a:effectLst/>
              </a:rPr>
              <a:t> )</a:t>
            </a:r>
          </a:p>
          <a:p>
            <a:r>
              <a:rPr lang="en-US" i="0" dirty="0">
                <a:solidFill>
                  <a:srgbClr val="000000"/>
                </a:solidFill>
                <a:effectLst/>
              </a:rPr>
              <a:t>6 ways to use social media to reach your fundraising goals (</a:t>
            </a:r>
            <a:r>
              <a:rPr lang="en-US" i="0" dirty="0">
                <a:solidFill>
                  <a:srgbClr val="000000"/>
                </a:solidFill>
                <a:effectLst/>
                <a:hlinkClick r:id="rId4"/>
              </a:rPr>
              <a:t>https://blog.philanthropy.iupui.edu/2021/07/23/6-ways-to-use-social-media-to-reach-your-fundraising-goals/</a:t>
            </a:r>
            <a:r>
              <a:rPr lang="en-US" i="0" dirty="0">
                <a:solidFill>
                  <a:srgbClr val="000000"/>
                </a:solidFill>
                <a:effectLst/>
              </a:rPr>
              <a:t> )</a:t>
            </a:r>
          </a:p>
          <a:p>
            <a:r>
              <a:rPr lang="en-US" i="0" dirty="0">
                <a:solidFill>
                  <a:srgbClr val="2D2E31"/>
                </a:solidFill>
                <a:effectLst/>
              </a:rPr>
              <a:t>The Evolving State of the Industry (</a:t>
            </a:r>
            <a:r>
              <a:rPr lang="en-US" i="0" dirty="0">
                <a:solidFill>
                  <a:srgbClr val="2D2E31"/>
                </a:solidFill>
                <a:effectLst/>
                <a:hlinkClick r:id="rId5"/>
              </a:rPr>
              <a:t>https://www.classy.org/state-of-modern-philanthropy</a:t>
            </a:r>
            <a:r>
              <a:rPr lang="en-US" i="0" dirty="0">
                <a:solidFill>
                  <a:srgbClr val="2D2E31"/>
                </a:solidFill>
                <a:effectLst/>
              </a:rPr>
              <a:t> )</a:t>
            </a:r>
            <a:br>
              <a:rPr lang="en-US" dirty="0"/>
            </a:br>
            <a:endParaRPr lang="en-US" dirty="0"/>
          </a:p>
        </p:txBody>
      </p:sp>
    </p:spTree>
    <p:extLst>
      <p:ext uri="{BB962C8B-B14F-4D97-AF65-F5344CB8AC3E}">
        <p14:creationId xmlns:p14="http://schemas.microsoft.com/office/powerpoint/2010/main" val="3579634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8996-BC35-4550-995E-7DCF543B56C6}"/>
              </a:ext>
            </a:extLst>
          </p:cNvPr>
          <p:cNvSpPr>
            <a:spLocks noGrp="1"/>
          </p:cNvSpPr>
          <p:nvPr>
            <p:ph type="title"/>
          </p:nvPr>
        </p:nvSpPr>
        <p:spPr>
          <a:xfrm>
            <a:off x="623668" y="593669"/>
            <a:ext cx="4782458" cy="701731"/>
          </a:xfrm>
        </p:spPr>
        <p:txBody>
          <a:bodyPr vert="horz" lIns="91440" tIns="45720" rIns="91440" bIns="45720" rtlCol="0" anchor="ctr">
            <a:spAutoFit/>
          </a:bodyPr>
          <a:lstStyle/>
          <a:p>
            <a:r>
              <a:rPr lang="en-US" b="1" dirty="0">
                <a:solidFill>
                  <a:srgbClr val="002060"/>
                </a:solidFill>
              </a:rPr>
              <a:t>Print Materials</a:t>
            </a:r>
          </a:p>
        </p:txBody>
      </p:sp>
      <p:sp>
        <p:nvSpPr>
          <p:cNvPr id="3" name="Content Placeholder 2">
            <a:extLst>
              <a:ext uri="{FF2B5EF4-FFF2-40B4-BE49-F238E27FC236}">
                <a16:creationId xmlns:a16="http://schemas.microsoft.com/office/drawing/2014/main" id="{5D8C18E5-C896-4B77-9649-8D69A2A96E4E}"/>
              </a:ext>
            </a:extLst>
          </p:cNvPr>
          <p:cNvSpPr>
            <a:spLocks noGrp="1"/>
          </p:cNvSpPr>
          <p:nvPr>
            <p:ph sz="half" idx="1"/>
          </p:nvPr>
        </p:nvSpPr>
        <p:spPr>
          <a:xfrm>
            <a:off x="623668" y="1499968"/>
            <a:ext cx="5303568" cy="3638712"/>
          </a:xfrm>
        </p:spPr>
        <p:txBody>
          <a:bodyPr vert="horz" lIns="91440" tIns="45720" rIns="91440" bIns="45720" rtlCol="0" anchor="t">
            <a:normAutofit/>
          </a:bodyPr>
          <a:lstStyle/>
          <a:p>
            <a:pPr marL="0" indent="0">
              <a:buNone/>
            </a:pPr>
            <a:r>
              <a:rPr lang="en-US" dirty="0"/>
              <a:t>The University Libraries house 1.2 million printed volumes, and provide access to more than 110,000 journals, more than 1.2 million electronic books, and more than 750 electronic databases. The Libraries also offer nearly 300,000 streaming media titles (films and music).</a:t>
            </a:r>
          </a:p>
        </p:txBody>
      </p:sp>
      <p:pic>
        <p:nvPicPr>
          <p:cNvPr id="5" name="Content Placeholder 4">
            <a:extLst>
              <a:ext uri="{FF2B5EF4-FFF2-40B4-BE49-F238E27FC236}">
                <a16:creationId xmlns:a16="http://schemas.microsoft.com/office/drawing/2014/main" id="{72AAE9A8-B704-4815-9434-EFD78FE0B83A}"/>
              </a:ext>
            </a:extLst>
          </p:cNvPr>
          <p:cNvPicPr>
            <a:picLocks noGrp="1" noChangeAspect="1"/>
          </p:cNvPicPr>
          <p:nvPr>
            <p:ph sz="half" idx="2"/>
          </p:nvPr>
        </p:nvPicPr>
        <p:blipFill rotWithShape="1">
          <a:blip r:embed="rId2"/>
          <a:srcRect t="19236" r="-1" b="7389"/>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Tree>
    <p:extLst>
      <p:ext uri="{BB962C8B-B14F-4D97-AF65-F5344CB8AC3E}">
        <p14:creationId xmlns:p14="http://schemas.microsoft.com/office/powerpoint/2010/main" val="79107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 screen&#10;&#10;Description automatically generated">
            <a:extLst>
              <a:ext uri="{FF2B5EF4-FFF2-40B4-BE49-F238E27FC236}">
                <a16:creationId xmlns:a16="http://schemas.microsoft.com/office/drawing/2014/main" id="{38F8BB63-4531-4F49-850F-223E06A9EFCD}"/>
              </a:ext>
            </a:extLst>
          </p:cNvPr>
          <p:cNvPicPr>
            <a:picLocks noChangeAspect="1"/>
          </p:cNvPicPr>
          <p:nvPr/>
        </p:nvPicPr>
        <p:blipFill rotWithShape="1">
          <a:blip r:embed="rId2"/>
          <a:srcRect l="13052" t="20677" r="13273" b="7737"/>
          <a:stretch/>
        </p:blipFill>
        <p:spPr>
          <a:xfrm>
            <a:off x="1101555" y="699302"/>
            <a:ext cx="9988889" cy="5459396"/>
          </a:xfrm>
          <a:prstGeom prst="rect">
            <a:avLst/>
          </a:prstGeom>
        </p:spPr>
      </p:pic>
    </p:spTree>
    <p:extLst>
      <p:ext uri="{BB962C8B-B14F-4D97-AF65-F5344CB8AC3E}">
        <p14:creationId xmlns:p14="http://schemas.microsoft.com/office/powerpoint/2010/main" val="245028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7" name="Google Shape;737;p28"/>
          <p:cNvSpPr txBox="1">
            <a:spLocks noGrp="1"/>
          </p:cNvSpPr>
          <p:nvPr>
            <p:ph type="title"/>
          </p:nvPr>
        </p:nvSpPr>
        <p:spPr>
          <a:xfrm>
            <a:off x="469307" y="1344381"/>
            <a:ext cx="4963426" cy="615577"/>
          </a:xfrm>
          <a:prstGeom prst="rect">
            <a:avLst/>
          </a:prstGeom>
        </p:spPr>
        <p:txBody>
          <a:bodyPr spcFirstLastPara="1" vert="horz" wrap="square" lIns="121900" tIns="121900" rIns="121900" bIns="121900" rtlCol="0" anchor="b" anchorCtr="0">
            <a:spAutoFit/>
          </a:bodyPr>
          <a:lstStyle/>
          <a:p>
            <a:r>
              <a:rPr lang="en" dirty="0">
                <a:solidFill>
                  <a:srgbClr val="002060"/>
                </a:solidFill>
              </a:rPr>
              <a:t>01 CHAT + EMAIL REFERENCE</a:t>
            </a:r>
            <a:endParaRPr dirty="0">
              <a:solidFill>
                <a:srgbClr val="002060"/>
              </a:solidFill>
            </a:endParaRPr>
          </a:p>
        </p:txBody>
      </p:sp>
      <p:sp>
        <p:nvSpPr>
          <p:cNvPr id="738" name="Google Shape;738;p28"/>
          <p:cNvSpPr txBox="1">
            <a:spLocks noGrp="1"/>
          </p:cNvSpPr>
          <p:nvPr>
            <p:ph type="subTitle" idx="1"/>
          </p:nvPr>
        </p:nvSpPr>
        <p:spPr>
          <a:xfrm>
            <a:off x="919332" y="1766530"/>
            <a:ext cx="5030150" cy="1230874"/>
          </a:xfrm>
          <a:prstGeom prst="rect">
            <a:avLst/>
          </a:prstGeom>
        </p:spPr>
        <p:txBody>
          <a:bodyPr spcFirstLastPara="1" vert="horz" wrap="square" lIns="121900" tIns="121900" rIns="121900" bIns="121900" rtlCol="0" anchor="t" anchorCtr="0">
            <a:spAutoFit/>
          </a:bodyPr>
          <a:lstStyle/>
          <a:p>
            <a:pPr marL="0" indent="0"/>
            <a:r>
              <a:rPr lang="en" dirty="0">
                <a:solidFill>
                  <a:schemeClr val="tx1"/>
                </a:solidFill>
              </a:rPr>
              <a:t>We are logged in and answering chat and emails, available even before the library opens M-F!</a:t>
            </a:r>
            <a:endParaRPr dirty="0">
              <a:solidFill>
                <a:schemeClr val="tx1"/>
              </a:solidFill>
            </a:endParaRPr>
          </a:p>
        </p:txBody>
      </p:sp>
      <p:sp>
        <p:nvSpPr>
          <p:cNvPr id="739" name="Google Shape;739;p28"/>
          <p:cNvSpPr txBox="1">
            <a:spLocks noGrp="1"/>
          </p:cNvSpPr>
          <p:nvPr>
            <p:ph type="title" idx="3"/>
          </p:nvPr>
        </p:nvSpPr>
        <p:spPr>
          <a:xfrm>
            <a:off x="6355063" y="1344381"/>
            <a:ext cx="4416047" cy="615577"/>
          </a:xfrm>
          <a:prstGeom prst="rect">
            <a:avLst/>
          </a:prstGeom>
        </p:spPr>
        <p:txBody>
          <a:bodyPr spcFirstLastPara="1" vert="horz" wrap="square" lIns="121900" tIns="121900" rIns="121900" bIns="121900" rtlCol="0" anchor="b" anchorCtr="0">
            <a:spAutoFit/>
          </a:bodyPr>
          <a:lstStyle/>
          <a:p>
            <a:r>
              <a:rPr lang="en" dirty="0">
                <a:solidFill>
                  <a:srgbClr val="002060"/>
                </a:solidFill>
              </a:rPr>
              <a:t>04 ZOOM CONSULTATIONS</a:t>
            </a:r>
            <a:endParaRPr dirty="0">
              <a:solidFill>
                <a:srgbClr val="002060"/>
              </a:solidFill>
            </a:endParaRPr>
          </a:p>
        </p:txBody>
      </p:sp>
      <p:sp>
        <p:nvSpPr>
          <p:cNvPr id="740" name="Google Shape;740;p28"/>
          <p:cNvSpPr txBox="1">
            <a:spLocks noGrp="1"/>
          </p:cNvSpPr>
          <p:nvPr>
            <p:ph type="subTitle" idx="4"/>
          </p:nvPr>
        </p:nvSpPr>
        <p:spPr>
          <a:xfrm>
            <a:off x="6777100" y="1766530"/>
            <a:ext cx="5030150" cy="1230874"/>
          </a:xfrm>
          <a:prstGeom prst="rect">
            <a:avLst/>
          </a:prstGeom>
        </p:spPr>
        <p:txBody>
          <a:bodyPr spcFirstLastPara="1" vert="horz" wrap="square" lIns="121900" tIns="121900" rIns="121900" bIns="121900" rtlCol="0" anchor="t" anchorCtr="0">
            <a:spAutoFit/>
          </a:bodyPr>
          <a:lstStyle/>
          <a:p>
            <a:pPr marL="0" indent="0"/>
            <a:r>
              <a:rPr lang="en" dirty="0">
                <a:solidFill>
                  <a:schemeClr val="tx1"/>
                </a:solidFill>
              </a:rPr>
              <a:t>We’re meeting with students &amp; faculty in Zoom for research help, instruction, and demos</a:t>
            </a:r>
            <a:endParaRPr dirty="0">
              <a:solidFill>
                <a:schemeClr val="tx1"/>
              </a:solidFill>
            </a:endParaRPr>
          </a:p>
        </p:txBody>
      </p:sp>
      <p:sp>
        <p:nvSpPr>
          <p:cNvPr id="742" name="Google Shape;742;p28"/>
          <p:cNvSpPr txBox="1">
            <a:spLocks noGrp="1"/>
          </p:cNvSpPr>
          <p:nvPr>
            <p:ph type="title" idx="6"/>
          </p:nvPr>
        </p:nvSpPr>
        <p:spPr>
          <a:xfrm>
            <a:off x="469307" y="3041662"/>
            <a:ext cx="4963427" cy="615577"/>
          </a:xfrm>
          <a:prstGeom prst="rect">
            <a:avLst/>
          </a:prstGeom>
        </p:spPr>
        <p:txBody>
          <a:bodyPr spcFirstLastPara="1" vert="horz" wrap="square" lIns="121900" tIns="121900" rIns="121900" bIns="121900" rtlCol="0" anchor="b" anchorCtr="0">
            <a:spAutoFit/>
          </a:bodyPr>
          <a:lstStyle/>
          <a:p>
            <a:r>
              <a:rPr lang="en" dirty="0">
                <a:solidFill>
                  <a:srgbClr val="002060"/>
                </a:solidFill>
              </a:rPr>
              <a:t>02 RESEARCHING MATERIALS</a:t>
            </a:r>
            <a:endParaRPr dirty="0">
              <a:solidFill>
                <a:srgbClr val="002060"/>
              </a:solidFill>
            </a:endParaRPr>
          </a:p>
        </p:txBody>
      </p:sp>
      <p:sp>
        <p:nvSpPr>
          <p:cNvPr id="743" name="Google Shape;743;p28"/>
          <p:cNvSpPr txBox="1">
            <a:spLocks noGrp="1"/>
          </p:cNvSpPr>
          <p:nvPr>
            <p:ph type="subTitle" idx="7"/>
          </p:nvPr>
        </p:nvSpPr>
        <p:spPr>
          <a:xfrm>
            <a:off x="919332" y="3453584"/>
            <a:ext cx="4963427" cy="1230874"/>
          </a:xfrm>
          <a:prstGeom prst="rect">
            <a:avLst/>
          </a:prstGeom>
        </p:spPr>
        <p:txBody>
          <a:bodyPr spcFirstLastPara="1" vert="horz" wrap="square" lIns="121900" tIns="121900" rIns="121900" bIns="121900" rtlCol="0" anchor="t" anchorCtr="0">
            <a:spAutoFit/>
          </a:bodyPr>
          <a:lstStyle/>
          <a:p>
            <a:pPr marL="0" indent="0"/>
            <a:r>
              <a:rPr lang="en" dirty="0">
                <a:solidFill>
                  <a:schemeClr val="tx1"/>
                </a:solidFill>
              </a:rPr>
              <a:t>We are working with faculty, Tech Services, and ASD  to find, evaluate, and order class texts, films, and more</a:t>
            </a:r>
            <a:endParaRPr dirty="0">
              <a:solidFill>
                <a:schemeClr val="tx1"/>
              </a:solidFill>
            </a:endParaRPr>
          </a:p>
        </p:txBody>
      </p:sp>
      <p:sp>
        <p:nvSpPr>
          <p:cNvPr id="745" name="Google Shape;745;p28"/>
          <p:cNvSpPr txBox="1">
            <a:spLocks noGrp="1"/>
          </p:cNvSpPr>
          <p:nvPr>
            <p:ph type="title" idx="9"/>
          </p:nvPr>
        </p:nvSpPr>
        <p:spPr>
          <a:xfrm>
            <a:off x="6355063" y="3041662"/>
            <a:ext cx="4513397" cy="615577"/>
          </a:xfrm>
          <a:prstGeom prst="rect">
            <a:avLst/>
          </a:prstGeom>
        </p:spPr>
        <p:txBody>
          <a:bodyPr spcFirstLastPara="1" vert="horz" wrap="square" lIns="121900" tIns="121900" rIns="121900" bIns="121900" rtlCol="0" anchor="b" anchorCtr="0">
            <a:spAutoFit/>
          </a:bodyPr>
          <a:lstStyle/>
          <a:p>
            <a:r>
              <a:rPr lang="en" dirty="0">
                <a:solidFill>
                  <a:srgbClr val="002060"/>
                </a:solidFill>
              </a:rPr>
              <a:t>05 CREATING TUTORIALS</a:t>
            </a:r>
            <a:endParaRPr dirty="0">
              <a:solidFill>
                <a:srgbClr val="002060"/>
              </a:solidFill>
            </a:endParaRPr>
          </a:p>
        </p:txBody>
      </p:sp>
      <p:sp>
        <p:nvSpPr>
          <p:cNvPr id="746" name="Google Shape;746;p28"/>
          <p:cNvSpPr txBox="1">
            <a:spLocks noGrp="1"/>
          </p:cNvSpPr>
          <p:nvPr>
            <p:ph type="subTitle" idx="13"/>
          </p:nvPr>
        </p:nvSpPr>
        <p:spPr>
          <a:xfrm>
            <a:off x="6777100" y="3453584"/>
            <a:ext cx="4664862" cy="1230874"/>
          </a:xfrm>
          <a:prstGeom prst="rect">
            <a:avLst/>
          </a:prstGeom>
        </p:spPr>
        <p:txBody>
          <a:bodyPr spcFirstLastPara="1" vert="horz" wrap="square" lIns="121900" tIns="121900" rIns="121900" bIns="121900" rtlCol="0" anchor="t" anchorCtr="0">
            <a:spAutoFit/>
          </a:bodyPr>
          <a:lstStyle/>
          <a:p>
            <a:pPr marL="0" indent="0"/>
            <a:r>
              <a:rPr lang="en" dirty="0">
                <a:solidFill>
                  <a:schemeClr val="tx1"/>
                </a:solidFill>
              </a:rPr>
              <a:t>We are creating interactive tutorials, videos, LibGuides, and other online learning objects</a:t>
            </a:r>
            <a:endParaRPr dirty="0">
              <a:solidFill>
                <a:schemeClr val="tx1"/>
              </a:solidFill>
            </a:endParaRPr>
          </a:p>
        </p:txBody>
      </p:sp>
      <p:sp>
        <p:nvSpPr>
          <p:cNvPr id="748" name="Google Shape;748;p28"/>
          <p:cNvSpPr txBox="1">
            <a:spLocks noGrp="1"/>
          </p:cNvSpPr>
          <p:nvPr>
            <p:ph type="title" idx="15"/>
          </p:nvPr>
        </p:nvSpPr>
        <p:spPr>
          <a:xfrm>
            <a:off x="469307" y="4780539"/>
            <a:ext cx="5628915" cy="615577"/>
          </a:xfrm>
          <a:prstGeom prst="rect">
            <a:avLst/>
          </a:prstGeom>
        </p:spPr>
        <p:txBody>
          <a:bodyPr spcFirstLastPara="1" vert="horz" wrap="square" lIns="121900" tIns="121900" rIns="121900" bIns="121900" rtlCol="0" anchor="b" anchorCtr="0">
            <a:spAutoFit/>
          </a:bodyPr>
          <a:lstStyle/>
          <a:p>
            <a:r>
              <a:rPr lang="en" dirty="0">
                <a:solidFill>
                  <a:srgbClr val="002060"/>
                </a:solidFill>
              </a:rPr>
              <a:t>03 LEADING ORIENTATIONS/WEBINARS</a:t>
            </a:r>
            <a:endParaRPr dirty="0">
              <a:solidFill>
                <a:srgbClr val="002060"/>
              </a:solidFill>
            </a:endParaRPr>
          </a:p>
        </p:txBody>
      </p:sp>
      <p:sp>
        <p:nvSpPr>
          <p:cNvPr id="749" name="Google Shape;749;p28"/>
          <p:cNvSpPr txBox="1">
            <a:spLocks noGrp="1"/>
          </p:cNvSpPr>
          <p:nvPr>
            <p:ph type="subTitle" idx="16"/>
          </p:nvPr>
        </p:nvSpPr>
        <p:spPr>
          <a:xfrm>
            <a:off x="919332" y="5192451"/>
            <a:ext cx="4935441" cy="1230874"/>
          </a:xfrm>
          <a:prstGeom prst="rect">
            <a:avLst/>
          </a:prstGeom>
        </p:spPr>
        <p:txBody>
          <a:bodyPr spcFirstLastPara="1" vert="horz" wrap="square" lIns="121900" tIns="121900" rIns="121900" bIns="121900" rtlCol="0" anchor="t" anchorCtr="0">
            <a:spAutoFit/>
          </a:bodyPr>
          <a:lstStyle/>
          <a:p>
            <a:pPr marL="0" indent="0"/>
            <a:r>
              <a:rPr lang="en" dirty="0">
                <a:solidFill>
                  <a:schemeClr val="tx1"/>
                </a:solidFill>
              </a:rPr>
              <a:t>We are leading virtual trainings on research methods and library services for new graduate students/faculty </a:t>
            </a:r>
            <a:endParaRPr dirty="0">
              <a:solidFill>
                <a:schemeClr val="tx1"/>
              </a:solidFill>
            </a:endParaRPr>
          </a:p>
        </p:txBody>
      </p:sp>
      <p:sp>
        <p:nvSpPr>
          <p:cNvPr id="751" name="Google Shape;751;p28"/>
          <p:cNvSpPr txBox="1">
            <a:spLocks noGrp="1"/>
          </p:cNvSpPr>
          <p:nvPr>
            <p:ph type="title" idx="18"/>
          </p:nvPr>
        </p:nvSpPr>
        <p:spPr>
          <a:xfrm>
            <a:off x="6355063" y="4780539"/>
            <a:ext cx="4664863" cy="615577"/>
          </a:xfrm>
          <a:prstGeom prst="rect">
            <a:avLst/>
          </a:prstGeom>
        </p:spPr>
        <p:txBody>
          <a:bodyPr spcFirstLastPara="1" vert="horz" wrap="square" lIns="121900" tIns="121900" rIns="121900" bIns="121900" rtlCol="0" anchor="b" anchorCtr="0">
            <a:spAutoFit/>
          </a:bodyPr>
          <a:lstStyle/>
          <a:p>
            <a:r>
              <a:rPr lang="en" dirty="0">
                <a:solidFill>
                  <a:srgbClr val="002060"/>
                </a:solidFill>
              </a:rPr>
              <a:t>06 TEACHING IN CANVAS</a:t>
            </a:r>
            <a:endParaRPr dirty="0">
              <a:solidFill>
                <a:srgbClr val="002060"/>
              </a:solidFill>
            </a:endParaRPr>
          </a:p>
        </p:txBody>
      </p:sp>
      <p:sp>
        <p:nvSpPr>
          <p:cNvPr id="752" name="Google Shape;752;p28"/>
          <p:cNvSpPr txBox="1">
            <a:spLocks noGrp="1"/>
          </p:cNvSpPr>
          <p:nvPr>
            <p:ph type="subTitle" idx="19"/>
          </p:nvPr>
        </p:nvSpPr>
        <p:spPr>
          <a:xfrm>
            <a:off x="6777100" y="5192451"/>
            <a:ext cx="4664861" cy="1230874"/>
          </a:xfrm>
          <a:prstGeom prst="rect">
            <a:avLst/>
          </a:prstGeom>
        </p:spPr>
        <p:txBody>
          <a:bodyPr spcFirstLastPara="1" vert="horz" wrap="square" lIns="121900" tIns="121900" rIns="121900" bIns="121900" rtlCol="0" anchor="t" anchorCtr="0">
            <a:spAutoFit/>
          </a:bodyPr>
          <a:lstStyle/>
          <a:p>
            <a:pPr marL="0" indent="0"/>
            <a:r>
              <a:rPr lang="en" dirty="0">
                <a:solidFill>
                  <a:schemeClr val="tx1"/>
                </a:solidFill>
              </a:rPr>
              <a:t>We are teaching synchronously &amp; asynchronously, designing assignments, and grading</a:t>
            </a:r>
            <a:endParaRPr dirty="0">
              <a:solidFill>
                <a:schemeClr val="tx1"/>
              </a:solidFill>
            </a:endParaRPr>
          </a:p>
        </p:txBody>
      </p:sp>
      <p:sp>
        <p:nvSpPr>
          <p:cNvPr id="20" name="Title 1">
            <a:extLst>
              <a:ext uri="{FF2B5EF4-FFF2-40B4-BE49-F238E27FC236}">
                <a16:creationId xmlns:a16="http://schemas.microsoft.com/office/drawing/2014/main" id="{B70EBE7B-D9A5-4A2B-A512-0BA63FEFFAD7}"/>
              </a:ext>
            </a:extLst>
          </p:cNvPr>
          <p:cNvSpPr txBox="1">
            <a:spLocks/>
          </p:cNvSpPr>
          <p:nvPr/>
        </p:nvSpPr>
        <p:spPr>
          <a:xfrm>
            <a:off x="624029" y="585490"/>
            <a:ext cx="7704044" cy="701731"/>
          </a:xfrm>
          <a:prstGeom prst="rect">
            <a:avLst/>
          </a:prstGeom>
        </p:spPr>
        <p:txBody>
          <a:bodyPr spcFirstLastPara="1" vert="horz" wrap="square" lIns="91440" tIns="45720" rIns="91440" bIns="45720" rtlCol="0" anchor="ctr" anchorCtr="0">
            <a:spAutoFit/>
          </a:bodyPr>
          <a:lstStyle>
            <a:lvl1pPr lvl="0" algn="l" defTabSz="914400" rtl="0" eaLnBrk="1" latinLnBrk="0" hangingPunct="1">
              <a:lnSpc>
                <a:spcPct val="90000"/>
              </a:lnSpc>
              <a:spcBef>
                <a:spcPts val="0"/>
              </a:spcBef>
              <a:spcAft>
                <a:spcPts val="0"/>
              </a:spcAft>
              <a:buSzPts val="2000"/>
              <a:buNone/>
              <a:defRPr sz="2667" kern="1200">
                <a:solidFill>
                  <a:schemeClr val="tx1"/>
                </a:solidFill>
                <a:latin typeface="+mj-lt"/>
                <a:ea typeface="+mj-ea"/>
                <a:cs typeface="+mj-cs"/>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r>
              <a:rPr lang="en-US" sz="4400" b="1" dirty="0">
                <a:solidFill>
                  <a:srgbClr val="002060"/>
                </a:solidFill>
              </a:rPr>
              <a:t>Virtual Services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F28E-4FFB-4493-865E-62007DB1751A}"/>
              </a:ext>
            </a:extLst>
          </p:cNvPr>
          <p:cNvSpPr>
            <a:spLocks noGrp="1"/>
          </p:cNvSpPr>
          <p:nvPr>
            <p:ph type="title"/>
          </p:nvPr>
        </p:nvSpPr>
        <p:spPr>
          <a:xfrm>
            <a:off x="613112" y="593669"/>
            <a:ext cx="9839178" cy="701731"/>
          </a:xfrm>
        </p:spPr>
        <p:txBody>
          <a:bodyPr vert="horz" wrap="square" lIns="91440" tIns="45720" rIns="91440" bIns="45720" rtlCol="0" anchor="ctr">
            <a:spAutoFit/>
          </a:bodyPr>
          <a:lstStyle/>
          <a:p>
            <a:r>
              <a:rPr lang="en-US" b="1" dirty="0">
                <a:solidFill>
                  <a:srgbClr val="002060"/>
                </a:solidFill>
              </a:rPr>
              <a:t>Academic Library Trends</a:t>
            </a:r>
          </a:p>
        </p:txBody>
      </p:sp>
      <p:sp>
        <p:nvSpPr>
          <p:cNvPr id="3" name="Content Placeholder 2">
            <a:extLst>
              <a:ext uri="{FF2B5EF4-FFF2-40B4-BE49-F238E27FC236}">
                <a16:creationId xmlns:a16="http://schemas.microsoft.com/office/drawing/2014/main" id="{5F31DAC6-CC1A-42F6-A82B-96204A2473B2}"/>
              </a:ext>
            </a:extLst>
          </p:cNvPr>
          <p:cNvSpPr>
            <a:spLocks noGrp="1"/>
          </p:cNvSpPr>
          <p:nvPr>
            <p:ph idx="1"/>
          </p:nvPr>
        </p:nvSpPr>
        <p:spPr>
          <a:xfrm>
            <a:off x="613112" y="1519314"/>
            <a:ext cx="10515600" cy="4784261"/>
          </a:xfrm>
        </p:spPr>
        <p:txBody>
          <a:bodyPr>
            <a:noAutofit/>
          </a:bodyPr>
          <a:lstStyle/>
          <a:p>
            <a:pPr marL="280988" indent="-280988"/>
            <a:r>
              <a:rPr lang="en-US" dirty="0"/>
              <a:t>Some of the academic library trends identified are:</a:t>
            </a:r>
          </a:p>
          <a:p>
            <a:pPr marL="858838" lvl="1" indent="-401638">
              <a:buFont typeface="Wingdings" panose="05000000000000000000" pitchFamily="2" charset="2"/>
              <a:buChar char="Ø"/>
            </a:pPr>
            <a:r>
              <a:rPr lang="en-US" sz="2200" dirty="0"/>
              <a:t>From the renovation project, reimagined and reengineered spaces; how 21st century students present a different set of needs for bricks and mortar fundraising.</a:t>
            </a:r>
          </a:p>
          <a:p>
            <a:pPr marL="858838" lvl="1" indent="-401638">
              <a:buFont typeface="Wingdings" panose="05000000000000000000" pitchFamily="2" charset="2"/>
              <a:buChar char="Ø"/>
            </a:pPr>
            <a:r>
              <a:rPr lang="en-US" sz="2200" dirty="0"/>
              <a:t>Emerging technology including invisible infrastructure; and how to convert these “soft” opportunities into student success needs.</a:t>
            </a:r>
          </a:p>
          <a:p>
            <a:pPr marL="858838" lvl="1" indent="-401638">
              <a:buFont typeface="Wingdings" panose="05000000000000000000" pitchFamily="2" charset="2"/>
              <a:buChar char="Ø"/>
            </a:pPr>
            <a:r>
              <a:rPr lang="en-US" sz="2200" dirty="0"/>
              <a:t>Unique resources; seeking support for needs beyond the traditional special collections mantra and exploring other avenues for technology enhanced learning opportunities, digitization projects and non-print materials needs.</a:t>
            </a:r>
          </a:p>
          <a:p>
            <a:pPr marL="858838" lvl="1" indent="-401638">
              <a:buFont typeface="Wingdings" panose="05000000000000000000" pitchFamily="2" charset="2"/>
              <a:buChar char="Ø"/>
            </a:pPr>
            <a:r>
              <a:rPr lang="en-US" sz="2200" dirty="0"/>
              <a:t>Virtual services, such as “chat” or integrated library systems (ILS) systems; and the potential to leverage these effective and desired tools for donor investment.</a:t>
            </a:r>
          </a:p>
          <a:p>
            <a:pPr marL="858838" lvl="1" indent="-401638">
              <a:buFont typeface="Wingdings" panose="05000000000000000000" pitchFamily="2" charset="2"/>
              <a:buChar char="Ø"/>
            </a:pPr>
            <a:r>
              <a:rPr lang="en-US" sz="2200" dirty="0"/>
              <a:t>Entrepreneurship; the power of sponsorships, partnerships with stakeholders and private monies for new and engaging initiatives. </a:t>
            </a:r>
          </a:p>
          <a:p>
            <a:endParaRPr lang="en-US" dirty="0"/>
          </a:p>
        </p:txBody>
      </p:sp>
    </p:spTree>
    <p:extLst>
      <p:ext uri="{BB962C8B-B14F-4D97-AF65-F5344CB8AC3E}">
        <p14:creationId xmlns:p14="http://schemas.microsoft.com/office/powerpoint/2010/main" val="1362027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4A878-2AEE-419B-8651-2717AC926A64}"/>
              </a:ext>
            </a:extLst>
          </p:cNvPr>
          <p:cNvSpPr>
            <a:spLocks noGrp="1"/>
          </p:cNvSpPr>
          <p:nvPr>
            <p:ph type="title"/>
          </p:nvPr>
        </p:nvSpPr>
        <p:spPr>
          <a:xfrm>
            <a:off x="613120" y="593669"/>
            <a:ext cx="9881382" cy="701731"/>
          </a:xfrm>
        </p:spPr>
        <p:txBody>
          <a:bodyPr vert="horz" wrap="square" lIns="91440" tIns="45720" rIns="91440" bIns="45720" rtlCol="0" anchor="ctr">
            <a:spAutoFit/>
          </a:bodyPr>
          <a:lstStyle/>
          <a:p>
            <a:r>
              <a:rPr lang="en-US" b="1" dirty="0">
                <a:solidFill>
                  <a:srgbClr val="002060"/>
                </a:solidFill>
              </a:rPr>
              <a:t>Learning Objectives and Discussion</a:t>
            </a:r>
          </a:p>
        </p:txBody>
      </p:sp>
      <p:sp>
        <p:nvSpPr>
          <p:cNvPr id="3" name="Content Placeholder 2">
            <a:extLst>
              <a:ext uri="{FF2B5EF4-FFF2-40B4-BE49-F238E27FC236}">
                <a16:creationId xmlns:a16="http://schemas.microsoft.com/office/drawing/2014/main" id="{56C53374-0237-4C50-A439-D52E66A4183D}"/>
              </a:ext>
            </a:extLst>
          </p:cNvPr>
          <p:cNvSpPr>
            <a:spLocks noGrp="1"/>
          </p:cNvSpPr>
          <p:nvPr>
            <p:ph idx="1"/>
          </p:nvPr>
        </p:nvSpPr>
        <p:spPr>
          <a:xfrm>
            <a:off x="613120" y="1499968"/>
            <a:ext cx="10515600" cy="4351338"/>
          </a:xfrm>
        </p:spPr>
        <p:txBody>
          <a:bodyPr/>
          <a:lstStyle/>
          <a:p>
            <a:r>
              <a:rPr lang="en-US" dirty="0"/>
              <a:t>Better recognize and conceptualize current academic library trends beyond traditional targets</a:t>
            </a:r>
          </a:p>
          <a:p>
            <a:r>
              <a:rPr lang="en-US" dirty="0"/>
              <a:t>Collaborate with campus Advancement to apply their knowledge of these trends to their own methods that can support the libraries’ fundraising programs.</a:t>
            </a:r>
          </a:p>
          <a:p>
            <a:r>
              <a:rPr lang="en-US" dirty="0"/>
              <a:t>Utilize trends and circumstances to develop new and different donor engagement strategies that addresses societal changes and new donor expectations.</a:t>
            </a:r>
          </a:p>
        </p:txBody>
      </p:sp>
    </p:spTree>
    <p:extLst>
      <p:ext uri="{BB962C8B-B14F-4D97-AF65-F5344CB8AC3E}">
        <p14:creationId xmlns:p14="http://schemas.microsoft.com/office/powerpoint/2010/main" val="225300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D390-EE0A-554B-F1CE-81C14ADA7B32}"/>
              </a:ext>
            </a:extLst>
          </p:cNvPr>
          <p:cNvSpPr>
            <a:spLocks noGrp="1"/>
          </p:cNvSpPr>
          <p:nvPr>
            <p:ph type="ctrTitle"/>
          </p:nvPr>
        </p:nvSpPr>
        <p:spPr>
          <a:xfrm>
            <a:off x="609600" y="593669"/>
            <a:ext cx="10292080" cy="701731"/>
          </a:xfrm>
        </p:spPr>
        <p:txBody>
          <a:bodyPr vert="horz" lIns="91440" tIns="45720" rIns="91440" bIns="45720" rtlCol="0" anchor="ctr">
            <a:spAutoFit/>
          </a:bodyPr>
          <a:lstStyle/>
          <a:p>
            <a:pPr algn="l"/>
            <a:r>
              <a:rPr lang="en-US" sz="4400" b="1" dirty="0">
                <a:solidFill>
                  <a:srgbClr val="002060"/>
                </a:solidFill>
              </a:rPr>
              <a:t>Trends in Higher Education</a:t>
            </a:r>
          </a:p>
        </p:txBody>
      </p:sp>
      <p:sp>
        <p:nvSpPr>
          <p:cNvPr id="3" name="Subtitle 2">
            <a:extLst>
              <a:ext uri="{FF2B5EF4-FFF2-40B4-BE49-F238E27FC236}">
                <a16:creationId xmlns:a16="http://schemas.microsoft.com/office/drawing/2014/main" id="{6A369562-03D1-FB00-C87A-05C5FB8B0965}"/>
              </a:ext>
            </a:extLst>
          </p:cNvPr>
          <p:cNvSpPr>
            <a:spLocks noGrp="1"/>
          </p:cNvSpPr>
          <p:nvPr>
            <p:ph type="subTitle" idx="1"/>
          </p:nvPr>
        </p:nvSpPr>
        <p:spPr>
          <a:xfrm>
            <a:off x="609600" y="1485900"/>
            <a:ext cx="10549255" cy="3995444"/>
          </a:xfrm>
        </p:spPr>
        <p:txBody>
          <a:bodyPr>
            <a:normAutofit fontScale="25000" lnSpcReduction="20000"/>
          </a:bodyPr>
          <a:lstStyle/>
          <a:p>
            <a:pPr marL="463550" indent="-463550" algn="l" fontAlgn="base">
              <a:lnSpc>
                <a:spcPct val="120000"/>
              </a:lnSpc>
              <a:buFont typeface="+mj-lt"/>
              <a:buAutoNum type="arabicPeriod"/>
            </a:pPr>
            <a:r>
              <a:rPr lang="en-US" sz="12800" i="0" dirty="0">
                <a:solidFill>
                  <a:srgbClr val="000000"/>
                </a:solidFill>
                <a:effectLst/>
              </a:rPr>
              <a:t>College enrollment reaches its peak. </a:t>
            </a:r>
          </a:p>
          <a:p>
            <a:pPr marL="463550" indent="-463550" algn="l" fontAlgn="base">
              <a:lnSpc>
                <a:spcPct val="120000"/>
              </a:lnSpc>
              <a:buFont typeface="+mj-lt"/>
              <a:buAutoNum type="arabicPeriod"/>
            </a:pPr>
            <a:r>
              <a:rPr lang="en-US" sz="12800" i="0" dirty="0">
                <a:solidFill>
                  <a:srgbClr val="000000"/>
                </a:solidFill>
                <a:effectLst/>
              </a:rPr>
              <a:t>The value of the degree undergoes further questioning. </a:t>
            </a:r>
          </a:p>
          <a:p>
            <a:pPr marL="463550" indent="-463550" algn="l" fontAlgn="base">
              <a:lnSpc>
                <a:spcPct val="120000"/>
              </a:lnSpc>
              <a:buFont typeface="+mj-lt"/>
              <a:buAutoNum type="arabicPeriod"/>
            </a:pPr>
            <a:r>
              <a:rPr lang="en-US" sz="12800" i="0" dirty="0">
                <a:solidFill>
                  <a:srgbClr val="000000"/>
                </a:solidFill>
                <a:effectLst/>
              </a:rPr>
              <a:t>The business model faces a full-scale transformation. </a:t>
            </a:r>
          </a:p>
          <a:p>
            <a:pPr marL="463550" indent="-463550" algn="l" fontAlgn="base">
              <a:lnSpc>
                <a:spcPct val="120000"/>
              </a:lnSpc>
              <a:buFont typeface="+mj-lt"/>
              <a:buAutoNum type="arabicPeriod"/>
            </a:pPr>
            <a:r>
              <a:rPr lang="en-US" sz="12800" i="0" dirty="0">
                <a:solidFill>
                  <a:srgbClr val="000000"/>
                </a:solidFill>
                <a:effectLst/>
              </a:rPr>
              <a:t>Talent management becomes a strategy. </a:t>
            </a:r>
          </a:p>
          <a:p>
            <a:pPr marL="463550" indent="-463550" algn="l" fontAlgn="base">
              <a:lnSpc>
                <a:spcPct val="120000"/>
              </a:lnSpc>
              <a:buFont typeface="+mj-lt"/>
              <a:buAutoNum type="arabicPeriod"/>
            </a:pPr>
            <a:r>
              <a:rPr lang="en-US" sz="12800" i="0" dirty="0">
                <a:solidFill>
                  <a:srgbClr val="000000"/>
                </a:solidFill>
                <a:effectLst/>
              </a:rPr>
              <a:t>The magnitude of risks demands a new response paradigm. </a:t>
            </a:r>
          </a:p>
          <a:p>
            <a:pPr>
              <a:lnSpc>
                <a:spcPct val="120000"/>
              </a:lnSpc>
            </a:pPr>
            <a:endParaRPr lang="en-US" dirty="0">
              <a:solidFill>
                <a:srgbClr val="FF0000"/>
              </a:solidFill>
            </a:endParaRPr>
          </a:p>
        </p:txBody>
      </p:sp>
    </p:spTree>
    <p:extLst>
      <p:ext uri="{BB962C8B-B14F-4D97-AF65-F5344CB8AC3E}">
        <p14:creationId xmlns:p14="http://schemas.microsoft.com/office/powerpoint/2010/main" val="194969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FF7B-8B3C-47C6-B12C-E78183C5ABA7}"/>
              </a:ext>
            </a:extLst>
          </p:cNvPr>
          <p:cNvSpPr>
            <a:spLocks noGrp="1"/>
          </p:cNvSpPr>
          <p:nvPr>
            <p:ph type="title"/>
          </p:nvPr>
        </p:nvSpPr>
        <p:spPr>
          <a:xfrm>
            <a:off x="609600" y="593669"/>
            <a:ext cx="9881382" cy="701731"/>
          </a:xfrm>
        </p:spPr>
        <p:txBody>
          <a:bodyPr vert="horz" wrap="square" lIns="91440" tIns="45720" rIns="91440" bIns="45720" rtlCol="0" anchor="ctr">
            <a:spAutoFit/>
          </a:bodyPr>
          <a:lstStyle/>
          <a:p>
            <a:r>
              <a:rPr lang="en-US" b="1" dirty="0">
                <a:solidFill>
                  <a:srgbClr val="002060"/>
                </a:solidFill>
              </a:rPr>
              <a:t>Key Library Trends</a:t>
            </a:r>
          </a:p>
        </p:txBody>
      </p:sp>
      <p:sp>
        <p:nvSpPr>
          <p:cNvPr id="3" name="Text Placeholder 2">
            <a:extLst>
              <a:ext uri="{FF2B5EF4-FFF2-40B4-BE49-F238E27FC236}">
                <a16:creationId xmlns:a16="http://schemas.microsoft.com/office/drawing/2014/main" id="{787D1F77-6634-437F-A2A1-59035D472C69}"/>
              </a:ext>
            </a:extLst>
          </p:cNvPr>
          <p:cNvSpPr>
            <a:spLocks noGrp="1"/>
          </p:cNvSpPr>
          <p:nvPr>
            <p:ph idx="1"/>
          </p:nvPr>
        </p:nvSpPr>
        <p:spPr>
          <a:xfrm>
            <a:off x="609600" y="1485900"/>
            <a:ext cx="10515600" cy="4351338"/>
          </a:xfrm>
        </p:spPr>
        <p:txBody>
          <a:bodyPr vert="horz" lIns="91440" tIns="45720" rIns="91440" bIns="45720" rtlCol="0">
            <a:normAutofit fontScale="92500" lnSpcReduction="10000"/>
          </a:bodyPr>
          <a:lstStyle/>
          <a:p>
            <a:r>
              <a:rPr lang="en-US" dirty="0"/>
              <a:t>Library spaces and the trend toward libraries housing tenants including other services on campus directed toward student success. </a:t>
            </a:r>
          </a:p>
          <a:p>
            <a:r>
              <a:rPr lang="en-US" dirty="0"/>
              <a:t>Emerging technology including invisible infrastructure; and how to convert these “soft” opportunities.</a:t>
            </a:r>
          </a:p>
          <a:p>
            <a:r>
              <a:rPr lang="en-US" dirty="0"/>
              <a:t>Digital Scholarship and resources; seeking support for digitization and non-print materials.</a:t>
            </a:r>
          </a:p>
          <a:p>
            <a:r>
              <a:rPr lang="en-US" dirty="0"/>
              <a:t>Virtual services, such as “chat” or ILS systems; and the potential to leverage these effective and desired tools through sponsorship and/or donor support.</a:t>
            </a:r>
          </a:p>
          <a:p>
            <a:r>
              <a:rPr lang="en-US" dirty="0"/>
              <a:t>Reimagined and reengineered spaces; how 21st century students present a different set of needs for bricks and mortar fundraising. </a:t>
            </a:r>
          </a:p>
          <a:p>
            <a:endParaRPr lang="en-US" dirty="0"/>
          </a:p>
        </p:txBody>
      </p:sp>
    </p:spTree>
    <p:extLst>
      <p:ext uri="{BB962C8B-B14F-4D97-AF65-F5344CB8AC3E}">
        <p14:creationId xmlns:p14="http://schemas.microsoft.com/office/powerpoint/2010/main" val="2991359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2761ec8-7198-4440-bea0-e9dd2af28b51}" enabled="1" method="Standard" siteId="{73e15cf5-5dbb-46af-a862-753916269d73}" contentBits="0" removed="0"/>
</clbl:labelList>
</file>

<file path=docProps/app.xml><?xml version="1.0" encoding="utf-8"?>
<Properties xmlns="http://schemas.openxmlformats.org/officeDocument/2006/extended-properties" xmlns:vt="http://schemas.openxmlformats.org/officeDocument/2006/docPropsVTypes">
  <Template/>
  <TotalTime>383</TotalTime>
  <Words>1521</Words>
  <Application>Microsoft Office PowerPoint</Application>
  <PresentationFormat>Widescreen</PresentationFormat>
  <Paragraphs>158</Paragraphs>
  <Slides>24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BentonSans</vt:lpstr>
      <vt:lpstr>Calibri</vt:lpstr>
      <vt:lpstr>Calibri Light</vt:lpstr>
      <vt:lpstr>Corbel</vt:lpstr>
      <vt:lpstr>Google Sans</vt:lpstr>
      <vt:lpstr>NC Burrata</vt:lpstr>
      <vt:lpstr>sans-pro</vt:lpstr>
      <vt:lpstr>Wingdings</vt:lpstr>
      <vt:lpstr>Office Theme</vt:lpstr>
      <vt:lpstr>Aligning Fundraising with Academic Library Trends, From F2F to Virtual ALADN 2023</vt:lpstr>
      <vt:lpstr>ABSTRACT</vt:lpstr>
      <vt:lpstr>Print Materials</vt:lpstr>
      <vt:lpstr>PowerPoint Presentation</vt:lpstr>
      <vt:lpstr>01 CHAT + EMAIL REFERENCE</vt:lpstr>
      <vt:lpstr>Academic Library Trends</vt:lpstr>
      <vt:lpstr>Learning Objectives and Discussion</vt:lpstr>
      <vt:lpstr>Trends in Higher Education</vt:lpstr>
      <vt:lpstr>Key Library Trends</vt:lpstr>
      <vt:lpstr>Library spaces and the trend toward libraries housing tenants including other services on campus directed toward student success. </vt:lpstr>
      <vt:lpstr>Getting Started</vt:lpstr>
      <vt:lpstr>Digital scholarship</vt:lpstr>
      <vt:lpstr>Virtual services, such as “chat” or ILS systems; and the potential to leverage these effective and desired tools through sponsorship and/or donor support.</vt:lpstr>
      <vt:lpstr>6th Trend (Overarching)</vt:lpstr>
      <vt:lpstr>PowerPoint Presentation</vt:lpstr>
      <vt:lpstr>PowerPoint Presentation</vt:lpstr>
      <vt:lpstr>The Donor Experience</vt:lpstr>
      <vt:lpstr>Pipeline Development</vt:lpstr>
      <vt:lpstr>Donor Experience Trend: DXO’s </vt:lpstr>
      <vt:lpstr>Initial Results for UNCG</vt:lpstr>
      <vt:lpstr>Pros and Cons</vt:lpstr>
      <vt:lpstr>Discussion Questions</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Fundraising with Academic Library Trends, From F2F to Virtual</dc:title>
  <dc:creator>Michael Crumpton</dc:creator>
  <cp:lastModifiedBy>Michael Crumpton</cp:lastModifiedBy>
  <cp:revision>14</cp:revision>
  <dcterms:created xsi:type="dcterms:W3CDTF">2023-06-13T23:51:06Z</dcterms:created>
  <dcterms:modified xsi:type="dcterms:W3CDTF">2023-06-27T22:44:10Z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2761ec8-7198-4440-bea0-e9dd2af28b51_Enabled">
    <vt:lpwstr>true</vt:lpwstr>
  </property>
  <property fmtid="{D5CDD505-2E9C-101B-9397-08002B2CF9AE}" pid="3" name="MSIP_Label_a2761ec8-7198-4440-bea0-e9dd2af28b51_SetDate">
    <vt:lpwstr>2023-06-13T23:51:06Z</vt:lpwstr>
  </property>
  <property fmtid="{D5CDD505-2E9C-101B-9397-08002B2CF9AE}" pid="4" name="MSIP_Label_a2761ec8-7198-4440-bea0-e9dd2af28b51_Method">
    <vt:lpwstr>Standard</vt:lpwstr>
  </property>
  <property fmtid="{D5CDD505-2E9C-101B-9397-08002B2CF9AE}" pid="5" name="MSIP_Label_a2761ec8-7198-4440-bea0-e9dd2af28b51_Name">
    <vt:lpwstr>L1 - Public</vt:lpwstr>
  </property>
  <property fmtid="{D5CDD505-2E9C-101B-9397-08002B2CF9AE}" pid="6" name="MSIP_Label_a2761ec8-7198-4440-bea0-e9dd2af28b51_SiteId">
    <vt:lpwstr>73e15cf5-5dbb-46af-a862-753916269d73</vt:lpwstr>
  </property>
  <property fmtid="{D5CDD505-2E9C-101B-9397-08002B2CF9AE}" pid="7" name="MSIP_Label_a2761ec8-7198-4440-bea0-e9dd2af28b51_ActionId">
    <vt:lpwstr>6d8435a5-ed0b-4a29-a76f-00002b0cdb30</vt:lpwstr>
  </property>
  <property fmtid="{D5CDD505-2E9C-101B-9397-08002B2CF9AE}" pid="8" name="MSIP_Label_a2761ec8-7198-4440-bea0-e9dd2af28b51_ContentBits">
    <vt:lpwstr>0</vt:lpwstr>
  </property>
</Properties>
</file>