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96" r:id="rId1"/>
  </p:sldMasterIdLst>
  <p:sldIdLst>
    <p:sldId id="256" r:id="rId2"/>
    <p:sldId id="258" r:id="rId3"/>
    <p:sldId id="259" r:id="rId4"/>
    <p:sldId id="262" r:id="rId5"/>
    <p:sldId id="263" r:id="rId6"/>
    <p:sldId id="266" r:id="rId7"/>
    <p:sldId id="265" r:id="rId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00" autoAdjust="0"/>
    <p:restoredTop sz="94660"/>
  </p:normalViewPr>
  <p:slideViewPr>
    <p:cSldViewPr snapToGrid="0">
      <p:cViewPr varScale="1">
        <p:scale>
          <a:sx n="77" d="100"/>
          <a:sy n="77" d="100"/>
        </p:scale>
        <p:origin x="468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 bwMode="blackWhite"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 algn="ctr">
              <a:defRPr sz="3800">
                <a:solidFill>
                  <a:srgbClr val="26262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5194" y="4352544"/>
            <a:ext cx="6801612" cy="1239894"/>
          </a:xfrm>
          <a:noFill/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0EA64-D806-43AC-9DF2-F8C432F32B4C}" type="datetimeFigureOut">
              <a:rPr lang="en-US" dirty="0"/>
              <a:t>6/29/2023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F9C37B-1D36-470B-8223-D6C91242EC14}" type="datetimeFigureOut">
              <a:rPr lang="en-US" dirty="0"/>
              <a:t>6/29/2023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3112" y="937260"/>
            <a:ext cx="1298608" cy="498348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31136" y="937260"/>
            <a:ext cx="6198489" cy="498348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6F52A-A82B-47A2-A83A-8C4C91F2D59F}" type="datetimeFigureOut">
              <a:rPr lang="en-US" dirty="0"/>
              <a:t>6/29/2023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70A7B3-6521-4DCA-87E5-044747A908C1}" type="datetimeFigureOut">
              <a:rPr lang="en-US" dirty="0"/>
              <a:t>6/29/2023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>
              <a:defRPr sz="3800">
                <a:solidFill>
                  <a:srgbClr val="26262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95194" y="4352465"/>
            <a:ext cx="6801612" cy="1265082"/>
          </a:xfrm>
        </p:spPr>
        <p:txBody>
          <a:bodyPr anchor="t" anchorCtr="1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0EA64-D806-43AC-9DF2-F8C432F32B4C}" type="datetimeFigureOut">
              <a:rPr lang="en-US" dirty="0"/>
              <a:t>6/29/2023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81912" y="2638044"/>
            <a:ext cx="4271771" cy="310198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38315" y="2638044"/>
            <a:ext cx="4270247" cy="310198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134690-1557-4C89-A502-4959FE7FAD70}" type="datetimeFigureOut">
              <a:rPr lang="en-US" dirty="0"/>
              <a:t>6/29/2023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8343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83436" y="3143250"/>
            <a:ext cx="4270248" cy="259677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38316" y="3143250"/>
            <a:ext cx="4253484" cy="2596776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633831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7D4976-E339-4826-83B7-FBD03F55ECF8}" type="datetimeFigureOut">
              <a:rPr lang="en-US" dirty="0"/>
              <a:t>6/29/2023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037C31-9E7A-4F99-8774-A0E530DE1A42}" type="datetimeFigureOut">
              <a:rPr lang="en-US" dirty="0"/>
              <a:t>6/29/2023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78504F-A551-4DE0-9316-4DCD1D8CC752}" type="datetimeFigureOut">
              <a:rPr lang="en-US" dirty="0"/>
              <a:t>6/29/2023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804672" y="2243828"/>
            <a:ext cx="4486656" cy="1141497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rm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36080" y="804672"/>
            <a:ext cx="4815840" cy="5248656"/>
          </a:xfrm>
        </p:spPr>
        <p:txBody>
          <a:bodyPr>
            <a:normAutofit/>
          </a:bodyPr>
          <a:lstStyle>
            <a:lvl1pPr>
              <a:defRPr sz="1900"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tx1"/>
                </a:solidFill>
              </a:defRPr>
            </a:lvl2pPr>
            <a:lvl3pPr>
              <a:defRPr sz="16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6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BE4249-C0D0-4B06-8692-E8BB871AF643}" type="datetimeFigureOut">
              <a:rPr lang="en-US" dirty="0"/>
              <a:t>6/29/2023</a:t>
            </a:fld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0" y="0"/>
            <a:ext cx="6095999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808523" y="2243828"/>
            <a:ext cx="4494998" cy="1134640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9" y="0"/>
            <a:ext cx="6102097" cy="6858000"/>
          </a:xfr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3200">
                <a:solidFill>
                  <a:schemeClr val="bg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7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defRPr>
            </a:lvl1pPr>
          </a:lstStyle>
          <a:p>
            <a:fld id="{042B0DB6-F5C7-45FB-8CF3-31B45F9C2DAC}" type="datetimeFigureOut">
              <a:rPr lang="en-US" dirty="0"/>
              <a:t>6/29/2023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black">
          <a:xfrm>
            <a:off x="2231136" y="964692"/>
            <a:ext cx="7729728" cy="1188720"/>
          </a:xfrm>
          <a:prstGeom prst="rect">
            <a:avLst/>
          </a:prstGeom>
          <a:solidFill>
            <a:srgbClr val="FFFFFF"/>
          </a:solidFill>
          <a:ln w="31750" cap="sq">
            <a:solidFill>
              <a:srgbClr val="404040"/>
            </a:solidFill>
            <a:miter lim="800000"/>
          </a:ln>
        </p:spPr>
        <p:txBody>
          <a:bodyPr vert="horz" lIns="182880" tIns="182880" rIns="182880" bIns="18288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31136" y="2638044"/>
            <a:ext cx="7729728" cy="31019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821429" y="6238816"/>
            <a:ext cx="2753746" cy="3239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fld id="{1160EA64-D806-43AC-9DF2-F8C432F32B4C}" type="datetimeFigureOut">
              <a:rPr lang="en-US" dirty="0"/>
              <a:t>6/29/2023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00200" y="6236208"/>
            <a:ext cx="5901189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58922" y="6217920"/>
            <a:ext cx="365760" cy="365760"/>
          </a:xfrm>
          <a:prstGeom prst="ellipse">
            <a:avLst/>
          </a:prstGeom>
          <a:solidFill>
            <a:srgbClr val="1D1D1D">
              <a:alpha val="70000"/>
            </a:srgbClr>
          </a:solidFill>
        </p:spPr>
        <p:txBody>
          <a:bodyPr vert="horz" lIns="18288" tIns="45720" rIns="18288" bIns="45720" rtlCol="0" anchor="ctr">
            <a:noAutofit/>
          </a:bodyPr>
          <a:lstStyle>
            <a:lvl1pPr algn="ctr">
              <a:defRPr sz="1100" spc="0" baseline="0">
                <a:solidFill>
                  <a:srgbClr val="FFFFFF"/>
                </a:solidFill>
              </a:defRPr>
            </a:lvl1pPr>
          </a:lstStyle>
          <a:p>
            <a:fld id="{8A7A6979-0714-4377-B894-6BE4C2D6E202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hf sldNum="0" hdr="0" ftr="0" dt="0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2800" kern="1200" cap="all" spc="200" baseline="0">
          <a:solidFill>
            <a:srgbClr val="262626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31286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48431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65735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882775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6.jpe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image" Target="../media/image8.jpeg"/><Relationship Id="rId7" Type="http://schemas.openxmlformats.org/officeDocument/2006/relationships/image" Target="../media/image12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tiktok.com/@wsulibraries/video/7213157121637109035" TargetMode="External"/><Relationship Id="rId7" Type="http://schemas.openxmlformats.org/officeDocument/2006/relationships/image" Target="../media/image16.jpeg"/><Relationship Id="rId2" Type="http://schemas.openxmlformats.org/officeDocument/2006/relationships/hyperlink" Target="https://mailchi.mp/1f09e63d07f7/may-2023-browse-news-notes-from-the-wsu-libraries?fbclid=IwAR0qrP-Zeik8p9j9-sjokvDHORw8FPuCMYs_JrKgu_wDWW4koL7zIuB5JlI" TargetMode="Externa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5.png"/><Relationship Id="rId5" Type="http://schemas.openxmlformats.org/officeDocument/2006/relationships/hyperlink" Target="https://www.tiktok.com/@wsulibraries/video/7221072521666497838" TargetMode="External"/><Relationship Id="rId4" Type="http://schemas.openxmlformats.org/officeDocument/2006/relationships/hyperlink" Target="https://www.tiktok.com/@wsulibraries/video/7203522378289188138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Donor Engagement with Facebook and Social Media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Lipi Turner-Rahman</a:t>
            </a:r>
          </a:p>
          <a:p>
            <a:r>
              <a:rPr lang="en-US" dirty="0"/>
              <a:t>Washington State University</a:t>
            </a:r>
          </a:p>
        </p:txBody>
      </p:sp>
    </p:spTree>
    <p:extLst>
      <p:ext uri="{BB962C8B-B14F-4D97-AF65-F5344CB8AC3E}">
        <p14:creationId xmlns:p14="http://schemas.microsoft.com/office/powerpoint/2010/main" val="13668471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Washington State University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/>
              <a:t>Land Grant-R1</a:t>
            </a:r>
          </a:p>
          <a:p>
            <a:r>
              <a:rPr lang="en-US" dirty="0"/>
              <a:t>Pullman, WA</a:t>
            </a:r>
          </a:p>
          <a:p>
            <a:r>
              <a:rPr lang="en-US" dirty="0"/>
              <a:t>Phenomenal Alumni Base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1032" name="Picture 8" descr="Washington State Cougars - Wikipedia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85" r="7585"/>
          <a:stretch>
            <a:fillRect/>
          </a:stretch>
        </p:blipFill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1191296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3488" y="1949570"/>
            <a:ext cx="3370052" cy="960407"/>
          </a:xfrm>
        </p:spPr>
        <p:txBody>
          <a:bodyPr/>
          <a:lstStyle/>
          <a:p>
            <a:r>
              <a:rPr lang="en-US" dirty="0"/>
              <a:t>WSU Libraries 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/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462069"/>
            <a:ext cx="3794760" cy="2168106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“We love the Libraries” </a:t>
            </a:r>
          </a:p>
          <a:p>
            <a:r>
              <a:rPr lang="en-US" dirty="0"/>
              <a:t>No natural constituents</a:t>
            </a:r>
          </a:p>
          <a:p>
            <a:r>
              <a:rPr lang="en-US" dirty="0"/>
              <a:t>Fixed idea about the library </a:t>
            </a:r>
          </a:p>
          <a:p>
            <a:r>
              <a:rPr lang="en-US" dirty="0"/>
              <a:t>Aging donor base</a:t>
            </a:r>
          </a:p>
          <a:p>
            <a:r>
              <a:rPr lang="en-US" dirty="0"/>
              <a:t>Tell our story, engage and start new donor pipeline</a:t>
            </a:r>
          </a:p>
          <a:p>
            <a:r>
              <a:rPr lang="en-US" dirty="0"/>
              <a:t>Media Engagement- Twitter, Facebook, Instagram,  and YouTube </a:t>
            </a:r>
          </a:p>
        </p:txBody>
      </p:sp>
      <p:pic>
        <p:nvPicPr>
          <p:cNvPr id="2050" name="Picture 2" descr="Exterior view of Terrell Library on the WSU Pullman campus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5999" y="0"/>
            <a:ext cx="6102097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6959618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Nash Collection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3040663"/>
          </a:xfrm>
        </p:spPr>
        <p:txBody>
          <a:bodyPr/>
          <a:lstStyle/>
          <a:p>
            <a:r>
              <a:rPr lang="en-US" dirty="0"/>
              <a:t>Digitization- opening new lines of fundraising</a:t>
            </a:r>
          </a:p>
          <a:p>
            <a:r>
              <a:rPr lang="en-US" dirty="0"/>
              <a:t>Crowdsourcing Facebook</a:t>
            </a:r>
          </a:p>
          <a:p>
            <a:r>
              <a:rPr lang="en-US" dirty="0"/>
              <a:t>Community</a:t>
            </a:r>
          </a:p>
          <a:p>
            <a:r>
              <a:rPr lang="en-US" dirty="0"/>
              <a:t>Library Lecture</a:t>
            </a:r>
          </a:p>
          <a:p>
            <a:r>
              <a:rPr lang="de-DE" dirty="0"/>
              <a:t>Jordan Schnitzer Museum of Art WSU</a:t>
            </a:r>
          </a:p>
          <a:p>
            <a:r>
              <a:rPr lang="de-DE" dirty="0"/>
              <a:t>Travelling exhabit</a:t>
            </a:r>
          </a:p>
          <a:p>
            <a:endParaRPr lang="de-DE" dirty="0"/>
          </a:p>
          <a:p>
            <a:endParaRPr lang="de-DE" dirty="0"/>
          </a:p>
          <a:p>
            <a:endParaRPr lang="en-US" dirty="0"/>
          </a:p>
        </p:txBody>
      </p:sp>
      <p:pic>
        <p:nvPicPr>
          <p:cNvPr id="5" name="Picture 2" descr="Elisia Elizondo cutting and harvesting asparagus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746" r="19746"/>
          <a:stretch>
            <a:fillRect/>
          </a:stretch>
        </p:blipFill>
        <p:spPr bwMode="auto">
          <a:xfrm>
            <a:off x="6096000" y="1"/>
            <a:ext cx="3320973" cy="37323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https://scontent.flhr10-1.fna.fbcdn.net/v/t1.6435-9/176524965_1925885320900610_4256818540375596131_n.jpg?_nc_cat=106&amp;ccb=1-7&amp;_nc_sid=8631f5&amp;_nc_ohc=6n-pqtMQDLYAX-wIXns&amp;_nc_ht=scontent.flhr10-1.fna&amp;oh=00_AfD_QWHr6VG4as7kGC3ATkbPjuWls3mFKuEzsCToSxhFCQ&amp;oe=64A7FEA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191" r="20191"/>
          <a:stretch>
            <a:fillRect/>
          </a:stretch>
        </p:blipFill>
        <p:spPr bwMode="auto">
          <a:xfrm>
            <a:off x="9157769" y="2346384"/>
            <a:ext cx="3300217" cy="45116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AutoShape 8" descr="Facebook (@facebook) / Twitter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4106" name="Picture 10" descr="Log into Facebook | Facebook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68382" y="72605"/>
            <a:ext cx="1793576" cy="1793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8" name="Picture 12" descr="Photo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37270" y="3732362"/>
            <a:ext cx="3638431" cy="31256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1104647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WSU Historic Photos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921487" y="5173657"/>
            <a:ext cx="2548266" cy="1303544"/>
          </a:xfrm>
        </p:spPr>
        <p:txBody>
          <a:bodyPr/>
          <a:lstStyle/>
          <a:p>
            <a:r>
              <a:rPr lang="en-US" dirty="0"/>
              <a:t>Nostalgia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6146" name="Picture 2" descr="May be an image of 5 people and text that says 'roughest UU'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50702" y="-24886"/>
            <a:ext cx="3341298" cy="27335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May be an image of 1 person and text"/>
          <p:cNvPicPr>
            <a:picLocks noGrp="1" noChangeAspect="1" noChangeArrowheads="1"/>
          </p:cNvPicPr>
          <p:nvPr>
            <p:ph type="pic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128" r="16128"/>
          <a:stretch>
            <a:fillRect/>
          </a:stretch>
        </p:blipFill>
        <p:spPr bwMode="auto">
          <a:xfrm>
            <a:off x="9286959" y="2708694"/>
            <a:ext cx="2949987" cy="40917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May be an image of 2 people and text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306" y="0"/>
            <a:ext cx="3364395" cy="21530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2" name="Picture 8" descr="May be an image of 10 people and hospital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26989" y="4240162"/>
            <a:ext cx="3259970" cy="26178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4" name="Picture 10" descr="May be an image of 2 people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32911" y="2233199"/>
            <a:ext cx="2142980" cy="22256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6" name="Picture 12" descr="May be a black-and-white image of 4 people and the Atomium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819" y="2218519"/>
            <a:ext cx="1906140" cy="20216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8" name="Picture 14" descr="May be an image of 1 person and playing basketball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9235" y="2055476"/>
            <a:ext cx="1836436" cy="23477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1771717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Issues to Think About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3207439"/>
          </a:xfrm>
        </p:spPr>
        <p:txBody>
          <a:bodyPr>
            <a:normAutofit/>
          </a:bodyPr>
          <a:lstStyle/>
          <a:p>
            <a:r>
              <a:rPr lang="en-US" dirty="0"/>
              <a:t>Site owner</a:t>
            </a:r>
          </a:p>
          <a:p>
            <a:r>
              <a:rPr lang="en-US" dirty="0"/>
              <a:t>Administrators</a:t>
            </a:r>
          </a:p>
          <a:p>
            <a:r>
              <a:rPr lang="en-US" dirty="0"/>
              <a:t>Facebook group questions/ emails</a:t>
            </a:r>
          </a:p>
          <a:p>
            <a:r>
              <a:rPr lang="en-US" dirty="0"/>
              <a:t>Frequency of posts</a:t>
            </a:r>
          </a:p>
          <a:p>
            <a:r>
              <a:rPr lang="en-US" dirty="0"/>
              <a:t>Moderating</a:t>
            </a:r>
          </a:p>
          <a:p>
            <a:r>
              <a:rPr lang="en-US" dirty="0"/>
              <a:t>Privacy/ Confidentiality</a:t>
            </a:r>
          </a:p>
          <a:p>
            <a:r>
              <a:rPr lang="en-US" dirty="0"/>
              <a:t>Culturally sensitive narratives</a:t>
            </a:r>
          </a:p>
          <a:p>
            <a:r>
              <a:rPr lang="en-US" dirty="0"/>
              <a:t>Time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9218" name="Picture 2" descr="International King and Queen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719" b="7719"/>
          <a:stretch>
            <a:fillRect/>
          </a:stretch>
        </p:blipFill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3679403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6944" y="2956945"/>
            <a:ext cx="4486656" cy="1141497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36080" y="804672"/>
            <a:ext cx="5326484" cy="5809070"/>
          </a:xfrm>
        </p:spPr>
        <p:txBody>
          <a:bodyPr/>
          <a:lstStyle/>
          <a:p>
            <a:pPr marL="0" indent="0">
              <a:buNone/>
            </a:pPr>
            <a:endParaRPr lang="en-US" dirty="0"/>
          </a:p>
          <a:p>
            <a:r>
              <a:rPr lang="en-US" dirty="0"/>
              <a:t>Generational divides</a:t>
            </a:r>
          </a:p>
          <a:p>
            <a:r>
              <a:rPr lang="en-US" dirty="0"/>
              <a:t>Professional help</a:t>
            </a:r>
          </a:p>
          <a:p>
            <a:r>
              <a:rPr lang="en-US" dirty="0"/>
              <a:t>Interns- skills</a:t>
            </a:r>
          </a:p>
          <a:p>
            <a:r>
              <a:rPr lang="en-US" dirty="0"/>
              <a:t>Mix of stories- tell our story and theirs- balance</a:t>
            </a:r>
          </a:p>
          <a:p>
            <a:r>
              <a:rPr lang="en-US" dirty="0"/>
              <a:t>Concerns and expectations</a:t>
            </a:r>
          </a:p>
          <a:p>
            <a:r>
              <a:rPr lang="en-US" dirty="0"/>
              <a:t>Donor lists- expansion</a:t>
            </a:r>
          </a:p>
          <a:p>
            <a:r>
              <a:rPr lang="en-US" dirty="0"/>
              <a:t>Facebook, Instagram, Twitter and </a:t>
            </a:r>
            <a:r>
              <a:rPr lang="en-US" dirty="0" err="1"/>
              <a:t>TikTok</a:t>
            </a:r>
            <a:endParaRPr lang="en-US" dirty="0"/>
          </a:p>
          <a:p>
            <a:r>
              <a:rPr lang="en-US" dirty="0"/>
              <a:t>Is it worth it?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" y="4258849"/>
            <a:ext cx="6075122" cy="2492680"/>
          </a:xfrm>
        </p:spPr>
        <p:txBody>
          <a:bodyPr>
            <a:normAutofit/>
          </a:bodyPr>
          <a:lstStyle/>
          <a:p>
            <a:r>
              <a:rPr lang="en-US" dirty="0">
                <a:hlinkClick r:id="rId2"/>
              </a:rPr>
              <a:t>https://mailchi.mp/1f09e63d07f7/may-2023-browse-news-notes-from-the-wsu-libraries?fbclid=IwAR0qrP-Zeik8p9j9-sjokvDHORw8FPuCMYs_JrKgu_wDWW4koL7zIuB5JlI</a:t>
            </a:r>
            <a:endParaRPr lang="en-US" dirty="0"/>
          </a:p>
          <a:p>
            <a:endParaRPr lang="en-US" dirty="0"/>
          </a:p>
          <a:p>
            <a:r>
              <a:rPr lang="en-US" dirty="0">
                <a:hlinkClick r:id="rId3"/>
              </a:rPr>
              <a:t>https://www.tiktok.com/@wsulibraries/video/7213157121637109035</a:t>
            </a:r>
            <a:endParaRPr lang="en-US" dirty="0"/>
          </a:p>
          <a:p>
            <a:r>
              <a:rPr lang="en-US" dirty="0">
                <a:hlinkClick r:id="rId4"/>
              </a:rPr>
              <a:t>https://www.tiktok.com/@wsulibraries/video/7203522378289188138</a:t>
            </a:r>
            <a:endParaRPr lang="en-US" dirty="0"/>
          </a:p>
          <a:p>
            <a:r>
              <a:rPr lang="en-US" dirty="0">
                <a:hlinkClick r:id="rId5"/>
              </a:rPr>
              <a:t>https://www.tiktok.com/@wsulibraries/video/7221072521666497838</a:t>
            </a:r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8193" name="Picture 1" descr="https://mcusercontent.com/a09a8bf4898d1e68cdde5b71b/images/fcc34e8d-53e3-06d2-9a82-71f791519e52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984" y="2686480"/>
            <a:ext cx="5362575" cy="1438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AutoShape 5" descr="TikTok - Apps on Google Play"/>
          <p:cNvSpPr>
            <a:spLocks noChangeAspect="1" noChangeArrowheads="1"/>
          </p:cNvSpPr>
          <p:nvPr/>
        </p:nvSpPr>
        <p:spPr bwMode="auto">
          <a:xfrm>
            <a:off x="1402948" y="1040921"/>
            <a:ext cx="296756" cy="2967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AutoShape 3" descr="TikTok - Apps on Google Play"/>
          <p:cNvSpPr>
            <a:spLocks noChangeAspect="1" noChangeArrowheads="1"/>
          </p:cNvSpPr>
          <p:nvPr/>
        </p:nvSpPr>
        <p:spPr bwMode="auto">
          <a:xfrm>
            <a:off x="155574" y="-144463"/>
            <a:ext cx="329655" cy="3802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8199" name="Picture 7" descr="TikTok is banned on devices issued by the US House of Representatives - The  Verge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52570" y="5029051"/>
            <a:ext cx="4809994" cy="17224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65738176"/>
      </p:ext>
    </p:extLst>
  </p:cSld>
  <p:clrMapOvr>
    <a:masterClrMapping/>
  </p:clrMapOvr>
</p:sld>
</file>

<file path=ppt/theme/theme1.xml><?xml version="1.0" encoding="utf-8"?>
<a:theme xmlns:a="http://schemas.openxmlformats.org/drawingml/2006/main" name="Parcel">
  <a:themeElements>
    <a:clrScheme name="Parcel">
      <a:dk1>
        <a:srgbClr val="000000"/>
      </a:dk1>
      <a:lt1>
        <a:srgbClr val="FFFFFF"/>
      </a:lt1>
      <a:dk2>
        <a:srgbClr val="4A5356"/>
      </a:dk2>
      <a:lt2>
        <a:srgbClr val="E8E3CE"/>
      </a:lt2>
      <a:accent1>
        <a:srgbClr val="F6A21D"/>
      </a:accent1>
      <a:accent2>
        <a:srgbClr val="9BAFB5"/>
      </a:accent2>
      <a:accent3>
        <a:srgbClr val="C96731"/>
      </a:accent3>
      <a:accent4>
        <a:srgbClr val="9CA383"/>
      </a:accent4>
      <a:accent5>
        <a:srgbClr val="87795D"/>
      </a:accent5>
      <a:accent6>
        <a:srgbClr val="A0988C"/>
      </a:accent6>
      <a:hlink>
        <a:srgbClr val="00B0F0"/>
      </a:hlink>
      <a:folHlink>
        <a:srgbClr val="738F97"/>
      </a:folHlink>
    </a:clrScheme>
    <a:fontScheme name="Parcel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Parcel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107000"/>
                <a:lumMod val="103000"/>
              </a:schemeClr>
            </a:gs>
            <a:gs pos="100000">
              <a:schemeClr val="phClr">
                <a:tint val="82000"/>
                <a:satMod val="109000"/>
                <a:lumMod val="103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3000"/>
                <a:lumMod val="100000"/>
              </a:schemeClr>
            </a:gs>
            <a:gs pos="100000">
              <a:schemeClr val="phClr">
                <a:shade val="93000"/>
                <a:satMod val="11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5880" dist="1524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prstMaterial="dkEdge">
            <a:bevelT w="0" h="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7000"/>
                <a:shade val="100000"/>
                <a:satMod val="185000"/>
                <a:lumMod val="120000"/>
              </a:schemeClr>
            </a:gs>
            <a:gs pos="100000">
              <a:schemeClr val="phClr">
                <a:tint val="96000"/>
                <a:shade val="95000"/>
                <a:satMod val="215000"/>
                <a:lumMod val="80000"/>
              </a:schemeClr>
            </a:gs>
          </a:gsLst>
          <a:path path="circle">
            <a:fillToRect l="50000" t="55000" r="125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cel" id="{8BEC4385-4EB9-4D53-BFB5-0EA123736B6D}" vid="{4DB32801-28C0-48B0-8C1D-A9A58613615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TM10001115[[fn=Parcel]]</Template>
  <TotalTime>3840</TotalTime>
  <Words>161</Words>
  <Application>Microsoft Office PowerPoint</Application>
  <PresentationFormat>Widescreen</PresentationFormat>
  <Paragraphs>51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0" baseType="lpstr">
      <vt:lpstr>Arial</vt:lpstr>
      <vt:lpstr>Gill Sans MT</vt:lpstr>
      <vt:lpstr>Parcel</vt:lpstr>
      <vt:lpstr>Donor Engagement with Facebook and Social Media</vt:lpstr>
      <vt:lpstr>Washington State University</vt:lpstr>
      <vt:lpstr>WSU Libraries </vt:lpstr>
      <vt:lpstr>Nash Collection</vt:lpstr>
      <vt:lpstr>WSU Historic Photos</vt:lpstr>
      <vt:lpstr>Issues to Think About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Donor Engagement with Facebook</dc:title>
  <dc:creator>Turner-Rahman, Israt</dc:creator>
  <cp:lastModifiedBy>Turner-Rahman, Israt</cp:lastModifiedBy>
  <cp:revision>30</cp:revision>
  <dcterms:created xsi:type="dcterms:W3CDTF">2023-06-07T11:33:47Z</dcterms:created>
  <dcterms:modified xsi:type="dcterms:W3CDTF">2023-06-30T01:42:05Z</dcterms:modified>
</cp:coreProperties>
</file>