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7"/>
  </p:notesMasterIdLst>
  <p:sldIdLst>
    <p:sldId id="257" r:id="rId5"/>
    <p:sldId id="258" r:id="rId6"/>
    <p:sldId id="259" r:id="rId7"/>
    <p:sldId id="265" r:id="rId8"/>
    <p:sldId id="279" r:id="rId9"/>
    <p:sldId id="316" r:id="rId10"/>
    <p:sldId id="325" r:id="rId11"/>
    <p:sldId id="319" r:id="rId12"/>
    <p:sldId id="318" r:id="rId13"/>
    <p:sldId id="326" r:id="rId14"/>
    <p:sldId id="328" r:id="rId15"/>
    <p:sldId id="329" r:id="rId16"/>
    <p:sldId id="433" r:id="rId17"/>
    <p:sldId id="434" r:id="rId18"/>
    <p:sldId id="442" r:id="rId19"/>
    <p:sldId id="435" r:id="rId20"/>
    <p:sldId id="321" r:id="rId21"/>
    <p:sldId id="322" r:id="rId22"/>
    <p:sldId id="323" r:id="rId23"/>
    <p:sldId id="278" r:id="rId24"/>
    <p:sldId id="439" r:id="rId25"/>
    <p:sldId id="32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8377C-8058-4ABF-976A-62B36BC80A43}"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1DA722-F24E-492B-A4EF-02A36B68F58A}" type="slidenum">
              <a:rPr lang="en-US" smtClean="0"/>
              <a:t>‹#›</a:t>
            </a:fld>
            <a:endParaRPr lang="en-US"/>
          </a:p>
        </p:txBody>
      </p:sp>
    </p:spTree>
    <p:extLst>
      <p:ext uri="{BB962C8B-B14F-4D97-AF65-F5344CB8AC3E}">
        <p14:creationId xmlns:p14="http://schemas.microsoft.com/office/powerpoint/2010/main" val="260795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728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9595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6AF870-1892-4EC3-B204-EDA9610ED8A8}"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3359250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6AF870-1892-4EC3-B204-EDA9610ED8A8}"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4103740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6AF870-1892-4EC3-B204-EDA9610ED8A8}"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1163803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6AF870-1892-4EC3-B204-EDA9610ED8A8}"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196021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6AF870-1892-4EC3-B204-EDA9610ED8A8}"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253781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6AF870-1892-4EC3-B204-EDA9610ED8A8}"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401207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6AF870-1892-4EC3-B204-EDA9610ED8A8}"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36781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6AF870-1892-4EC3-B204-EDA9610ED8A8}"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490874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AF870-1892-4EC3-B204-EDA9610ED8A8}"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344768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6AF870-1892-4EC3-B204-EDA9610ED8A8}"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539909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6AF870-1892-4EC3-B204-EDA9610ED8A8}"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8D21C-21B4-4252-A46B-E361ACC8CB9A}" type="slidenum">
              <a:rPr lang="en-US" smtClean="0"/>
              <a:t>‹#›</a:t>
            </a:fld>
            <a:endParaRPr lang="en-US"/>
          </a:p>
        </p:txBody>
      </p:sp>
    </p:spTree>
    <p:extLst>
      <p:ext uri="{BB962C8B-B14F-4D97-AF65-F5344CB8AC3E}">
        <p14:creationId xmlns:p14="http://schemas.microsoft.com/office/powerpoint/2010/main" val="88750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AF870-1892-4EC3-B204-EDA9610ED8A8}" type="datetimeFigureOut">
              <a:rPr lang="en-US" smtClean="0"/>
              <a:t>6/29/2023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8D21C-21B4-4252-A46B-E361ACC8CB9A}" type="slidenum">
              <a:rPr lang="en-US" smtClean="0"/>
              <a:t>‹#›</a:t>
            </a:fld>
            <a:endParaRPr lang="en-US"/>
          </a:p>
        </p:txBody>
      </p:sp>
    </p:spTree>
    <p:extLst>
      <p:ext uri="{BB962C8B-B14F-4D97-AF65-F5344CB8AC3E}">
        <p14:creationId xmlns:p14="http://schemas.microsoft.com/office/powerpoint/2010/main" val="22396457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hyperlink" Target="mailto:johnson.4156@osu.edu"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0364" y="0"/>
            <a:ext cx="8521435" cy="830997"/>
          </a:xfrm>
          <a:prstGeom prst="rect">
            <a:avLst/>
          </a:prstGeom>
          <a:noFill/>
        </p:spPr>
        <p:txBody>
          <a:bodyPr wrap="none" rtlCol="0">
            <a:spAutoFit/>
          </a:bodyPr>
          <a:lstStyle/>
          <a:p>
            <a:pPr algn="ctr"/>
            <a:r>
              <a:rPr lang="en-US" sz="2400" b="1" dirty="0"/>
              <a:t>Building the Perpetual Motion Machine: Bringing together books,</a:t>
            </a:r>
          </a:p>
          <a:p>
            <a:pPr algn="ctr"/>
            <a:r>
              <a:rPr lang="en-US" sz="2400" b="1" dirty="0"/>
              <a:t>students, and donors in the Special Collections environment</a:t>
            </a:r>
          </a:p>
        </p:txBody>
      </p:sp>
      <p:pic>
        <p:nvPicPr>
          <p:cNvPr id="3" name="Picture 2"/>
          <p:cNvPicPr>
            <a:picLocks noChangeAspect="1"/>
          </p:cNvPicPr>
          <p:nvPr/>
        </p:nvPicPr>
        <p:blipFill>
          <a:blip r:embed="rId2"/>
          <a:stretch>
            <a:fillRect/>
          </a:stretch>
        </p:blipFill>
        <p:spPr>
          <a:xfrm>
            <a:off x="1927359" y="798285"/>
            <a:ext cx="7693256" cy="5428103"/>
          </a:xfrm>
          <a:prstGeom prst="rect">
            <a:avLst/>
          </a:prstGeom>
        </p:spPr>
      </p:pic>
      <p:sp>
        <p:nvSpPr>
          <p:cNvPr id="4" name="TextBox 3"/>
          <p:cNvSpPr txBox="1"/>
          <p:nvPr/>
        </p:nvSpPr>
        <p:spPr>
          <a:xfrm>
            <a:off x="4499879" y="6211669"/>
            <a:ext cx="2744662" cy="646331"/>
          </a:xfrm>
          <a:prstGeom prst="rect">
            <a:avLst/>
          </a:prstGeom>
          <a:noFill/>
        </p:spPr>
        <p:txBody>
          <a:bodyPr wrap="none" rtlCol="0">
            <a:spAutoFit/>
          </a:bodyPr>
          <a:lstStyle/>
          <a:p>
            <a:pPr algn="ctr"/>
            <a:r>
              <a:rPr lang="en-US" b="1" dirty="0"/>
              <a:t>Eric J. Johnson</a:t>
            </a:r>
          </a:p>
          <a:p>
            <a:pPr algn="ctr"/>
            <a:r>
              <a:rPr lang="en-US" b="1" dirty="0"/>
              <a:t>ALADN 2023: 20 June 2023</a:t>
            </a:r>
          </a:p>
        </p:txBody>
      </p:sp>
    </p:spTree>
    <p:extLst>
      <p:ext uri="{BB962C8B-B14F-4D97-AF65-F5344CB8AC3E}">
        <p14:creationId xmlns:p14="http://schemas.microsoft.com/office/powerpoint/2010/main" val="154833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classroom&#10;&#10;Description automatically generated with medium confidence">
            <a:extLst>
              <a:ext uri="{FF2B5EF4-FFF2-40B4-BE49-F238E27FC236}">
                <a16:creationId xmlns:a16="http://schemas.microsoft.com/office/drawing/2014/main" id="{813E95F8-EFD8-CAB7-C006-36D3CAB1D78C}"/>
              </a:ext>
            </a:extLst>
          </p:cNvPr>
          <p:cNvPicPr>
            <a:picLocks noChangeAspect="1"/>
          </p:cNvPicPr>
          <p:nvPr/>
        </p:nvPicPr>
        <p:blipFill rotWithShape="1">
          <a:blip r:embed="rId2">
            <a:alphaModFix amt="40000"/>
          </a:blip>
          <a:srcRect t="15137" r="1" b="3707"/>
          <a:stretch/>
        </p:blipFill>
        <p:spPr>
          <a:xfrm>
            <a:off x="20" y="10960"/>
            <a:ext cx="8450297" cy="6857990"/>
          </a:xfrm>
          <a:prstGeom prst="rect">
            <a:avLst/>
          </a:prstGeom>
        </p:spPr>
      </p:pic>
      <p:pic>
        <p:nvPicPr>
          <p:cNvPr id="3" name="Picture 2" descr="A person and a child looking at a book&#10;&#10;Description automatically generated with low confidence">
            <a:extLst>
              <a:ext uri="{FF2B5EF4-FFF2-40B4-BE49-F238E27FC236}">
                <a16:creationId xmlns:a16="http://schemas.microsoft.com/office/drawing/2014/main" id="{96F4BEA7-2ABC-13A7-BDAC-9D2F7142A62E}"/>
              </a:ext>
            </a:extLst>
          </p:cNvPr>
          <p:cNvPicPr>
            <a:picLocks noChangeAspect="1"/>
          </p:cNvPicPr>
          <p:nvPr/>
        </p:nvPicPr>
        <p:blipFill rotWithShape="1">
          <a:blip r:embed="rId3"/>
          <a:srcRect l="24893" r="9897"/>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C96BB645-A0FE-C349-4A1E-9331B57CF4A7}"/>
              </a:ext>
            </a:extLst>
          </p:cNvPr>
          <p:cNvSpPr txBox="1"/>
          <p:nvPr/>
        </p:nvSpPr>
        <p:spPr>
          <a:xfrm>
            <a:off x="49279" y="996532"/>
            <a:ext cx="5699943" cy="5139869"/>
          </a:xfrm>
          <a:prstGeom prst="rect">
            <a:avLst/>
          </a:prstGeom>
          <a:noFill/>
        </p:spPr>
        <p:txBody>
          <a:bodyPr wrap="square" rtlCol="0">
            <a:spAutoFit/>
          </a:bodyPr>
          <a:lstStyle/>
          <a:p>
            <a:r>
              <a:rPr lang="en-US" sz="2400" dirty="0"/>
              <a:t>Addressing the challenges:</a:t>
            </a:r>
          </a:p>
          <a:p>
            <a:endParaRPr lang="en-US" sz="2400" dirty="0"/>
          </a:p>
          <a:p>
            <a:pPr marL="342900" indent="-342900">
              <a:buFontTx/>
              <a:buChar char="-"/>
            </a:pPr>
            <a:r>
              <a:rPr lang="en-US" sz="2000" dirty="0"/>
              <a:t>Break barriers (both perceived and real) to wider access to collections: Take collections to their potential publics!</a:t>
            </a:r>
          </a:p>
          <a:p>
            <a:pPr marL="342900" indent="-342900">
              <a:buFontTx/>
              <a:buChar char="-"/>
            </a:pPr>
            <a:endParaRPr lang="en-US" sz="2000" dirty="0"/>
          </a:p>
          <a:p>
            <a:pPr marL="342900" indent="-342900">
              <a:buFontTx/>
              <a:buChar char="-"/>
            </a:pPr>
            <a:r>
              <a:rPr lang="en-US" sz="2000" dirty="0"/>
              <a:t>Identify and model the utility of deploying original MSS in direct student learning</a:t>
            </a:r>
          </a:p>
          <a:p>
            <a:pPr marL="342900" indent="-342900">
              <a:buFontTx/>
              <a:buChar char="-"/>
            </a:pPr>
            <a:endParaRPr lang="en-US" sz="2000" dirty="0"/>
          </a:p>
          <a:p>
            <a:pPr marL="342900" indent="-342900">
              <a:buFontTx/>
              <a:buChar char="-"/>
            </a:pPr>
            <a:r>
              <a:rPr lang="en-US" sz="2000" dirty="0"/>
              <a:t>Convey that (and how) even the most inexperienced learner can say intelligent things about MSS (and then build off of that)</a:t>
            </a:r>
          </a:p>
          <a:p>
            <a:pPr marL="342900" indent="-342900">
              <a:buFontTx/>
              <a:buChar char="-"/>
            </a:pPr>
            <a:endParaRPr lang="en-US" sz="2000" dirty="0"/>
          </a:p>
          <a:p>
            <a:pPr marL="342900" indent="-342900">
              <a:buFontTx/>
              <a:buChar char="-"/>
            </a:pPr>
            <a:r>
              <a:rPr lang="en-US" sz="2000" dirty="0"/>
              <a:t>Encourage shared ownership of collections by training teachers, empowering students, and engaging donors</a:t>
            </a:r>
          </a:p>
        </p:txBody>
      </p:sp>
      <p:sp>
        <p:nvSpPr>
          <p:cNvPr id="14" name="TextBox 13">
            <a:extLst>
              <a:ext uri="{FF2B5EF4-FFF2-40B4-BE49-F238E27FC236}">
                <a16:creationId xmlns:a16="http://schemas.microsoft.com/office/drawing/2014/main" id="{6ABE3ADE-F1F5-7DD6-7843-2DBC1E193004}"/>
              </a:ext>
            </a:extLst>
          </p:cNvPr>
          <p:cNvSpPr txBox="1"/>
          <p:nvPr/>
        </p:nvSpPr>
        <p:spPr>
          <a:xfrm>
            <a:off x="-35288" y="0"/>
            <a:ext cx="6129764" cy="461665"/>
          </a:xfrm>
          <a:prstGeom prst="rect">
            <a:avLst/>
          </a:prstGeom>
          <a:noFill/>
        </p:spPr>
        <p:txBody>
          <a:bodyPr wrap="square">
            <a:spAutoFit/>
          </a:bodyPr>
          <a:lstStyle/>
          <a:p>
            <a:r>
              <a:rPr lang="en-US" sz="2400" dirty="0"/>
              <a:t>Building a curricular program at OSU:</a:t>
            </a:r>
          </a:p>
        </p:txBody>
      </p:sp>
    </p:spTree>
    <p:extLst>
      <p:ext uri="{BB962C8B-B14F-4D97-AF65-F5344CB8AC3E}">
        <p14:creationId xmlns:p14="http://schemas.microsoft.com/office/powerpoint/2010/main" val="134719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377A7-5CB3-FB59-32B5-7A59FD72C41E}"/>
              </a:ext>
            </a:extLst>
          </p:cNvPr>
          <p:cNvPicPr>
            <a:picLocks noChangeAspect="1"/>
          </p:cNvPicPr>
          <p:nvPr/>
        </p:nvPicPr>
        <p:blipFill rotWithShape="1">
          <a:blip r:embed="rId2"/>
          <a:srcRect t="4524" r="9091" b="4567"/>
          <a:stretch/>
        </p:blipFill>
        <p:spPr>
          <a:xfrm>
            <a:off x="0" y="0"/>
            <a:ext cx="12191980" cy="6857990"/>
          </a:xfrm>
          <a:prstGeom prst="rect">
            <a:avLst/>
          </a:prstGeom>
        </p:spPr>
      </p:pic>
      <p:sp>
        <p:nvSpPr>
          <p:cNvPr id="17" name="Rectangle 16">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825790-33BD-A959-C165-3274925922B5}"/>
              </a:ext>
            </a:extLst>
          </p:cNvPr>
          <p:cNvSpPr txBox="1"/>
          <p:nvPr/>
        </p:nvSpPr>
        <p:spPr>
          <a:xfrm>
            <a:off x="620624" y="522931"/>
            <a:ext cx="4148492" cy="5694987"/>
          </a:xfrm>
          <a:prstGeom prst="rect">
            <a:avLst/>
          </a:prstGeom>
        </p:spPr>
        <p:txBody>
          <a:bodyPr vert="horz" lIns="91440" tIns="45720" rIns="91440" bIns="45720" rtlCol="0">
            <a:normAutofit fontScale="92500" lnSpcReduction="20000"/>
          </a:bodyPr>
          <a:lstStyle/>
          <a:p>
            <a:pPr marL="285750" indent="-228600" defTabSz="914400">
              <a:lnSpc>
                <a:spcPct val="90000"/>
              </a:lnSpc>
              <a:spcAft>
                <a:spcPts val="600"/>
              </a:spcAft>
              <a:buFont typeface="Arial" panose="020B0604020202020204" pitchFamily="34" charset="0"/>
              <a:buChar char="•"/>
            </a:pPr>
            <a:r>
              <a:rPr lang="en-US" sz="2000" dirty="0"/>
              <a:t>Embedded MSS instruction and student activity at OSU:</a:t>
            </a:r>
          </a:p>
          <a:p>
            <a:pPr marL="742950" lvl="1" indent="-228600" defTabSz="914400">
              <a:lnSpc>
                <a:spcPct val="90000"/>
              </a:lnSpc>
              <a:spcAft>
                <a:spcPts val="600"/>
              </a:spcAft>
              <a:buFont typeface="Arial" panose="020B0604020202020204" pitchFamily="34" charset="0"/>
              <a:buChar char="•"/>
            </a:pPr>
            <a:r>
              <a:rPr lang="en-US" sz="2000" dirty="0" err="1"/>
              <a:t>MedRen</a:t>
            </a:r>
            <a:r>
              <a:rPr lang="en-US" sz="2000" dirty="0"/>
              <a:t> 5610 (“Medieval Manuscript Studies”)</a:t>
            </a:r>
          </a:p>
          <a:p>
            <a:pPr marL="742950" lvl="1" indent="-228600" defTabSz="914400">
              <a:lnSpc>
                <a:spcPct val="90000"/>
              </a:lnSpc>
              <a:spcAft>
                <a:spcPts val="600"/>
              </a:spcAft>
              <a:buFont typeface="Arial" panose="020B0604020202020204" pitchFamily="34" charset="0"/>
              <a:buChar char="•"/>
            </a:pPr>
            <a:r>
              <a:rPr lang="en-US" sz="2000" dirty="0"/>
              <a:t>Sessional teaching for 100+ courses across 25+ departments and programs</a:t>
            </a:r>
          </a:p>
          <a:p>
            <a:pPr marL="742950" lvl="1" indent="-228600" defTabSz="914400">
              <a:lnSpc>
                <a:spcPct val="90000"/>
              </a:lnSpc>
              <a:spcAft>
                <a:spcPts val="600"/>
              </a:spcAft>
              <a:buFont typeface="Arial" panose="020B0604020202020204" pitchFamily="34" charset="0"/>
              <a:buChar char="•"/>
            </a:pPr>
            <a:r>
              <a:rPr lang="en-US" sz="2000" dirty="0"/>
              <a:t>Term-long individual studies courses (15)</a:t>
            </a:r>
          </a:p>
          <a:p>
            <a:pPr marL="742950" lvl="1" indent="-228600" defTabSz="914400">
              <a:lnSpc>
                <a:spcPct val="90000"/>
              </a:lnSpc>
              <a:spcAft>
                <a:spcPts val="600"/>
              </a:spcAft>
              <a:buFont typeface="Arial" panose="020B0604020202020204" pitchFamily="34" charset="0"/>
              <a:buChar char="•"/>
            </a:pPr>
            <a:r>
              <a:rPr lang="en-US" sz="2000" dirty="0"/>
              <a:t>UG Honors theses (10)</a:t>
            </a:r>
          </a:p>
          <a:p>
            <a:pPr marL="742950" lvl="1" indent="-228600" defTabSz="914400">
              <a:lnSpc>
                <a:spcPct val="90000"/>
              </a:lnSpc>
              <a:spcAft>
                <a:spcPts val="600"/>
              </a:spcAft>
              <a:buFont typeface="Arial" panose="020B0604020202020204" pitchFamily="34" charset="0"/>
              <a:buChar char="•"/>
            </a:pPr>
            <a:r>
              <a:rPr lang="en-US" sz="2000" dirty="0"/>
              <a:t>Student conference papers (10)</a:t>
            </a:r>
          </a:p>
          <a:p>
            <a:pPr marL="742950" lvl="1" indent="-228600" defTabSz="914400">
              <a:lnSpc>
                <a:spcPct val="90000"/>
              </a:lnSpc>
              <a:spcAft>
                <a:spcPts val="600"/>
              </a:spcAft>
              <a:buFont typeface="Arial" panose="020B0604020202020204" pitchFamily="34" charset="0"/>
              <a:buChar char="•"/>
            </a:pPr>
            <a:r>
              <a:rPr lang="en-US" sz="2000" dirty="0"/>
              <a:t>UG Research Library Fellowships (4)</a:t>
            </a:r>
          </a:p>
          <a:p>
            <a:pPr marL="285750" indent="-228600" defTabSz="914400">
              <a:lnSpc>
                <a:spcPct val="90000"/>
              </a:lnSpc>
              <a:spcAft>
                <a:spcPts val="600"/>
              </a:spcAft>
              <a:buFont typeface="Arial" panose="020B0604020202020204" pitchFamily="34" charset="0"/>
              <a:buChar char="•"/>
            </a:pPr>
            <a:r>
              <a:rPr lang="en-US" sz="2000" dirty="0"/>
              <a:t>Teaching beyond OSU</a:t>
            </a:r>
          </a:p>
          <a:p>
            <a:pPr marL="742950" lvl="1" indent="-228600" defTabSz="914400">
              <a:lnSpc>
                <a:spcPct val="90000"/>
              </a:lnSpc>
              <a:spcAft>
                <a:spcPts val="600"/>
              </a:spcAft>
              <a:buFont typeface="Arial" panose="020B0604020202020204" pitchFamily="34" charset="0"/>
              <a:buChar char="•"/>
            </a:pPr>
            <a:r>
              <a:rPr lang="en-US" sz="2000" dirty="0"/>
              <a:t>16 HE institutions (OH, IN, PA, CT, SC)</a:t>
            </a:r>
          </a:p>
          <a:p>
            <a:pPr marL="742950" lvl="1" indent="-228600" defTabSz="914400">
              <a:lnSpc>
                <a:spcPct val="90000"/>
              </a:lnSpc>
              <a:spcAft>
                <a:spcPts val="600"/>
              </a:spcAft>
              <a:buFont typeface="Arial" panose="020B0604020202020204" pitchFamily="34" charset="0"/>
              <a:buChar char="•"/>
            </a:pPr>
            <a:r>
              <a:rPr lang="en-US" sz="2000" dirty="0"/>
              <a:t>K-12 partnerships</a:t>
            </a:r>
          </a:p>
          <a:p>
            <a:pPr marL="285750" indent="-228600" defTabSz="914400">
              <a:lnSpc>
                <a:spcPct val="90000"/>
              </a:lnSpc>
              <a:spcAft>
                <a:spcPts val="600"/>
              </a:spcAft>
              <a:buFont typeface="Arial" panose="020B0604020202020204" pitchFamily="34" charset="0"/>
              <a:buChar char="•"/>
            </a:pPr>
            <a:r>
              <a:rPr lang="en-US" sz="2000" dirty="0"/>
              <a:t>Public outreach programs:</a:t>
            </a:r>
          </a:p>
          <a:p>
            <a:pPr marL="742950" lvl="1" indent="-228600" defTabSz="914400">
              <a:lnSpc>
                <a:spcPct val="90000"/>
              </a:lnSpc>
              <a:spcAft>
                <a:spcPts val="600"/>
              </a:spcAft>
              <a:buFont typeface="Arial" panose="020B0604020202020204" pitchFamily="34" charset="0"/>
              <a:buChar char="•"/>
            </a:pPr>
            <a:r>
              <a:rPr lang="en-US" sz="2000" dirty="0"/>
              <a:t>Churches</a:t>
            </a:r>
          </a:p>
          <a:p>
            <a:pPr marL="742950" lvl="1" indent="-228600" defTabSz="914400">
              <a:lnSpc>
                <a:spcPct val="90000"/>
              </a:lnSpc>
              <a:spcAft>
                <a:spcPts val="600"/>
              </a:spcAft>
              <a:buFont typeface="Arial" panose="020B0604020202020204" pitchFamily="34" charset="0"/>
              <a:buChar char="•"/>
            </a:pPr>
            <a:r>
              <a:rPr lang="en-US" sz="2000" dirty="0"/>
              <a:t>Bibliophilic societies</a:t>
            </a:r>
          </a:p>
          <a:p>
            <a:pPr marL="742950" lvl="1" indent="-228600" defTabSz="914400">
              <a:lnSpc>
                <a:spcPct val="90000"/>
              </a:lnSpc>
              <a:spcAft>
                <a:spcPts val="600"/>
              </a:spcAft>
              <a:buFont typeface="Arial" panose="020B0604020202020204" pitchFamily="34" charset="0"/>
              <a:buChar char="•"/>
            </a:pPr>
            <a:r>
              <a:rPr lang="en-US" sz="2000" dirty="0"/>
              <a:t>Business associations</a:t>
            </a:r>
          </a:p>
          <a:p>
            <a:pPr marL="742950" lvl="1" indent="-228600" defTabSz="914400">
              <a:lnSpc>
                <a:spcPct val="90000"/>
              </a:lnSpc>
              <a:spcAft>
                <a:spcPts val="600"/>
              </a:spcAft>
              <a:buFont typeface="Arial" panose="020B0604020202020204" pitchFamily="34" charset="0"/>
              <a:buChar char="•"/>
            </a:pPr>
            <a:r>
              <a:rPr lang="en-US" sz="2000" dirty="0"/>
              <a:t>Arts groups</a:t>
            </a:r>
          </a:p>
        </p:txBody>
      </p:sp>
    </p:spTree>
    <p:extLst>
      <p:ext uri="{BB962C8B-B14F-4D97-AF65-F5344CB8AC3E}">
        <p14:creationId xmlns:p14="http://schemas.microsoft.com/office/powerpoint/2010/main" val="2085655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93CFE12A-2B7D-1251-2506-D362FF3E7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36" b="17864"/>
          <a:stretch/>
        </p:blipFill>
        <p:spPr>
          <a:xfrm>
            <a:off x="20" y="10"/>
            <a:ext cx="12191980" cy="6857990"/>
          </a:xfrm>
          <a:prstGeom prst="rect">
            <a:avLst/>
          </a:prstGeom>
        </p:spPr>
      </p:pic>
      <p:sp>
        <p:nvSpPr>
          <p:cNvPr id="43" name="Rectangle 2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27F6F0A-8A53-8DB4-0E03-3AB340578525}"/>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dirty="0">
                <a:solidFill>
                  <a:schemeClr val="tx1">
                    <a:lumMod val="85000"/>
                    <a:lumOff val="15000"/>
                  </a:schemeClr>
                </a:solidFill>
                <a:latin typeface="+mj-lt"/>
                <a:ea typeface="+mj-ea"/>
                <a:cs typeface="+mj-cs"/>
              </a:rPr>
              <a:t>The end result: STATS! (and the stories they tell…)</a:t>
            </a:r>
          </a:p>
        </p:txBody>
      </p:sp>
      <p:cxnSp>
        <p:nvCxnSpPr>
          <p:cNvPr id="31" name="Straight Connector 3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3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111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17;p18" descr="An Ohio State University undergraduate research fellow standing next to her poster presentation on the conservation of a 14th-century manuscript estate roll from southern France.">
            <a:extLst>
              <a:ext uri="{FF2B5EF4-FFF2-40B4-BE49-F238E27FC236}">
                <a16:creationId xmlns:a16="http://schemas.microsoft.com/office/drawing/2014/main" id="{17B4EBC0-1F6B-B241-FE8E-2FE4997C624C}"/>
              </a:ext>
            </a:extLst>
          </p:cNvPr>
          <p:cNvPicPr preferRelativeResize="0"/>
          <p:nvPr/>
        </p:nvPicPr>
        <p:blipFill rotWithShape="1">
          <a:blip r:embed="rId2">
            <a:alphaModFix/>
          </a:blip>
          <a:srcRect/>
          <a:stretch/>
        </p:blipFill>
        <p:spPr>
          <a:xfrm>
            <a:off x="1093238" y="709809"/>
            <a:ext cx="4600453" cy="5767648"/>
          </a:xfrm>
          <a:prstGeom prst="rect">
            <a:avLst/>
          </a:prstGeom>
          <a:noFill/>
          <a:ln>
            <a:noFill/>
          </a:ln>
        </p:spPr>
      </p:pic>
      <p:sp>
        <p:nvSpPr>
          <p:cNvPr id="4" name="TextBox 3">
            <a:extLst>
              <a:ext uri="{FF2B5EF4-FFF2-40B4-BE49-F238E27FC236}">
                <a16:creationId xmlns:a16="http://schemas.microsoft.com/office/drawing/2014/main" id="{EDA30BE4-1521-690B-2802-D292A5B3F8C1}"/>
              </a:ext>
            </a:extLst>
          </p:cNvPr>
          <p:cNvSpPr txBox="1"/>
          <p:nvPr/>
        </p:nvSpPr>
        <p:spPr>
          <a:xfrm>
            <a:off x="87608" y="65705"/>
            <a:ext cx="7639399" cy="461665"/>
          </a:xfrm>
          <a:prstGeom prst="rect">
            <a:avLst/>
          </a:prstGeom>
          <a:noFill/>
        </p:spPr>
        <p:txBody>
          <a:bodyPr wrap="none" rtlCol="0">
            <a:spAutoFit/>
          </a:bodyPr>
          <a:lstStyle/>
          <a:p>
            <a:r>
              <a:rPr lang="en-US" sz="2400" b="1" dirty="0"/>
              <a:t>Student stories: Direct work on donor (deposit) collections</a:t>
            </a:r>
          </a:p>
        </p:txBody>
      </p:sp>
      <p:pic>
        <p:nvPicPr>
          <p:cNvPr id="5" name="Picture 4" descr="Hanks-Estate rolls-Anabelle 1.jpg">
            <a:extLst>
              <a:ext uri="{FF2B5EF4-FFF2-40B4-BE49-F238E27FC236}">
                <a16:creationId xmlns:a16="http://schemas.microsoft.com/office/drawing/2014/main" id="{1FD6B654-5EC6-4DC6-C256-6089059BE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162" y="899494"/>
            <a:ext cx="4419600" cy="5892801"/>
          </a:xfrm>
          <a:prstGeom prst="rect">
            <a:avLst/>
          </a:prstGeom>
        </p:spPr>
      </p:pic>
    </p:spTree>
    <p:extLst>
      <p:ext uri="{BB962C8B-B14F-4D97-AF65-F5344CB8AC3E}">
        <p14:creationId xmlns:p14="http://schemas.microsoft.com/office/powerpoint/2010/main" val="2186693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in a library&#10;&#10;Description automatically generated with medium confidence">
            <a:extLst>
              <a:ext uri="{FF2B5EF4-FFF2-40B4-BE49-F238E27FC236}">
                <a16:creationId xmlns:a16="http://schemas.microsoft.com/office/drawing/2014/main" id="{9E1D2461-82B5-001E-5D48-94D1DFED69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691" y="876443"/>
            <a:ext cx="3590060" cy="4786747"/>
          </a:xfrm>
          <a:prstGeom prst="rect">
            <a:avLst/>
          </a:prstGeom>
        </p:spPr>
      </p:pic>
      <p:pic>
        <p:nvPicPr>
          <p:cNvPr id="5" name="Picture 4" descr="A person and person standing in a library&#10;&#10;Description automatically generated with low confidence">
            <a:extLst>
              <a:ext uri="{FF2B5EF4-FFF2-40B4-BE49-F238E27FC236}">
                <a16:creationId xmlns:a16="http://schemas.microsoft.com/office/drawing/2014/main" id="{70E0F934-A43C-6DB7-B2B1-4AFD2FD8F8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643" y="2228272"/>
            <a:ext cx="3378777" cy="4505036"/>
          </a:xfrm>
          <a:prstGeom prst="rect">
            <a:avLst/>
          </a:prstGeom>
        </p:spPr>
      </p:pic>
      <p:pic>
        <p:nvPicPr>
          <p:cNvPr id="7" name="Picture 6" descr="A person and person kissing in a library&#10;&#10;Description automatically generated">
            <a:extLst>
              <a:ext uri="{FF2B5EF4-FFF2-40B4-BE49-F238E27FC236}">
                <a16:creationId xmlns:a16="http://schemas.microsoft.com/office/drawing/2014/main" id="{46AA52E9-BCCE-D9C1-4A27-53D543EBB5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3312" y="372081"/>
            <a:ext cx="3590060" cy="4786747"/>
          </a:xfrm>
          <a:prstGeom prst="rect">
            <a:avLst/>
          </a:prstGeom>
        </p:spPr>
      </p:pic>
      <p:pic>
        <p:nvPicPr>
          <p:cNvPr id="9" name="Picture 8" descr="A person and person hugging in a library&#10;&#10;Description automatically generated">
            <a:extLst>
              <a:ext uri="{FF2B5EF4-FFF2-40B4-BE49-F238E27FC236}">
                <a16:creationId xmlns:a16="http://schemas.microsoft.com/office/drawing/2014/main" id="{49384684-AA9E-A1E4-5DA2-5CF85B4B1D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5513" y="2438399"/>
            <a:ext cx="3221182" cy="4294909"/>
          </a:xfrm>
          <a:prstGeom prst="rect">
            <a:avLst/>
          </a:prstGeom>
        </p:spPr>
      </p:pic>
      <p:sp>
        <p:nvSpPr>
          <p:cNvPr id="10" name="TextBox 9">
            <a:extLst>
              <a:ext uri="{FF2B5EF4-FFF2-40B4-BE49-F238E27FC236}">
                <a16:creationId xmlns:a16="http://schemas.microsoft.com/office/drawing/2014/main" id="{8624F3D5-F505-6250-0C24-9590B6028C5E}"/>
              </a:ext>
            </a:extLst>
          </p:cNvPr>
          <p:cNvSpPr txBox="1"/>
          <p:nvPr/>
        </p:nvSpPr>
        <p:spPr>
          <a:xfrm>
            <a:off x="0" y="15863"/>
            <a:ext cx="5187317" cy="461665"/>
          </a:xfrm>
          <a:prstGeom prst="rect">
            <a:avLst/>
          </a:prstGeom>
          <a:noFill/>
        </p:spPr>
        <p:txBody>
          <a:bodyPr wrap="none" rtlCol="0">
            <a:spAutoFit/>
          </a:bodyPr>
          <a:lstStyle/>
          <a:p>
            <a:r>
              <a:rPr lang="en-US" sz="2400" b="1" dirty="0"/>
              <a:t>Student stories: The “romance” of MSS </a:t>
            </a:r>
          </a:p>
        </p:txBody>
      </p:sp>
    </p:spTree>
    <p:extLst>
      <p:ext uri="{BB962C8B-B14F-4D97-AF65-F5344CB8AC3E}">
        <p14:creationId xmlns:p14="http://schemas.microsoft.com/office/powerpoint/2010/main" val="1410584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40" name="Google Shape;240;p21" descr="A trio of middle school students sitting on a gymnasium floor transcribing gothic manuscripts onto their own pieces of paper and parchment."/>
          <p:cNvPicPr preferRelativeResize="0"/>
          <p:nvPr/>
        </p:nvPicPr>
        <p:blipFill rotWithShape="1">
          <a:blip r:embed="rId3">
            <a:alphaModFix/>
          </a:blip>
          <a:srcRect/>
          <a:stretch/>
        </p:blipFill>
        <p:spPr>
          <a:xfrm>
            <a:off x="5918961" y="339478"/>
            <a:ext cx="6198208" cy="4566525"/>
          </a:xfrm>
          <a:prstGeom prst="rect">
            <a:avLst/>
          </a:prstGeom>
          <a:noFill/>
          <a:ln>
            <a:noFill/>
          </a:ln>
        </p:spPr>
      </p:pic>
      <p:pic>
        <p:nvPicPr>
          <p:cNvPr id="241" name="Google Shape;241;p21" descr="Two middle school students holding and looking at a medieval manuscript fragment."/>
          <p:cNvPicPr preferRelativeResize="0"/>
          <p:nvPr/>
        </p:nvPicPr>
        <p:blipFill rotWithShape="1">
          <a:blip r:embed="rId4">
            <a:alphaModFix/>
          </a:blip>
          <a:srcRect/>
          <a:stretch/>
        </p:blipFill>
        <p:spPr>
          <a:xfrm>
            <a:off x="9676944" y="3186710"/>
            <a:ext cx="2440225" cy="3602074"/>
          </a:xfrm>
          <a:prstGeom prst="rect">
            <a:avLst/>
          </a:prstGeom>
          <a:noFill/>
          <a:ln>
            <a:noFill/>
          </a:ln>
        </p:spPr>
      </p:pic>
      <p:sp>
        <p:nvSpPr>
          <p:cNvPr id="2" name="TextBox 1">
            <a:extLst>
              <a:ext uri="{FF2B5EF4-FFF2-40B4-BE49-F238E27FC236}">
                <a16:creationId xmlns:a16="http://schemas.microsoft.com/office/drawing/2014/main" id="{8168031E-DD97-8121-2C15-D27ABAA7CBBB}"/>
              </a:ext>
            </a:extLst>
          </p:cNvPr>
          <p:cNvSpPr txBox="1"/>
          <p:nvPr/>
        </p:nvSpPr>
        <p:spPr>
          <a:xfrm>
            <a:off x="0" y="0"/>
            <a:ext cx="5151025" cy="461665"/>
          </a:xfrm>
          <a:prstGeom prst="rect">
            <a:avLst/>
          </a:prstGeom>
          <a:noFill/>
        </p:spPr>
        <p:txBody>
          <a:bodyPr wrap="none" rtlCol="0">
            <a:spAutoFit/>
          </a:bodyPr>
          <a:lstStyle/>
          <a:p>
            <a:r>
              <a:rPr lang="en-US" sz="2400" b="1" dirty="0"/>
              <a:t>Student stories: MSS in Middle Schools</a:t>
            </a:r>
          </a:p>
        </p:txBody>
      </p:sp>
      <p:pic>
        <p:nvPicPr>
          <p:cNvPr id="6" name="Picture 5">
            <a:extLst>
              <a:ext uri="{FF2B5EF4-FFF2-40B4-BE49-F238E27FC236}">
                <a16:creationId xmlns:a16="http://schemas.microsoft.com/office/drawing/2014/main" id="{3074FDC7-F480-8123-84E2-3C9BD136B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31" y="1330971"/>
            <a:ext cx="6335095" cy="5165650"/>
          </a:xfrm>
          <a:prstGeom prst="rect">
            <a:avLst/>
          </a:prstGeom>
        </p:spPr>
      </p:pic>
    </p:spTree>
    <p:extLst>
      <p:ext uri="{BB962C8B-B14F-4D97-AF65-F5344CB8AC3E}">
        <p14:creationId xmlns:p14="http://schemas.microsoft.com/office/powerpoint/2010/main" val="3052080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8175E-4BCA-C46E-6E42-045A612BD432}"/>
              </a:ext>
            </a:extLst>
          </p:cNvPr>
          <p:cNvPicPr>
            <a:picLocks noChangeAspect="1"/>
          </p:cNvPicPr>
          <p:nvPr/>
        </p:nvPicPr>
        <p:blipFill>
          <a:blip r:embed="rId2"/>
          <a:stretch>
            <a:fillRect/>
          </a:stretch>
        </p:blipFill>
        <p:spPr>
          <a:xfrm>
            <a:off x="158558" y="1129145"/>
            <a:ext cx="4890269" cy="4890269"/>
          </a:xfrm>
          <a:prstGeom prst="rect">
            <a:avLst/>
          </a:prstGeom>
        </p:spPr>
      </p:pic>
      <p:pic>
        <p:nvPicPr>
          <p:cNvPr id="4" name="Picture 3" descr="A person standing in front of a group of people&#10;&#10;Description automatically generated with medium confidence">
            <a:extLst>
              <a:ext uri="{FF2B5EF4-FFF2-40B4-BE49-F238E27FC236}">
                <a16:creationId xmlns:a16="http://schemas.microsoft.com/office/drawing/2014/main" id="{874EE66A-1975-6B7B-03E7-D3AFFFB65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350818"/>
            <a:ext cx="6832921" cy="4492645"/>
          </a:xfrm>
          <a:prstGeom prst="rect">
            <a:avLst/>
          </a:prstGeom>
        </p:spPr>
      </p:pic>
      <p:sp>
        <p:nvSpPr>
          <p:cNvPr id="5" name="TextBox 4">
            <a:extLst>
              <a:ext uri="{FF2B5EF4-FFF2-40B4-BE49-F238E27FC236}">
                <a16:creationId xmlns:a16="http://schemas.microsoft.com/office/drawing/2014/main" id="{0E90F443-BE23-29AC-AF1B-E4F502EFD5E5}"/>
              </a:ext>
            </a:extLst>
          </p:cNvPr>
          <p:cNvSpPr txBox="1"/>
          <p:nvPr/>
        </p:nvSpPr>
        <p:spPr>
          <a:xfrm>
            <a:off x="87608" y="65705"/>
            <a:ext cx="4614533" cy="461665"/>
          </a:xfrm>
          <a:prstGeom prst="rect">
            <a:avLst/>
          </a:prstGeom>
          <a:noFill/>
        </p:spPr>
        <p:txBody>
          <a:bodyPr wrap="none" rtlCol="0">
            <a:spAutoFit/>
          </a:bodyPr>
          <a:lstStyle/>
          <a:p>
            <a:r>
              <a:rPr lang="en-US" sz="2400" b="1" dirty="0"/>
              <a:t>Student stories: Student as curator</a:t>
            </a:r>
          </a:p>
        </p:txBody>
      </p:sp>
    </p:spTree>
    <p:extLst>
      <p:ext uri="{BB962C8B-B14F-4D97-AF65-F5344CB8AC3E}">
        <p14:creationId xmlns:p14="http://schemas.microsoft.com/office/powerpoint/2010/main" val="2683644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3FC35B8-8122-0790-4FB4-335D5FD6BD6E}"/>
              </a:ext>
            </a:extLst>
          </p:cNvPr>
          <p:cNvSpPr txBox="1"/>
          <p:nvPr/>
        </p:nvSpPr>
        <p:spPr>
          <a:xfrm>
            <a:off x="5993144" y="312789"/>
            <a:ext cx="6251110" cy="178308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dirty="0">
                <a:latin typeface="+mj-lt"/>
                <a:ea typeface="+mj-ea"/>
                <a:cs typeface="+mj-cs"/>
              </a:rPr>
              <a:t>Growing the collection</a:t>
            </a:r>
          </a:p>
        </p:txBody>
      </p:sp>
      <p:pic>
        <p:nvPicPr>
          <p:cNvPr id="7" name="Picture 6" descr="A picture containing text, painting&#10;&#10;Description automatically generated">
            <a:extLst>
              <a:ext uri="{FF2B5EF4-FFF2-40B4-BE49-F238E27FC236}">
                <a16:creationId xmlns:a16="http://schemas.microsoft.com/office/drawing/2014/main" id="{38AA62FF-0F0A-02A1-55FC-75E858812C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8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05D43ED-6BF3-57E0-2F8F-80584DA9EBA3}"/>
              </a:ext>
            </a:extLst>
          </p:cNvPr>
          <p:cNvSpPr txBox="1"/>
          <p:nvPr/>
        </p:nvSpPr>
        <p:spPr>
          <a:xfrm>
            <a:off x="6299770" y="2686017"/>
            <a:ext cx="6251110" cy="3483864"/>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200" dirty="0"/>
              <a:t>Internal investment:</a:t>
            </a:r>
          </a:p>
          <a:p>
            <a:pPr marL="742950" lvl="1" indent="-228600" defTabSz="914400">
              <a:lnSpc>
                <a:spcPct val="90000"/>
              </a:lnSpc>
              <a:spcAft>
                <a:spcPts val="600"/>
              </a:spcAft>
              <a:buFont typeface="Arial" panose="020B0604020202020204" pitchFamily="34" charset="0"/>
              <a:buChar char="•"/>
            </a:pPr>
            <a:r>
              <a:rPr lang="en-US" sz="2200" dirty="0"/>
              <a:t>Administrative $$$</a:t>
            </a:r>
          </a:p>
          <a:p>
            <a:pPr marL="1200150" lvl="2" indent="-228600" defTabSz="914400">
              <a:lnSpc>
                <a:spcPct val="90000"/>
              </a:lnSpc>
              <a:spcAft>
                <a:spcPts val="600"/>
              </a:spcAft>
              <a:buFont typeface="Arial" panose="020B0604020202020204" pitchFamily="34" charset="0"/>
              <a:buChar char="•"/>
            </a:pPr>
            <a:r>
              <a:rPr lang="en-US" sz="2200" dirty="0"/>
              <a:t>“Orphan” collections funds</a:t>
            </a:r>
          </a:p>
          <a:p>
            <a:pPr marL="1200150" lvl="2" indent="-228600" defTabSz="914400">
              <a:lnSpc>
                <a:spcPct val="90000"/>
              </a:lnSpc>
              <a:spcAft>
                <a:spcPts val="600"/>
              </a:spcAft>
              <a:buFont typeface="Arial" panose="020B0604020202020204" pitchFamily="34" charset="0"/>
              <a:buChar char="•"/>
            </a:pPr>
            <a:r>
              <a:rPr lang="en-US" sz="2200" dirty="0"/>
              <a:t>General development funds</a:t>
            </a:r>
          </a:p>
          <a:p>
            <a:pPr marL="742950" lvl="1" indent="-228600" defTabSz="914400">
              <a:lnSpc>
                <a:spcPct val="90000"/>
              </a:lnSpc>
              <a:spcAft>
                <a:spcPts val="600"/>
              </a:spcAft>
              <a:buFont typeface="Arial" panose="020B0604020202020204" pitchFamily="34" charset="0"/>
              <a:buChar char="•"/>
            </a:pPr>
            <a:r>
              <a:rPr lang="en-US" sz="2200" dirty="0"/>
              <a:t>Colleague $$$</a:t>
            </a:r>
          </a:p>
          <a:p>
            <a:pPr indent="-228600" defTabSz="914400">
              <a:lnSpc>
                <a:spcPct val="90000"/>
              </a:lnSpc>
              <a:spcAft>
                <a:spcPts val="600"/>
              </a:spcAft>
              <a:buFont typeface="Arial" panose="020B0604020202020204" pitchFamily="34" charset="0"/>
              <a:buChar char="•"/>
            </a:pPr>
            <a:r>
              <a:rPr lang="en-US" sz="2200" dirty="0"/>
              <a:t>External investment:</a:t>
            </a:r>
          </a:p>
          <a:p>
            <a:pPr marL="742950" lvl="1" indent="-228600" defTabSz="914400">
              <a:lnSpc>
                <a:spcPct val="90000"/>
              </a:lnSpc>
              <a:spcAft>
                <a:spcPts val="600"/>
              </a:spcAft>
              <a:buFont typeface="Arial" panose="020B0604020202020204" pitchFamily="34" charset="0"/>
              <a:buChar char="•"/>
            </a:pPr>
            <a:r>
              <a:rPr lang="en-US" sz="2200" dirty="0"/>
              <a:t>Grant agencies / Foundations</a:t>
            </a:r>
          </a:p>
          <a:p>
            <a:pPr marL="742950" lvl="1" indent="-228600" defTabSz="914400">
              <a:lnSpc>
                <a:spcPct val="90000"/>
              </a:lnSpc>
              <a:spcAft>
                <a:spcPts val="600"/>
              </a:spcAft>
              <a:buFont typeface="Arial" panose="020B0604020202020204" pitchFamily="34" charset="0"/>
              <a:buChar char="•"/>
            </a:pPr>
            <a:r>
              <a:rPr lang="en-US" sz="2200" dirty="0"/>
              <a:t>Dealers</a:t>
            </a:r>
          </a:p>
          <a:p>
            <a:pPr marL="742950" lvl="1" indent="-228600" defTabSz="914400">
              <a:lnSpc>
                <a:spcPct val="90000"/>
              </a:lnSpc>
              <a:spcAft>
                <a:spcPts val="600"/>
              </a:spcAft>
              <a:buFont typeface="Arial" panose="020B0604020202020204" pitchFamily="34" charset="0"/>
              <a:buChar char="•"/>
            </a:pPr>
            <a:r>
              <a:rPr lang="en-US" sz="2200" dirty="0"/>
              <a:t>Donors</a:t>
            </a:r>
          </a:p>
        </p:txBody>
      </p:sp>
      <p:sp>
        <p:nvSpPr>
          <p:cNvPr id="8" name="TextBox 7">
            <a:extLst>
              <a:ext uri="{FF2B5EF4-FFF2-40B4-BE49-F238E27FC236}">
                <a16:creationId xmlns:a16="http://schemas.microsoft.com/office/drawing/2014/main" id="{24094905-A1AE-8751-B311-67EB763956A6}"/>
              </a:ext>
            </a:extLst>
          </p:cNvPr>
          <p:cNvSpPr txBox="1"/>
          <p:nvPr/>
        </p:nvSpPr>
        <p:spPr>
          <a:xfrm>
            <a:off x="4234950" y="6329274"/>
            <a:ext cx="7954002" cy="369332"/>
          </a:xfrm>
          <a:prstGeom prst="rect">
            <a:avLst/>
          </a:prstGeom>
          <a:noFill/>
        </p:spPr>
        <p:txBody>
          <a:bodyPr wrap="square" rtlCol="0">
            <a:spAutoFit/>
          </a:bodyPr>
          <a:lstStyle/>
          <a:p>
            <a:r>
              <a:rPr lang="en-US" dirty="0"/>
              <a:t>Hours of the Ursulines of Brown County, OH. Troyes, ca. 1470. Gift of Ann Dodson.</a:t>
            </a:r>
          </a:p>
        </p:txBody>
      </p:sp>
    </p:spTree>
    <p:extLst>
      <p:ext uri="{BB962C8B-B14F-4D97-AF65-F5344CB8AC3E}">
        <p14:creationId xmlns:p14="http://schemas.microsoft.com/office/powerpoint/2010/main" val="3229382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E1916D-60F1-341B-48CB-CDDD1A9FD908}"/>
              </a:ext>
            </a:extLst>
          </p:cNvPr>
          <p:cNvSpPr txBox="1"/>
          <p:nvPr/>
        </p:nvSpPr>
        <p:spPr>
          <a:xfrm>
            <a:off x="4237374" y="-25749"/>
            <a:ext cx="6466450" cy="523220"/>
          </a:xfrm>
          <a:prstGeom prst="rect">
            <a:avLst/>
          </a:prstGeom>
          <a:noFill/>
        </p:spPr>
        <p:txBody>
          <a:bodyPr wrap="none" rtlCol="0">
            <a:spAutoFit/>
          </a:bodyPr>
          <a:lstStyle/>
          <a:p>
            <a:r>
              <a:rPr lang="en-US" sz="2800" dirty="0"/>
              <a:t>Dealer assistance and impact (2018-2021):</a:t>
            </a:r>
            <a:endParaRPr lang="en-US" dirty="0"/>
          </a:p>
        </p:txBody>
      </p:sp>
      <p:pic>
        <p:nvPicPr>
          <p:cNvPr id="6" name="Picture 5" descr="Text&#10;&#10;Description automatically generated">
            <a:extLst>
              <a:ext uri="{FF2B5EF4-FFF2-40B4-BE49-F238E27FC236}">
                <a16:creationId xmlns:a16="http://schemas.microsoft.com/office/drawing/2014/main" id="{7C3BA034-C2FE-159D-4EC0-698BD28C5D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782" y="0"/>
            <a:ext cx="4123592" cy="6858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13D2FE3-200A-2D36-1534-6E4124173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974" y="564926"/>
            <a:ext cx="7216642" cy="5436282"/>
          </a:xfrm>
          <a:prstGeom prst="rect">
            <a:avLst/>
          </a:prstGeom>
        </p:spPr>
      </p:pic>
      <p:sp>
        <p:nvSpPr>
          <p:cNvPr id="10" name="TextBox 9">
            <a:extLst>
              <a:ext uri="{FF2B5EF4-FFF2-40B4-BE49-F238E27FC236}">
                <a16:creationId xmlns:a16="http://schemas.microsoft.com/office/drawing/2014/main" id="{DA1DA88B-1D1D-0E8E-A433-3611E5CDC793}"/>
              </a:ext>
            </a:extLst>
          </p:cNvPr>
          <p:cNvSpPr txBox="1"/>
          <p:nvPr/>
        </p:nvSpPr>
        <p:spPr>
          <a:xfrm>
            <a:off x="10423439" y="5856287"/>
            <a:ext cx="1768561" cy="523220"/>
          </a:xfrm>
          <a:prstGeom prst="rect">
            <a:avLst/>
          </a:prstGeom>
          <a:noFill/>
        </p:spPr>
        <p:txBody>
          <a:bodyPr wrap="none" rtlCol="0">
            <a:spAutoFit/>
          </a:bodyPr>
          <a:lstStyle/>
          <a:p>
            <a:r>
              <a:rPr lang="en-US" sz="1400" dirty="0"/>
              <a:t>Bible of Pierre </a:t>
            </a:r>
            <a:r>
              <a:rPr lang="en-US" sz="1400" dirty="0" err="1"/>
              <a:t>Turrell</a:t>
            </a:r>
            <a:r>
              <a:rPr lang="en-US" sz="1400" dirty="0"/>
              <a:t>.</a:t>
            </a:r>
          </a:p>
          <a:p>
            <a:r>
              <a:rPr lang="en-US" sz="1400" dirty="0"/>
              <a:t>France, ca. 1230</a:t>
            </a:r>
          </a:p>
        </p:txBody>
      </p:sp>
      <p:sp>
        <p:nvSpPr>
          <p:cNvPr id="11" name="TextBox 10">
            <a:extLst>
              <a:ext uri="{FF2B5EF4-FFF2-40B4-BE49-F238E27FC236}">
                <a16:creationId xmlns:a16="http://schemas.microsoft.com/office/drawing/2014/main" id="{1E7ECCC1-D351-8317-3CDB-D347CE3A46D7}"/>
              </a:ext>
            </a:extLst>
          </p:cNvPr>
          <p:cNvSpPr txBox="1"/>
          <p:nvPr/>
        </p:nvSpPr>
        <p:spPr>
          <a:xfrm>
            <a:off x="3903993" y="6068663"/>
            <a:ext cx="6499360" cy="738664"/>
          </a:xfrm>
          <a:prstGeom prst="rect">
            <a:avLst/>
          </a:prstGeom>
          <a:noFill/>
        </p:spPr>
        <p:txBody>
          <a:bodyPr wrap="square" rtlCol="0">
            <a:spAutoFit/>
          </a:bodyPr>
          <a:lstStyle/>
          <a:p>
            <a:pPr marL="285750" indent="-285750">
              <a:buFontTx/>
              <a:buChar char="-"/>
            </a:pPr>
            <a:r>
              <a:rPr lang="en-US" sz="1400" dirty="0"/>
              <a:t>Maurice of </a:t>
            </a:r>
            <a:r>
              <a:rPr lang="en-US" sz="1400" dirty="0" err="1"/>
              <a:t>Provins</a:t>
            </a:r>
            <a:r>
              <a:rPr lang="en-US" sz="1400" dirty="0"/>
              <a:t>. </a:t>
            </a:r>
            <a:r>
              <a:rPr lang="en-US" sz="1400" i="1" dirty="0" err="1"/>
              <a:t>Distinctiones</a:t>
            </a:r>
            <a:r>
              <a:rPr lang="en-US" sz="1400" i="1" dirty="0"/>
              <a:t> </a:t>
            </a:r>
            <a:r>
              <a:rPr lang="en-US" sz="1400" i="1" dirty="0" err="1"/>
              <a:t>sacrae</a:t>
            </a:r>
            <a:r>
              <a:rPr lang="en-US" sz="1400" i="1" dirty="0"/>
              <a:t> </a:t>
            </a:r>
            <a:r>
              <a:rPr lang="en-US" sz="1400" i="1" dirty="0" err="1"/>
              <a:t>scripturae</a:t>
            </a:r>
            <a:r>
              <a:rPr lang="en-US" sz="1400" dirty="0"/>
              <a:t>. Paris, ca. 1250</a:t>
            </a:r>
          </a:p>
          <a:p>
            <a:pPr marL="285750" indent="-285750">
              <a:buFontTx/>
              <a:buChar char="-"/>
            </a:pPr>
            <a:r>
              <a:rPr lang="en-US" sz="1400" dirty="0"/>
              <a:t>Collection of prototype sermons built on </a:t>
            </a:r>
            <a:r>
              <a:rPr lang="en-US" sz="1400" i="1" dirty="0" err="1"/>
              <a:t>distinctiones</a:t>
            </a:r>
            <a:r>
              <a:rPr lang="en-US" sz="1400" dirty="0"/>
              <a:t>. S. France, ca. 1275</a:t>
            </a:r>
          </a:p>
          <a:p>
            <a:pPr marL="285750" indent="-285750">
              <a:buFontTx/>
              <a:buChar char="-"/>
            </a:pPr>
            <a:r>
              <a:rPr lang="en-US" sz="1400" dirty="0"/>
              <a:t>Collection of 119 full </a:t>
            </a:r>
            <a:r>
              <a:rPr lang="en-US" sz="1400" i="1" dirty="0" err="1"/>
              <a:t>distinctiones</a:t>
            </a:r>
            <a:r>
              <a:rPr lang="en-US" sz="1400" i="1" dirty="0"/>
              <a:t> </a:t>
            </a:r>
            <a:r>
              <a:rPr lang="en-US" sz="1400" dirty="0"/>
              <a:t>sermons. N. Italy, ca. 1275-1300 </a:t>
            </a:r>
          </a:p>
        </p:txBody>
      </p:sp>
    </p:spTree>
    <p:extLst>
      <p:ext uri="{BB962C8B-B14F-4D97-AF65-F5344CB8AC3E}">
        <p14:creationId xmlns:p14="http://schemas.microsoft.com/office/powerpoint/2010/main" val="633011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E29618-FB6C-5092-EC23-B48AE6061516}"/>
              </a:ext>
            </a:extLst>
          </p:cNvPr>
          <p:cNvSpPr txBox="1"/>
          <p:nvPr/>
        </p:nvSpPr>
        <p:spPr>
          <a:xfrm>
            <a:off x="-43803" y="0"/>
            <a:ext cx="2755498" cy="523220"/>
          </a:xfrm>
          <a:prstGeom prst="rect">
            <a:avLst/>
          </a:prstGeom>
          <a:noFill/>
        </p:spPr>
        <p:txBody>
          <a:bodyPr wrap="none" rtlCol="0">
            <a:spAutoFit/>
          </a:bodyPr>
          <a:lstStyle/>
          <a:p>
            <a:r>
              <a:rPr lang="en-US" sz="2800" dirty="0"/>
              <a:t>Donor assistance:</a:t>
            </a:r>
          </a:p>
        </p:txBody>
      </p:sp>
      <p:sp>
        <p:nvSpPr>
          <p:cNvPr id="3" name="TextBox 2">
            <a:extLst>
              <a:ext uri="{FF2B5EF4-FFF2-40B4-BE49-F238E27FC236}">
                <a16:creationId xmlns:a16="http://schemas.microsoft.com/office/drawing/2014/main" id="{A58953F5-E94F-C0DD-4107-AF6CCDFFC8A7}"/>
              </a:ext>
            </a:extLst>
          </p:cNvPr>
          <p:cNvSpPr txBox="1"/>
          <p:nvPr/>
        </p:nvSpPr>
        <p:spPr>
          <a:xfrm>
            <a:off x="71181" y="905583"/>
            <a:ext cx="3033399" cy="4678204"/>
          </a:xfrm>
          <a:prstGeom prst="rect">
            <a:avLst/>
          </a:prstGeom>
          <a:noFill/>
        </p:spPr>
        <p:txBody>
          <a:bodyPr wrap="square" rtlCol="0">
            <a:spAutoFit/>
          </a:bodyPr>
          <a:lstStyle/>
          <a:p>
            <a:r>
              <a:rPr lang="en-US" sz="2000" dirty="0"/>
              <a:t>- Salon events (e.g. “Tasteful Evening”)</a:t>
            </a:r>
          </a:p>
          <a:p>
            <a:endParaRPr lang="en-US" sz="2000" dirty="0"/>
          </a:p>
          <a:p>
            <a:r>
              <a:rPr lang="en-US" sz="2000" dirty="0"/>
              <a:t>- Audience mixing (e.g. “Preview Night”</a:t>
            </a:r>
          </a:p>
          <a:p>
            <a:endParaRPr lang="en-US" sz="2000" dirty="0"/>
          </a:p>
          <a:p>
            <a:r>
              <a:rPr lang="en-US" sz="2000" dirty="0"/>
              <a:t>- Exploratory/Popular outreach</a:t>
            </a:r>
          </a:p>
          <a:p>
            <a:endParaRPr lang="en-US" dirty="0"/>
          </a:p>
          <a:p>
            <a:r>
              <a:rPr lang="en-US" dirty="0"/>
              <a:t>- </a:t>
            </a:r>
            <a:r>
              <a:rPr lang="en-US" sz="2000" dirty="0"/>
              <a:t>Direct involvement of students in donor outreach and development</a:t>
            </a:r>
          </a:p>
          <a:p>
            <a:endParaRPr lang="en-US" sz="2000" dirty="0"/>
          </a:p>
          <a:p>
            <a:r>
              <a:rPr lang="en-US" sz="2000" dirty="0"/>
              <a:t>- Unsolicited help (via word of mouth</a:t>
            </a:r>
          </a:p>
        </p:txBody>
      </p:sp>
      <p:pic>
        <p:nvPicPr>
          <p:cNvPr id="7" name="Picture 6" descr="A picture containing text&#10;&#10;Description automatically generated">
            <a:extLst>
              <a:ext uri="{FF2B5EF4-FFF2-40B4-BE49-F238E27FC236}">
                <a16:creationId xmlns:a16="http://schemas.microsoft.com/office/drawing/2014/main" id="{EC3CDA9F-D057-AFAA-9837-30691A156D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3436" y="117928"/>
            <a:ext cx="9008564" cy="6622144"/>
          </a:xfrm>
          <a:prstGeom prst="rect">
            <a:avLst/>
          </a:prstGeom>
        </p:spPr>
      </p:pic>
      <p:sp>
        <p:nvSpPr>
          <p:cNvPr id="11" name="TextBox 10">
            <a:extLst>
              <a:ext uri="{FF2B5EF4-FFF2-40B4-BE49-F238E27FC236}">
                <a16:creationId xmlns:a16="http://schemas.microsoft.com/office/drawing/2014/main" id="{FC53AB4E-B37E-5175-1F25-536B881B4559}"/>
              </a:ext>
            </a:extLst>
          </p:cNvPr>
          <p:cNvSpPr txBox="1"/>
          <p:nvPr/>
        </p:nvSpPr>
        <p:spPr>
          <a:xfrm>
            <a:off x="71181" y="6211669"/>
            <a:ext cx="3307172" cy="646331"/>
          </a:xfrm>
          <a:prstGeom prst="rect">
            <a:avLst/>
          </a:prstGeom>
          <a:noFill/>
        </p:spPr>
        <p:txBody>
          <a:bodyPr wrap="square" rtlCol="0">
            <a:spAutoFit/>
          </a:bodyPr>
          <a:lstStyle/>
          <a:p>
            <a:r>
              <a:rPr lang="en-US" dirty="0"/>
              <a:t>A portion of the Herb and Susie Coulter donation, 2022-23</a:t>
            </a:r>
          </a:p>
        </p:txBody>
      </p:sp>
    </p:spTree>
    <p:extLst>
      <p:ext uri="{BB962C8B-B14F-4D97-AF65-F5344CB8AC3E}">
        <p14:creationId xmlns:p14="http://schemas.microsoft.com/office/powerpoint/2010/main" val="26772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3" descr="Engraved illustration of a late-16th century curiosity cabinet full of taxidermy, archeological artifacts, and books. Originally published in Ferrante Imperato, Dell'Historia Naturale (1599)."/>
          <p:cNvPicPr preferRelativeResize="0"/>
          <p:nvPr/>
        </p:nvPicPr>
        <p:blipFill rotWithShape="1">
          <a:blip r:embed="rId3">
            <a:alphaModFix/>
          </a:blip>
          <a:srcRect/>
          <a:stretch/>
        </p:blipFill>
        <p:spPr>
          <a:xfrm>
            <a:off x="4286256" y="156357"/>
            <a:ext cx="7905755" cy="6078952"/>
          </a:xfrm>
          <a:prstGeom prst="rect">
            <a:avLst/>
          </a:prstGeom>
          <a:noFill/>
          <a:ln>
            <a:noFill/>
          </a:ln>
        </p:spPr>
      </p:pic>
      <p:sp>
        <p:nvSpPr>
          <p:cNvPr id="100" name="Google Shape;100;p3"/>
          <p:cNvSpPr txBox="1"/>
          <p:nvPr/>
        </p:nvSpPr>
        <p:spPr>
          <a:xfrm>
            <a:off x="6165188" y="6276783"/>
            <a:ext cx="88845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lt1"/>
                </a:solidFill>
                <a:latin typeface="Calibri"/>
                <a:ea typeface="Calibri"/>
                <a:cs typeface="Calibri"/>
                <a:sym typeface="Calibri"/>
              </a:rPr>
              <a:t>Ferrante Imperato,</a:t>
            </a:r>
            <a:r>
              <a:rPr lang="en-US" sz="1800" b="0" i="1">
                <a:solidFill>
                  <a:schemeClr val="lt1"/>
                </a:solidFill>
                <a:latin typeface="Calibri"/>
                <a:ea typeface="Calibri"/>
                <a:cs typeface="Calibri"/>
                <a:sym typeface="Calibri"/>
              </a:rPr>
              <a:t> Dell'Historia Naturale. </a:t>
            </a:r>
            <a:r>
              <a:rPr lang="en-US" sz="1800" b="0">
                <a:solidFill>
                  <a:schemeClr val="lt1"/>
                </a:solidFill>
                <a:latin typeface="Calibri"/>
                <a:ea typeface="Calibri"/>
                <a:cs typeface="Calibri"/>
                <a:sym typeface="Calibri"/>
              </a:rPr>
              <a:t>1599</a:t>
            </a:r>
            <a:endParaRPr sz="1800">
              <a:solidFill>
                <a:schemeClr val="lt1"/>
              </a:solidFill>
              <a:latin typeface="Calibri"/>
              <a:ea typeface="Calibri"/>
              <a:cs typeface="Calibri"/>
              <a:sym typeface="Calibri"/>
            </a:endParaRPr>
          </a:p>
        </p:txBody>
      </p:sp>
      <p:sp>
        <p:nvSpPr>
          <p:cNvPr id="101" name="Google Shape;101;p3"/>
          <p:cNvSpPr txBox="1"/>
          <p:nvPr/>
        </p:nvSpPr>
        <p:spPr>
          <a:xfrm>
            <a:off x="87607" y="0"/>
            <a:ext cx="4062783" cy="655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lt1"/>
                </a:solidFill>
                <a:latin typeface="Calibri"/>
                <a:ea typeface="Calibri"/>
                <a:cs typeface="Calibri"/>
                <a:sym typeface="Calibri"/>
              </a:rPr>
              <a:t>Traditional view of special collections as:</a:t>
            </a:r>
            <a:endParaRPr sz="2000" dirty="0"/>
          </a:p>
          <a:p>
            <a:pPr marL="0" marR="0" lvl="0" indent="0" algn="l" rtl="0">
              <a:spcBef>
                <a:spcPts val="0"/>
              </a:spcBef>
              <a:spcAft>
                <a:spcPts val="0"/>
              </a:spcAft>
              <a:buNone/>
            </a:pPr>
            <a:endParaRPr sz="20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2000"/>
              <a:buFont typeface="Calibri"/>
              <a:buChar char="-"/>
            </a:pPr>
            <a:r>
              <a:rPr lang="en-US" dirty="0">
                <a:solidFill>
                  <a:schemeClr val="lt1"/>
                </a:solidFill>
                <a:latin typeface="Calibri"/>
                <a:ea typeface="Calibri"/>
                <a:cs typeface="Calibri"/>
                <a:sym typeface="Calibri"/>
              </a:rPr>
              <a:t>“Just in case” collections</a:t>
            </a:r>
          </a:p>
          <a:p>
            <a:pPr marL="285750" marR="0" lvl="0" indent="-285750" algn="l" rtl="0">
              <a:spcBef>
                <a:spcPts val="0"/>
              </a:spcBef>
              <a:spcAft>
                <a:spcPts val="0"/>
              </a:spcAft>
              <a:buClr>
                <a:schemeClr val="lt1"/>
              </a:buClr>
              <a:buSzPts val="2000"/>
              <a:buFont typeface="Calibri"/>
              <a:buChar char="-"/>
            </a:pPr>
            <a:endParaRPr lang="en-US"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2000"/>
              <a:buFont typeface="Calibri"/>
              <a:buChar char="-"/>
            </a:pPr>
            <a:r>
              <a:rPr lang="en-US" dirty="0">
                <a:solidFill>
                  <a:schemeClr val="lt1"/>
                </a:solidFill>
                <a:latin typeface="Calibri"/>
                <a:ea typeface="Calibri"/>
                <a:cs typeface="Calibri"/>
                <a:sym typeface="Calibri"/>
              </a:rPr>
              <a:t>Treasure rooms or curiosity cabinets</a:t>
            </a:r>
            <a:endParaRPr dirty="0"/>
          </a:p>
          <a:p>
            <a:pPr marL="0" marR="0" lvl="0" indent="0" algn="l" rtl="0">
              <a:spcBef>
                <a:spcPts val="0"/>
              </a:spcBef>
              <a:spcAft>
                <a:spcPts val="0"/>
              </a:spcAft>
              <a:buNone/>
            </a:pPr>
            <a:endParaRPr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2000"/>
              <a:buFont typeface="Calibri"/>
              <a:buChar char="-"/>
            </a:pPr>
            <a:r>
              <a:rPr lang="en-US" dirty="0">
                <a:solidFill>
                  <a:schemeClr val="lt1"/>
                </a:solidFill>
                <a:latin typeface="Calibri"/>
                <a:ea typeface="Calibri"/>
                <a:cs typeface="Calibri"/>
                <a:sym typeface="Calibri"/>
              </a:rPr>
              <a:t>Special collections librarians as gatekeepers</a:t>
            </a:r>
            <a:endParaRPr dirty="0"/>
          </a:p>
          <a:p>
            <a:pPr marL="0" marR="0" lvl="0" indent="0" algn="l" rtl="0">
              <a:spcBef>
                <a:spcPts val="0"/>
              </a:spcBef>
              <a:spcAft>
                <a:spcPts val="0"/>
              </a:spcAft>
              <a:buNone/>
            </a:pPr>
            <a:endParaRPr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2000"/>
              <a:buFont typeface="Calibri"/>
              <a:buChar char="-"/>
            </a:pPr>
            <a:r>
              <a:rPr lang="en-US" dirty="0">
                <a:solidFill>
                  <a:schemeClr val="lt1"/>
                </a:solidFill>
                <a:latin typeface="Calibri"/>
                <a:ea typeface="Calibri"/>
                <a:cs typeface="Calibri"/>
                <a:sym typeface="Calibri"/>
              </a:rPr>
              <a:t>“Sacro-power” as predominant value of collection items</a:t>
            </a:r>
            <a:endParaRPr dirty="0"/>
          </a:p>
          <a:p>
            <a:pPr marL="0" marR="0" lvl="0" indent="0" algn="l" rtl="0">
              <a:spcBef>
                <a:spcPts val="0"/>
              </a:spcBef>
              <a:spcAft>
                <a:spcPts val="0"/>
              </a:spcAft>
              <a:buNone/>
            </a:pPr>
            <a:endParaRPr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2000"/>
              <a:buFont typeface="Calibri"/>
              <a:buChar char="-"/>
            </a:pPr>
            <a:r>
              <a:rPr lang="en-US" dirty="0">
                <a:solidFill>
                  <a:schemeClr val="lt1"/>
                </a:solidFill>
                <a:latin typeface="Calibri"/>
                <a:ea typeface="Calibri"/>
                <a:cs typeface="Calibri"/>
                <a:sym typeface="Calibri"/>
              </a:rPr>
              <a:t>“Collections in waiting”: Little to no use of special collections in direct or active ways as purposeful sites of exploration and experimentation other than by the “initiated few”</a:t>
            </a:r>
          </a:p>
          <a:p>
            <a:pPr marL="285750" marR="0" lvl="0" indent="-285750" algn="l" rtl="0">
              <a:spcBef>
                <a:spcPts val="0"/>
              </a:spcBef>
              <a:spcAft>
                <a:spcPts val="0"/>
              </a:spcAft>
              <a:buClr>
                <a:schemeClr val="lt1"/>
              </a:buClr>
              <a:buSzPts val="2000"/>
              <a:buFont typeface="Calibri"/>
              <a:buChar char="-"/>
            </a:pPr>
            <a:endParaRPr lang="en-US"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2000"/>
              <a:buFont typeface="Calibri"/>
              <a:buChar char="-"/>
            </a:pPr>
            <a:r>
              <a:rPr lang="en-US" dirty="0">
                <a:solidFill>
                  <a:schemeClr val="lt1"/>
                </a:solidFill>
                <a:latin typeface="Calibri"/>
                <a:ea typeface="Calibri"/>
                <a:cs typeface="Calibri"/>
                <a:sym typeface="Calibri"/>
              </a:rPr>
              <a:t>Traditionally “donor-centric” and dependent</a:t>
            </a:r>
            <a:endParaRPr dirty="0"/>
          </a:p>
          <a:p>
            <a:pPr marL="285750" marR="0" lvl="0" indent="-171450" algn="l" rtl="0">
              <a:spcBef>
                <a:spcPts val="0"/>
              </a:spcBef>
              <a:spcAft>
                <a:spcPts val="0"/>
              </a:spcAft>
              <a:buClr>
                <a:schemeClr val="lt1"/>
              </a:buClr>
              <a:buSzPts val="1800"/>
              <a:buFont typeface="Calibri"/>
              <a:buNone/>
            </a:pPr>
            <a:endParaRPr sz="1800" dirty="0">
              <a:solidFill>
                <a:schemeClr val="lt1"/>
              </a:solidFill>
              <a:latin typeface="Calibri"/>
              <a:ea typeface="Calibri"/>
              <a:cs typeface="Calibri"/>
              <a:sym typeface="Calibri"/>
            </a:endParaRPr>
          </a:p>
          <a:p>
            <a:pPr marL="285750" marR="0" lvl="0" indent="-171450" algn="l" rtl="0">
              <a:spcBef>
                <a:spcPts val="0"/>
              </a:spcBef>
              <a:spcAft>
                <a:spcPts val="0"/>
              </a:spcAft>
              <a:buClr>
                <a:schemeClr val="lt1"/>
              </a:buClr>
              <a:buSzPts val="1800"/>
              <a:buFont typeface="Calibri"/>
              <a:buNone/>
            </a:pPr>
            <a:endParaRPr sz="1800" dirty="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3"/>
          <p:cNvSpPr txBox="1"/>
          <p:nvPr/>
        </p:nvSpPr>
        <p:spPr>
          <a:xfrm>
            <a:off x="61708" y="0"/>
            <a:ext cx="12130292"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lt1"/>
                </a:solidFill>
                <a:latin typeface="Calibri"/>
                <a:ea typeface="Calibri"/>
                <a:cs typeface="Calibri"/>
                <a:sym typeface="Calibri"/>
              </a:rPr>
              <a:t>“The Price Is Right!”: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Donor assistance and the marriage of collecting and teaching</a:t>
            </a:r>
            <a:endParaRPr lang="en-US" sz="2600" dirty="0">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661689F2-DB16-8886-871B-8A9862E03298}"/>
              </a:ext>
            </a:extLst>
          </p:cNvPr>
          <p:cNvSpPr txBox="1"/>
          <p:nvPr/>
        </p:nvSpPr>
        <p:spPr>
          <a:xfrm>
            <a:off x="0" y="434103"/>
            <a:ext cx="5118576" cy="4524315"/>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rPr>
              <a:t>Background and instructions:</a:t>
            </a:r>
            <a:r>
              <a:rPr lang="en-US" sz="1800" dirty="0">
                <a:effectLst/>
                <a:latin typeface="Calibri" panose="020F0502020204030204" pitchFamily="34" charset="0"/>
                <a:ea typeface="Calibri" panose="020F0502020204030204" pitchFamily="34" charset="0"/>
              </a:rPr>
              <a:t> “RBML recently received an anonymous donation to be used for the immediate purchase of medieval manuscripts for student use and research. Together, the class will collaborate to analyze, evaluate, and select at least one medieval manuscript codex (but possibly two or three, pending class discussion, selection criteria, and item availability). Each of you will be responsible for evaluating a single codex. You will then work in small groups of 5 to compare, contrast, evaluate, and rank your manuscripts in order of their importance, desirability, and utility to RBML’s overall collection and its scholarly mission. The entire class will then collaborate in a larger discussion in which we will weigh our possible purchase options and come to a collective decision about what we will select.”</a:t>
            </a:r>
            <a:endParaRPr lang="en-US" dirty="0"/>
          </a:p>
        </p:txBody>
      </p:sp>
      <p:sp>
        <p:nvSpPr>
          <p:cNvPr id="2" name="TextBox 1">
            <a:extLst>
              <a:ext uri="{FF2B5EF4-FFF2-40B4-BE49-F238E27FC236}">
                <a16:creationId xmlns:a16="http://schemas.microsoft.com/office/drawing/2014/main" id="{C88D457C-281F-9E23-A34D-32C3D4CAC120}"/>
              </a:ext>
            </a:extLst>
          </p:cNvPr>
          <p:cNvSpPr txBox="1"/>
          <p:nvPr/>
        </p:nvSpPr>
        <p:spPr>
          <a:xfrm>
            <a:off x="-233095" y="5224442"/>
            <a:ext cx="11923777" cy="1754326"/>
          </a:xfrm>
          <a:prstGeom prst="rect">
            <a:avLst/>
          </a:prstGeom>
          <a:noFill/>
        </p:spPr>
        <p:txBody>
          <a:bodyPr wrap="none" rtlCol="0">
            <a:spAutoFit/>
          </a:bodyPr>
          <a:lstStyle/>
          <a:p>
            <a:pPr marL="285750" indent="-285750">
              <a:buFontTx/>
              <a:buChar char="-"/>
            </a:pPr>
            <a:r>
              <a:rPr lang="en-US" dirty="0"/>
              <a:t>- Students not just users, but developers</a:t>
            </a:r>
          </a:p>
          <a:p>
            <a:pPr marL="285750" indent="-285750">
              <a:buFontTx/>
              <a:buChar char="-"/>
            </a:pPr>
            <a:r>
              <a:rPr lang="en-US" dirty="0"/>
              <a:t>- Donors not just funders, but immediate opportunity creators and teaching partners</a:t>
            </a:r>
          </a:p>
          <a:p>
            <a:pPr marL="285750" indent="-285750">
              <a:buFontTx/>
              <a:buChar char="-"/>
            </a:pPr>
            <a:r>
              <a:rPr lang="en-US" dirty="0"/>
              <a:t>- Collectively, students and donors create perpetual potential for teaching, research, outreach, and development</a:t>
            </a:r>
          </a:p>
          <a:p>
            <a:pPr marL="285750" indent="-285750">
              <a:buFontTx/>
              <a:buChar char="-"/>
            </a:pPr>
            <a:r>
              <a:rPr lang="en-US" dirty="0"/>
              <a:t>- Collaborative “ownership” of collections, collection development processes, and future opportunities</a:t>
            </a:r>
          </a:p>
          <a:p>
            <a:pPr marL="285750" indent="-285750">
              <a:buFontTx/>
              <a:buChar char="-"/>
            </a:pPr>
            <a:r>
              <a:rPr lang="en-US" dirty="0"/>
              <a:t>- Assignment triggers  different donor motivations (e.g.: MSS; student experience; teaching/research; </a:t>
            </a:r>
            <a:r>
              <a:rPr lang="en-US"/>
              <a:t>cultivating collectors)</a:t>
            </a:r>
            <a:endParaRPr lang="en-US" dirty="0"/>
          </a:p>
          <a:p>
            <a:pPr marL="285750" indent="-285750">
              <a:buFontTx/>
              <a:buChar char="-"/>
            </a:pPr>
            <a:endParaRPr lang="en-US" dirty="0"/>
          </a:p>
        </p:txBody>
      </p:sp>
      <p:pic>
        <p:nvPicPr>
          <p:cNvPr id="3" name="Picture 2">
            <a:extLst>
              <a:ext uri="{FF2B5EF4-FFF2-40B4-BE49-F238E27FC236}">
                <a16:creationId xmlns:a16="http://schemas.microsoft.com/office/drawing/2014/main" id="{384E4A84-4188-5BA2-CBD3-6F6A77069C9C}"/>
              </a:ext>
            </a:extLst>
          </p:cNvPr>
          <p:cNvPicPr>
            <a:picLocks noChangeAspect="1"/>
          </p:cNvPicPr>
          <p:nvPr/>
        </p:nvPicPr>
        <p:blipFill>
          <a:blip r:embed="rId3"/>
          <a:stretch>
            <a:fillRect/>
          </a:stretch>
        </p:blipFill>
        <p:spPr>
          <a:xfrm>
            <a:off x="5494734" y="654391"/>
            <a:ext cx="6321107" cy="47381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6" name="Google Shape;256;p23"/>
          <p:cNvSpPr txBox="1"/>
          <p:nvPr/>
        </p:nvSpPr>
        <p:spPr>
          <a:xfrm>
            <a:off x="1354419" y="747677"/>
            <a:ext cx="12121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Collections</a:t>
            </a:r>
            <a:endParaRPr dirty="0"/>
          </a:p>
        </p:txBody>
      </p:sp>
      <p:sp>
        <p:nvSpPr>
          <p:cNvPr id="257" name="Google Shape;257;p23"/>
          <p:cNvSpPr txBox="1"/>
          <p:nvPr/>
        </p:nvSpPr>
        <p:spPr>
          <a:xfrm>
            <a:off x="2704864" y="1361105"/>
            <a:ext cx="537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Use</a:t>
            </a:r>
            <a:endParaRPr dirty="0"/>
          </a:p>
        </p:txBody>
      </p:sp>
      <p:sp>
        <p:nvSpPr>
          <p:cNvPr id="258" name="Google Shape;258;p23"/>
          <p:cNvSpPr txBox="1"/>
          <p:nvPr/>
        </p:nvSpPr>
        <p:spPr>
          <a:xfrm>
            <a:off x="1568854" y="2050882"/>
            <a:ext cx="825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Stories</a:t>
            </a:r>
            <a:endParaRPr dirty="0"/>
          </a:p>
        </p:txBody>
      </p:sp>
      <p:sp>
        <p:nvSpPr>
          <p:cNvPr id="259" name="Google Shape;259;p23"/>
          <p:cNvSpPr txBox="1"/>
          <p:nvPr/>
        </p:nvSpPr>
        <p:spPr>
          <a:xfrm>
            <a:off x="83715" y="1361109"/>
            <a:ext cx="158196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Donor support</a:t>
            </a:r>
            <a:endParaRPr dirty="0"/>
          </a:p>
        </p:txBody>
      </p:sp>
      <p:sp>
        <p:nvSpPr>
          <p:cNvPr id="260" name="Google Shape;260;p23"/>
          <p:cNvSpPr/>
          <p:nvPr/>
        </p:nvSpPr>
        <p:spPr>
          <a:xfrm>
            <a:off x="838109" y="801965"/>
            <a:ext cx="537300" cy="522000"/>
          </a:xfrm>
          <a:prstGeom prst="bentArrow">
            <a:avLst>
              <a:gd name="adj1" fmla="val 25000"/>
              <a:gd name="adj2" fmla="val 25000"/>
              <a:gd name="adj3" fmla="val 25000"/>
              <a:gd name="adj4" fmla="val 43750"/>
            </a:avLst>
          </a:prstGeom>
          <a:solidFill>
            <a:schemeClr val="accent1"/>
          </a:solidFill>
          <a:ln w="12700" cap="flat" cmpd="sng">
            <a:solidFill>
              <a:srgbClr val="1D7F6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rot="5400000">
            <a:off x="2559719" y="834259"/>
            <a:ext cx="537300" cy="565500"/>
          </a:xfrm>
          <a:prstGeom prst="bentArrow">
            <a:avLst>
              <a:gd name="adj1" fmla="val 25000"/>
              <a:gd name="adj2" fmla="val 25000"/>
              <a:gd name="adj3" fmla="val 25000"/>
              <a:gd name="adj4" fmla="val 43750"/>
            </a:avLst>
          </a:prstGeom>
          <a:solidFill>
            <a:schemeClr val="accent1"/>
          </a:solidFill>
          <a:ln w="12700" cap="flat" cmpd="sng">
            <a:solidFill>
              <a:srgbClr val="1D7F6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rot="10800000">
            <a:off x="2486027" y="1732297"/>
            <a:ext cx="537300" cy="641400"/>
          </a:xfrm>
          <a:prstGeom prst="bentArrow">
            <a:avLst>
              <a:gd name="adj1" fmla="val 25000"/>
              <a:gd name="adj2" fmla="val 25000"/>
              <a:gd name="adj3" fmla="val 25000"/>
              <a:gd name="adj4" fmla="val 43750"/>
            </a:avLst>
          </a:prstGeom>
          <a:solidFill>
            <a:schemeClr val="accent1"/>
          </a:solidFill>
          <a:ln w="12700" cap="flat" cmpd="sng">
            <a:solidFill>
              <a:srgbClr val="1D7F6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23"/>
          <p:cNvSpPr/>
          <p:nvPr/>
        </p:nvSpPr>
        <p:spPr>
          <a:xfrm rot="-5400000">
            <a:off x="856266" y="1715403"/>
            <a:ext cx="565500" cy="660600"/>
          </a:xfrm>
          <a:prstGeom prst="bentArrow">
            <a:avLst>
              <a:gd name="adj1" fmla="val 25000"/>
              <a:gd name="adj2" fmla="val 25000"/>
              <a:gd name="adj3" fmla="val 25000"/>
              <a:gd name="adj4" fmla="val 43750"/>
            </a:avLst>
          </a:prstGeom>
          <a:solidFill>
            <a:schemeClr val="accent1"/>
          </a:solidFill>
          <a:ln w="12700" cap="flat" cmpd="sng">
            <a:solidFill>
              <a:srgbClr val="1D7F6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CC0FDD1B-6452-F718-8048-9D7593ED1366}"/>
              </a:ext>
            </a:extLst>
          </p:cNvPr>
          <p:cNvPicPr>
            <a:picLocks noChangeAspect="1"/>
          </p:cNvPicPr>
          <p:nvPr/>
        </p:nvPicPr>
        <p:blipFill>
          <a:blip r:embed="rId3"/>
          <a:stretch>
            <a:fillRect/>
          </a:stretch>
        </p:blipFill>
        <p:spPr>
          <a:xfrm>
            <a:off x="3365510" y="1418104"/>
            <a:ext cx="1149143" cy="689697"/>
          </a:xfrm>
          <a:prstGeom prst="rect">
            <a:avLst/>
          </a:prstGeom>
        </p:spPr>
      </p:pic>
      <p:sp>
        <p:nvSpPr>
          <p:cNvPr id="3" name="Google Shape;253;p23">
            <a:extLst>
              <a:ext uri="{FF2B5EF4-FFF2-40B4-BE49-F238E27FC236}">
                <a16:creationId xmlns:a16="http://schemas.microsoft.com/office/drawing/2014/main" id="{684B1221-2360-A54B-674B-B827445AEFDD}"/>
              </a:ext>
            </a:extLst>
          </p:cNvPr>
          <p:cNvSpPr txBox="1"/>
          <p:nvPr/>
        </p:nvSpPr>
        <p:spPr>
          <a:xfrm>
            <a:off x="61708" y="0"/>
            <a:ext cx="1213029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“Small gains do great things.” – James </a:t>
            </a:r>
            <a:r>
              <a:rPr lang="en-US" sz="3200" dirty="0" err="1">
                <a:solidFill>
                  <a:schemeClr val="lt1"/>
                </a:solidFill>
                <a:latin typeface="Calibri"/>
                <a:ea typeface="Calibri"/>
                <a:cs typeface="Calibri"/>
                <a:sym typeface="Calibri"/>
              </a:rPr>
              <a:t>Lackington</a:t>
            </a:r>
            <a:endParaRPr lang="en-US" sz="32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1761B3EB-0DB9-AEAA-DA67-CD94F5BEA831}"/>
              </a:ext>
            </a:extLst>
          </p:cNvPr>
          <p:cNvSpPr txBox="1"/>
          <p:nvPr/>
        </p:nvSpPr>
        <p:spPr>
          <a:xfrm>
            <a:off x="621708" y="2608343"/>
            <a:ext cx="2401619" cy="1015663"/>
          </a:xfrm>
          <a:prstGeom prst="rect">
            <a:avLst/>
          </a:prstGeom>
          <a:noFill/>
        </p:spPr>
        <p:txBody>
          <a:bodyPr wrap="none" rtlCol="0">
            <a:spAutoFit/>
          </a:bodyPr>
          <a:lstStyle/>
          <a:p>
            <a:r>
              <a:rPr lang="en-US" sz="2000" dirty="0"/>
              <a:t>2012-2019: $426,000</a:t>
            </a:r>
          </a:p>
          <a:p>
            <a:r>
              <a:rPr lang="en-US" sz="2000" dirty="0"/>
              <a:t>	- Cash: $141,000</a:t>
            </a:r>
          </a:p>
          <a:p>
            <a:r>
              <a:rPr lang="en-US" sz="2000" dirty="0"/>
              <a:t>	- GIK: $285,000 </a:t>
            </a:r>
          </a:p>
        </p:txBody>
      </p:sp>
      <p:sp>
        <p:nvSpPr>
          <p:cNvPr id="6" name="TextBox 5">
            <a:extLst>
              <a:ext uri="{FF2B5EF4-FFF2-40B4-BE49-F238E27FC236}">
                <a16:creationId xmlns:a16="http://schemas.microsoft.com/office/drawing/2014/main" id="{7F0DFE45-4EA1-6601-8985-D0EF47D27F6E}"/>
              </a:ext>
            </a:extLst>
          </p:cNvPr>
          <p:cNvSpPr txBox="1"/>
          <p:nvPr/>
        </p:nvSpPr>
        <p:spPr>
          <a:xfrm>
            <a:off x="571895" y="3819787"/>
            <a:ext cx="2401619" cy="1015663"/>
          </a:xfrm>
          <a:prstGeom prst="rect">
            <a:avLst/>
          </a:prstGeom>
          <a:noFill/>
        </p:spPr>
        <p:txBody>
          <a:bodyPr wrap="none" rtlCol="0">
            <a:spAutoFit/>
          </a:bodyPr>
          <a:lstStyle/>
          <a:p>
            <a:r>
              <a:rPr lang="en-US" sz="2000" dirty="0"/>
              <a:t>2020-2023: $820,000</a:t>
            </a:r>
          </a:p>
          <a:p>
            <a:r>
              <a:rPr lang="en-US" sz="2000" dirty="0"/>
              <a:t>	- Cash: $685,000</a:t>
            </a:r>
          </a:p>
          <a:p>
            <a:r>
              <a:rPr lang="en-US" sz="2000" dirty="0"/>
              <a:t>	- GIK: $135,000</a:t>
            </a:r>
          </a:p>
        </p:txBody>
      </p:sp>
      <p:sp>
        <p:nvSpPr>
          <p:cNvPr id="7" name="TextBox 6">
            <a:extLst>
              <a:ext uri="{FF2B5EF4-FFF2-40B4-BE49-F238E27FC236}">
                <a16:creationId xmlns:a16="http://schemas.microsoft.com/office/drawing/2014/main" id="{3D2102F1-F221-1ADD-99E5-14A61BFB944D}"/>
              </a:ext>
            </a:extLst>
          </p:cNvPr>
          <p:cNvSpPr txBox="1"/>
          <p:nvPr/>
        </p:nvSpPr>
        <p:spPr>
          <a:xfrm>
            <a:off x="526890" y="5496537"/>
            <a:ext cx="3054599" cy="1323439"/>
          </a:xfrm>
          <a:prstGeom prst="rect">
            <a:avLst/>
          </a:prstGeom>
          <a:noFill/>
        </p:spPr>
        <p:txBody>
          <a:bodyPr wrap="square" rtlCol="0">
            <a:spAutoFit/>
          </a:bodyPr>
          <a:lstStyle/>
          <a:p>
            <a:r>
              <a:rPr lang="en-US" sz="2000" dirty="0"/>
              <a:t>In progress:</a:t>
            </a:r>
          </a:p>
          <a:p>
            <a:r>
              <a:rPr lang="en-US" sz="2000" dirty="0"/>
              <a:t>	- Cash: $50,000 per-	   		year for PIR</a:t>
            </a:r>
          </a:p>
          <a:p>
            <a:r>
              <a:rPr lang="en-US" sz="2000" dirty="0"/>
              <a:t>	- GIK: $5 – 7 million</a:t>
            </a:r>
          </a:p>
        </p:txBody>
      </p:sp>
      <p:sp>
        <p:nvSpPr>
          <p:cNvPr id="9" name="TextBox 8">
            <a:extLst>
              <a:ext uri="{FF2B5EF4-FFF2-40B4-BE49-F238E27FC236}">
                <a16:creationId xmlns:a16="http://schemas.microsoft.com/office/drawing/2014/main" id="{47D92221-BDED-3DD6-C1D2-BF13D1F3CF56}"/>
              </a:ext>
            </a:extLst>
          </p:cNvPr>
          <p:cNvSpPr txBox="1"/>
          <p:nvPr/>
        </p:nvSpPr>
        <p:spPr>
          <a:xfrm>
            <a:off x="526890" y="4756353"/>
            <a:ext cx="3701403" cy="677108"/>
          </a:xfrm>
          <a:prstGeom prst="rect">
            <a:avLst/>
          </a:prstGeom>
          <a:noFill/>
        </p:spPr>
        <p:txBody>
          <a:bodyPr wrap="square" rtlCol="0">
            <a:spAutoFit/>
          </a:bodyPr>
          <a:lstStyle/>
          <a:p>
            <a:r>
              <a:rPr lang="en-US" sz="2000" b="1" dirty="0"/>
              <a:t>Total since 2012: $1,246,000</a:t>
            </a:r>
          </a:p>
          <a:p>
            <a:r>
              <a:rPr lang="en-US" b="1" dirty="0"/>
              <a:t>(100+ donors; from $5 - $100,000+)</a:t>
            </a:r>
          </a:p>
        </p:txBody>
      </p:sp>
      <p:pic>
        <p:nvPicPr>
          <p:cNvPr id="8" name="Picture 7">
            <a:extLst>
              <a:ext uri="{FF2B5EF4-FFF2-40B4-BE49-F238E27FC236}">
                <a16:creationId xmlns:a16="http://schemas.microsoft.com/office/drawing/2014/main" id="{35047949-B4A2-08DE-7245-329F5F23D44C}"/>
              </a:ext>
            </a:extLst>
          </p:cNvPr>
          <p:cNvPicPr>
            <a:picLocks noChangeAspect="1"/>
          </p:cNvPicPr>
          <p:nvPr/>
        </p:nvPicPr>
        <p:blipFill>
          <a:blip r:embed="rId4"/>
          <a:stretch>
            <a:fillRect/>
          </a:stretch>
        </p:blipFill>
        <p:spPr>
          <a:xfrm>
            <a:off x="4637999" y="1220554"/>
            <a:ext cx="7530340" cy="5076780"/>
          </a:xfrm>
          <a:prstGeom prst="rect">
            <a:avLst/>
          </a:prstGeom>
        </p:spPr>
      </p:pic>
    </p:spTree>
    <p:extLst>
      <p:ext uri="{BB962C8B-B14F-4D97-AF65-F5344CB8AC3E}">
        <p14:creationId xmlns:p14="http://schemas.microsoft.com/office/powerpoint/2010/main" val="361999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075F60-3C54-408A-AC49-F31101617786}"/>
              </a:ext>
            </a:extLst>
          </p:cNvPr>
          <p:cNvSpPr txBox="1"/>
          <p:nvPr/>
        </p:nvSpPr>
        <p:spPr>
          <a:xfrm>
            <a:off x="766921" y="1228397"/>
            <a:ext cx="10492489" cy="440120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Eric J. Johnson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Professor / Head of Thompson Special Collections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The Ohio State University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Tel: 614-688-8795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E-mail: </a:t>
            </a:r>
            <a:r>
              <a:rPr kumimoji="0" lang="en-US" sz="4000" b="0" i="0" u="none" strike="noStrike" kern="1200" cap="none" spc="0" normalizeH="0" baseline="0" noProof="0" dirty="0">
                <a:ln>
                  <a:noFill/>
                </a:ln>
                <a:solidFill>
                  <a:prstClr val="white"/>
                </a:solidFill>
                <a:effectLst/>
                <a:uLnTx/>
                <a:uFillTx/>
                <a:latin typeface="Calibri"/>
                <a:ea typeface="+mn-ea"/>
                <a:cs typeface="+mn-cs"/>
                <a:hlinkClick r:id="rId2"/>
              </a:rPr>
              <a:t>johnson.4156@osu.edu</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Twitter: @EJJohnson74</a:t>
            </a:r>
          </a:p>
        </p:txBody>
      </p:sp>
    </p:spTree>
    <p:extLst>
      <p:ext uri="{BB962C8B-B14F-4D97-AF65-F5344CB8AC3E}">
        <p14:creationId xmlns:p14="http://schemas.microsoft.com/office/powerpoint/2010/main" val="197267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p:nvPr/>
        </p:nvSpPr>
        <p:spPr>
          <a:xfrm>
            <a:off x="0" y="5475"/>
            <a:ext cx="121003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Calibri"/>
                <a:ea typeface="Calibri"/>
                <a:cs typeface="Calibri"/>
                <a:sym typeface="Calibri"/>
              </a:rPr>
              <a:t>My personal philosophy of Special Collections:</a:t>
            </a:r>
            <a:endParaRPr dirty="0"/>
          </a:p>
        </p:txBody>
      </p:sp>
      <p:sp>
        <p:nvSpPr>
          <p:cNvPr id="107" name="Google Shape;107;p4"/>
          <p:cNvSpPr txBox="1"/>
          <p:nvPr/>
        </p:nvSpPr>
        <p:spPr>
          <a:xfrm>
            <a:off x="451103" y="814744"/>
            <a:ext cx="300686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lt1"/>
                </a:solidFill>
                <a:latin typeface="Calibri"/>
                <a:ea typeface="Calibri"/>
                <a:cs typeface="Calibri"/>
                <a:sym typeface="Calibri"/>
              </a:rPr>
              <a:t>Informed by:</a:t>
            </a:r>
            <a:endParaRPr sz="2000" dirty="0"/>
          </a:p>
          <a:p>
            <a:pPr marL="342900" marR="0" lvl="0" indent="-342900" algn="l" rtl="0">
              <a:spcBef>
                <a:spcPts val="0"/>
              </a:spcBef>
              <a:spcAft>
                <a:spcPts val="0"/>
              </a:spcAft>
              <a:buClr>
                <a:schemeClr val="lt1"/>
              </a:buClr>
              <a:buSzPts val="2400"/>
              <a:buFont typeface="Calibri"/>
              <a:buChar char="-"/>
            </a:pPr>
            <a:r>
              <a:rPr lang="en-US" sz="2000" dirty="0">
                <a:solidFill>
                  <a:schemeClr val="lt1"/>
                </a:solidFill>
                <a:latin typeface="Calibri"/>
                <a:ea typeface="Calibri"/>
                <a:cs typeface="Calibri"/>
                <a:sym typeface="Calibri"/>
              </a:rPr>
              <a:t>A four-year drought</a:t>
            </a:r>
            <a:endParaRPr sz="2000" dirty="0"/>
          </a:p>
          <a:p>
            <a:pPr marL="342900" marR="0" lvl="0" indent="-342900" algn="l" rtl="0">
              <a:spcBef>
                <a:spcPts val="0"/>
              </a:spcBef>
              <a:spcAft>
                <a:spcPts val="0"/>
              </a:spcAft>
              <a:buClr>
                <a:schemeClr val="lt1"/>
              </a:buClr>
              <a:buSzPts val="2400"/>
              <a:buFont typeface="Calibri"/>
              <a:buChar char="-"/>
            </a:pPr>
            <a:r>
              <a:rPr lang="en-US" sz="2000" dirty="0">
                <a:solidFill>
                  <a:schemeClr val="lt1"/>
                </a:solidFill>
                <a:latin typeface="Calibri"/>
                <a:ea typeface="Calibri"/>
                <a:cs typeface="Calibri"/>
                <a:sym typeface="Calibri"/>
              </a:rPr>
              <a:t>A five-second shock</a:t>
            </a:r>
            <a:endParaRPr sz="2000" dirty="0"/>
          </a:p>
        </p:txBody>
      </p:sp>
      <p:pic>
        <p:nvPicPr>
          <p:cNvPr id="108" name="Google Shape;108;p4" descr="An instructional outreach session showing many different students working with rare book and manuscript materials in an Ohio State University library's reading room."/>
          <p:cNvPicPr preferRelativeResize="0"/>
          <p:nvPr/>
        </p:nvPicPr>
        <p:blipFill rotWithShape="1">
          <a:blip r:embed="rId3">
            <a:alphaModFix/>
          </a:blip>
          <a:srcRect/>
          <a:stretch/>
        </p:blipFill>
        <p:spPr>
          <a:xfrm>
            <a:off x="4200857" y="662529"/>
            <a:ext cx="7834068" cy="5843979"/>
          </a:xfrm>
          <a:prstGeom prst="rect">
            <a:avLst/>
          </a:prstGeom>
          <a:noFill/>
          <a:ln>
            <a:noFill/>
          </a:ln>
        </p:spPr>
      </p:pic>
      <p:sp>
        <p:nvSpPr>
          <p:cNvPr id="109" name="Google Shape;109;p4"/>
          <p:cNvSpPr txBox="1"/>
          <p:nvPr/>
        </p:nvSpPr>
        <p:spPr>
          <a:xfrm>
            <a:off x="157075" y="1928943"/>
            <a:ext cx="3927300" cy="50782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1"/>
                </a:solidFill>
                <a:latin typeface="Calibri"/>
                <a:ea typeface="Calibri"/>
                <a:cs typeface="Calibri"/>
                <a:sym typeface="Calibri"/>
              </a:rPr>
              <a:t>From tradition to redefinition:</a:t>
            </a:r>
          </a:p>
          <a:p>
            <a:pPr marL="0" marR="0" lvl="0" indent="0" algn="l" rtl="0">
              <a:spcBef>
                <a:spcPts val="0"/>
              </a:spcBef>
              <a:spcAft>
                <a:spcPts val="0"/>
              </a:spcAft>
              <a:buNone/>
            </a:pPr>
            <a:endParaRPr dirty="0"/>
          </a:p>
          <a:p>
            <a:pPr marL="342900" marR="0" lvl="0" indent="-342900" algn="l" rtl="0">
              <a:spcBef>
                <a:spcPts val="0"/>
              </a:spcBef>
              <a:spcAft>
                <a:spcPts val="0"/>
              </a:spcAft>
              <a:buClr>
                <a:schemeClr val="lt1"/>
              </a:buClr>
              <a:buSzPts val="2400"/>
              <a:buFont typeface="Calibri"/>
              <a:buChar char="-"/>
            </a:pPr>
            <a:r>
              <a:rPr lang="en-US" dirty="0">
                <a:solidFill>
                  <a:schemeClr val="lt1"/>
                </a:solidFill>
                <a:latin typeface="Calibri"/>
                <a:ea typeface="Calibri"/>
                <a:cs typeface="Calibri"/>
                <a:sym typeface="Calibri"/>
              </a:rPr>
              <a:t>From treasure room to laboratory</a:t>
            </a:r>
          </a:p>
          <a:p>
            <a:pPr marL="342900" marR="0" lvl="0" indent="-342900" algn="l" rtl="0">
              <a:spcBef>
                <a:spcPts val="0"/>
              </a:spcBef>
              <a:spcAft>
                <a:spcPts val="0"/>
              </a:spcAft>
              <a:buClr>
                <a:schemeClr val="lt1"/>
              </a:buClr>
              <a:buSzPts val="2400"/>
              <a:buFont typeface="Calibri"/>
              <a:buChar char="-"/>
            </a:pPr>
            <a:endParaRPr dirty="0"/>
          </a:p>
          <a:p>
            <a:pPr marL="342900" marR="0" lvl="0" indent="-342900" algn="l" rtl="0">
              <a:spcBef>
                <a:spcPts val="0"/>
              </a:spcBef>
              <a:spcAft>
                <a:spcPts val="0"/>
              </a:spcAft>
              <a:buClr>
                <a:schemeClr val="lt1"/>
              </a:buClr>
              <a:buSzPts val="2400"/>
              <a:buFont typeface="Calibri"/>
              <a:buChar char="-"/>
            </a:pPr>
            <a:r>
              <a:rPr lang="en-US" dirty="0">
                <a:solidFill>
                  <a:schemeClr val="lt1"/>
                </a:solidFill>
                <a:latin typeface="Calibri"/>
                <a:ea typeface="Calibri"/>
                <a:cs typeface="Calibri"/>
                <a:sym typeface="Calibri"/>
              </a:rPr>
              <a:t>From gatekeepers to recruiters, teachers, interpreters, and knowledge creators (curating not just collections, but experiences and opportunities)</a:t>
            </a:r>
          </a:p>
          <a:p>
            <a:pPr marL="342900" marR="0" lvl="0" indent="-342900" algn="l" rtl="0">
              <a:spcBef>
                <a:spcPts val="0"/>
              </a:spcBef>
              <a:spcAft>
                <a:spcPts val="0"/>
              </a:spcAft>
              <a:buClr>
                <a:schemeClr val="lt1"/>
              </a:buClr>
              <a:buSzPts val="2400"/>
              <a:buFont typeface="Calibri"/>
              <a:buChar char="-"/>
            </a:pPr>
            <a:endParaRPr dirty="0"/>
          </a:p>
          <a:p>
            <a:pPr marL="342900" marR="0" lvl="0" indent="-342900" algn="l" rtl="0">
              <a:spcBef>
                <a:spcPts val="0"/>
              </a:spcBef>
              <a:spcAft>
                <a:spcPts val="0"/>
              </a:spcAft>
              <a:buClr>
                <a:schemeClr val="lt1"/>
              </a:buClr>
              <a:buSzPts val="2400"/>
              <a:buFont typeface="Calibri"/>
              <a:buChar char="-"/>
            </a:pPr>
            <a:r>
              <a:rPr lang="en-US" dirty="0">
                <a:solidFill>
                  <a:schemeClr val="lt1"/>
                </a:solidFill>
                <a:latin typeface="Calibri"/>
                <a:ea typeface="Calibri"/>
                <a:cs typeface="Calibri"/>
                <a:sym typeface="Calibri"/>
              </a:rPr>
              <a:t>From special to mundane, and mundane to special</a:t>
            </a:r>
          </a:p>
          <a:p>
            <a:pPr marL="342900" marR="0" lvl="0" indent="-342900" algn="l" rtl="0">
              <a:spcBef>
                <a:spcPts val="0"/>
              </a:spcBef>
              <a:spcAft>
                <a:spcPts val="0"/>
              </a:spcAft>
              <a:buClr>
                <a:schemeClr val="lt1"/>
              </a:buClr>
              <a:buSzPts val="2400"/>
              <a:buFont typeface="Calibri"/>
              <a:buChar char="-"/>
            </a:pPr>
            <a:endParaRPr lang="en-US" dirty="0">
              <a:solidFill>
                <a:schemeClr val="lt1"/>
              </a:solidFill>
              <a:latin typeface="Calibri"/>
              <a:ea typeface="Calibri"/>
              <a:cs typeface="Calibri"/>
              <a:sym typeface="Calibri"/>
            </a:endParaRPr>
          </a:p>
          <a:p>
            <a:pPr marL="342900" marR="0" lvl="0" indent="-342900" algn="l" rtl="0">
              <a:spcBef>
                <a:spcPts val="0"/>
              </a:spcBef>
              <a:spcAft>
                <a:spcPts val="0"/>
              </a:spcAft>
              <a:buClr>
                <a:schemeClr val="lt1"/>
              </a:buClr>
              <a:buSzPts val="2400"/>
              <a:buFont typeface="Calibri"/>
              <a:buChar char="-"/>
            </a:pPr>
            <a:r>
              <a:rPr lang="en-US" dirty="0">
                <a:solidFill>
                  <a:schemeClr val="lt1"/>
                </a:solidFill>
                <a:latin typeface="Calibri"/>
                <a:ea typeface="Calibri"/>
                <a:cs typeface="Calibri"/>
                <a:sym typeface="Calibri"/>
              </a:rPr>
              <a:t>From the initiated few to the masses</a:t>
            </a:r>
          </a:p>
          <a:p>
            <a:pPr marL="342900" marR="0" lvl="0" indent="-342900" algn="l" rtl="0">
              <a:spcBef>
                <a:spcPts val="0"/>
              </a:spcBef>
              <a:spcAft>
                <a:spcPts val="0"/>
              </a:spcAft>
              <a:buClr>
                <a:schemeClr val="lt1"/>
              </a:buClr>
              <a:buSzPts val="2400"/>
              <a:buFont typeface="Calibri"/>
              <a:buChar char="-"/>
            </a:pPr>
            <a:endParaRPr lang="en-US" dirty="0">
              <a:solidFill>
                <a:schemeClr val="lt1"/>
              </a:solidFill>
              <a:latin typeface="Calibri"/>
              <a:ea typeface="Calibri"/>
              <a:cs typeface="Calibri"/>
              <a:sym typeface="Calibri"/>
            </a:endParaRPr>
          </a:p>
          <a:p>
            <a:pPr marL="342900" marR="0" lvl="0" indent="-342900" algn="l" rtl="0">
              <a:spcBef>
                <a:spcPts val="0"/>
              </a:spcBef>
              <a:spcAft>
                <a:spcPts val="0"/>
              </a:spcAft>
              <a:buClr>
                <a:schemeClr val="lt1"/>
              </a:buClr>
              <a:buSzPts val="2400"/>
              <a:buFont typeface="Calibri"/>
              <a:buChar char="-"/>
            </a:pPr>
            <a:r>
              <a:rPr lang="en-US" dirty="0">
                <a:solidFill>
                  <a:schemeClr val="lt1"/>
                </a:solidFill>
                <a:latin typeface="Calibri"/>
                <a:ea typeface="Calibri"/>
                <a:cs typeface="Calibri"/>
                <a:sym typeface="Calibri"/>
              </a:rPr>
              <a:t>From “donor-centric” to “user-centric”</a:t>
            </a:r>
          </a:p>
          <a:p>
            <a:pPr marL="342900" marR="0" lvl="0" indent="-342900" algn="l" rtl="0">
              <a:spcBef>
                <a:spcPts val="0"/>
              </a:spcBef>
              <a:spcAft>
                <a:spcPts val="0"/>
              </a:spcAft>
              <a:buClr>
                <a:schemeClr val="lt1"/>
              </a:buClr>
              <a:buSzPts val="2400"/>
              <a:buFont typeface="Calibri"/>
              <a:buChar char="-"/>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12133595" cy="461665"/>
          </a:xfrm>
          <a:prstGeom prst="rect">
            <a:avLst/>
          </a:prstGeom>
          <a:noFill/>
        </p:spPr>
        <p:txBody>
          <a:bodyPr wrap="square" rtlCol="0">
            <a:spAutoFit/>
          </a:bodyPr>
          <a:lstStyle/>
          <a:p>
            <a:r>
              <a:rPr lang="en-US" sz="2400" dirty="0"/>
              <a:t>Medieval manuscripts at Ohio State: Where we were as of Fall 2010</a:t>
            </a:r>
          </a:p>
        </p:txBody>
      </p:sp>
      <p:pic>
        <p:nvPicPr>
          <p:cNvPr id="8" name="Picture 7">
            <a:extLst>
              <a:ext uri="{FF2B5EF4-FFF2-40B4-BE49-F238E27FC236}">
                <a16:creationId xmlns:a16="http://schemas.microsoft.com/office/drawing/2014/main" id="{FF674172-E011-2293-5468-D883A093E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248" y="830599"/>
            <a:ext cx="9172831" cy="5697187"/>
          </a:xfrm>
          <a:prstGeom prst="rect">
            <a:avLst/>
          </a:prstGeom>
        </p:spPr>
      </p:pic>
      <p:sp>
        <p:nvSpPr>
          <p:cNvPr id="3" name="TextBox 2">
            <a:extLst>
              <a:ext uri="{FF2B5EF4-FFF2-40B4-BE49-F238E27FC236}">
                <a16:creationId xmlns:a16="http://schemas.microsoft.com/office/drawing/2014/main" id="{1AF03FAA-BFC5-13C3-43E2-0F3D4DB0DC7F}"/>
              </a:ext>
            </a:extLst>
          </p:cNvPr>
          <p:cNvSpPr txBox="1"/>
          <p:nvPr/>
        </p:nvSpPr>
        <p:spPr>
          <a:xfrm>
            <a:off x="76657" y="2017144"/>
            <a:ext cx="2536977" cy="3170099"/>
          </a:xfrm>
          <a:prstGeom prst="rect">
            <a:avLst/>
          </a:prstGeom>
          <a:noFill/>
        </p:spPr>
        <p:txBody>
          <a:bodyPr wrap="none" rtlCol="0">
            <a:spAutoFit/>
          </a:bodyPr>
          <a:lstStyle/>
          <a:p>
            <a:r>
              <a:rPr lang="en-US" sz="2000" dirty="0"/>
              <a:t>Codices: 15</a:t>
            </a:r>
          </a:p>
          <a:p>
            <a:endParaRPr lang="en-US" sz="2000" dirty="0"/>
          </a:p>
          <a:p>
            <a:r>
              <a:rPr lang="en-US" sz="2000" dirty="0"/>
              <a:t>Fragments: 650 (from</a:t>
            </a:r>
          </a:p>
          <a:p>
            <a:r>
              <a:rPr lang="en-US" sz="2000" dirty="0"/>
              <a:t>90 different codices)</a:t>
            </a:r>
          </a:p>
          <a:p>
            <a:endParaRPr lang="en-US" sz="2000" dirty="0"/>
          </a:p>
          <a:p>
            <a:r>
              <a:rPr lang="en-US" sz="2000" dirty="0"/>
              <a:t>Hardly any use</a:t>
            </a:r>
          </a:p>
          <a:p>
            <a:endParaRPr lang="en-US" sz="2000" dirty="0"/>
          </a:p>
          <a:p>
            <a:r>
              <a:rPr lang="en-US" sz="2000" dirty="0"/>
              <a:t>No dedicated funding</a:t>
            </a:r>
          </a:p>
          <a:p>
            <a:r>
              <a:rPr lang="en-US" sz="2000" dirty="0"/>
              <a:t>for targeted collection</a:t>
            </a:r>
          </a:p>
          <a:p>
            <a:r>
              <a:rPr lang="en-US" sz="2000" dirty="0"/>
              <a:t>development</a:t>
            </a:r>
          </a:p>
        </p:txBody>
      </p:sp>
    </p:spTree>
    <p:extLst>
      <p:ext uri="{BB962C8B-B14F-4D97-AF65-F5344CB8AC3E}">
        <p14:creationId xmlns:p14="http://schemas.microsoft.com/office/powerpoint/2010/main" val="1007800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4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DC8E18F-16D2-C2CF-94F0-5D96E47D1B18}"/>
              </a:ext>
            </a:extLst>
          </p:cNvPr>
          <p:cNvSpPr txBox="1"/>
          <p:nvPr/>
        </p:nvSpPr>
        <p:spPr>
          <a:xfrm>
            <a:off x="38327" y="0"/>
            <a:ext cx="11651757" cy="461665"/>
          </a:xfrm>
          <a:prstGeom prst="rect">
            <a:avLst/>
          </a:prstGeom>
          <a:noFill/>
        </p:spPr>
        <p:txBody>
          <a:bodyPr wrap="square" rtlCol="0">
            <a:spAutoFit/>
          </a:bodyPr>
          <a:lstStyle/>
          <a:p>
            <a:r>
              <a:rPr lang="en-US" sz="2400" dirty="0"/>
              <a:t>Medieval manuscripts at Ohio State: Where we are today</a:t>
            </a:r>
          </a:p>
        </p:txBody>
      </p:sp>
      <p:pic>
        <p:nvPicPr>
          <p:cNvPr id="10" name="Picture 9" descr="A picture containing text, table, indoor, floor&#10;&#10;Description automatically generated">
            <a:extLst>
              <a:ext uri="{FF2B5EF4-FFF2-40B4-BE49-F238E27FC236}">
                <a16:creationId xmlns:a16="http://schemas.microsoft.com/office/drawing/2014/main" id="{C712F8A4-9127-D8DC-8E20-23A32BDB1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2846" y="461665"/>
            <a:ext cx="7731333" cy="6327009"/>
          </a:xfrm>
          <a:prstGeom prst="rect">
            <a:avLst/>
          </a:prstGeom>
        </p:spPr>
      </p:pic>
      <p:sp>
        <p:nvSpPr>
          <p:cNvPr id="2" name="TextBox 1">
            <a:extLst>
              <a:ext uri="{FF2B5EF4-FFF2-40B4-BE49-F238E27FC236}">
                <a16:creationId xmlns:a16="http://schemas.microsoft.com/office/drawing/2014/main" id="{9323C2E4-430A-4862-8DDB-4704F6D789A3}"/>
              </a:ext>
            </a:extLst>
          </p:cNvPr>
          <p:cNvSpPr txBox="1"/>
          <p:nvPr/>
        </p:nvSpPr>
        <p:spPr>
          <a:xfrm>
            <a:off x="179657" y="1079015"/>
            <a:ext cx="3281860" cy="5016758"/>
          </a:xfrm>
          <a:prstGeom prst="rect">
            <a:avLst/>
          </a:prstGeom>
          <a:noFill/>
        </p:spPr>
        <p:txBody>
          <a:bodyPr wrap="none" rtlCol="0">
            <a:spAutoFit/>
          </a:bodyPr>
          <a:lstStyle/>
          <a:p>
            <a:r>
              <a:rPr lang="en-US" sz="2000" dirty="0"/>
              <a:t>Codices: 76: +61 gain</a:t>
            </a:r>
          </a:p>
          <a:p>
            <a:endParaRPr lang="en-US" sz="2000" dirty="0"/>
          </a:p>
          <a:p>
            <a:r>
              <a:rPr lang="en-US" sz="2000" dirty="0"/>
              <a:t>Fragments: 1,438 (from</a:t>
            </a:r>
          </a:p>
          <a:p>
            <a:r>
              <a:rPr lang="en-US" sz="2000" dirty="0"/>
              <a:t>468 different codices):</a:t>
            </a:r>
          </a:p>
          <a:p>
            <a:r>
              <a:rPr lang="en-US" sz="2000" dirty="0"/>
              <a:t>+788 / +378 gain</a:t>
            </a:r>
          </a:p>
          <a:p>
            <a:endParaRPr lang="en-US" sz="2000" dirty="0"/>
          </a:p>
          <a:p>
            <a:r>
              <a:rPr lang="en-US" sz="2000" dirty="0"/>
              <a:t> With 100+ other MS and </a:t>
            </a:r>
          </a:p>
          <a:p>
            <a:r>
              <a:rPr lang="en-US" sz="2000" dirty="0"/>
              <a:t>MS-related items</a:t>
            </a:r>
          </a:p>
          <a:p>
            <a:endParaRPr lang="en-US" sz="2000" dirty="0"/>
          </a:p>
          <a:p>
            <a:r>
              <a:rPr lang="en-US" sz="2000" dirty="0"/>
              <a:t>Numerous deposit collections</a:t>
            </a:r>
          </a:p>
          <a:p>
            <a:endParaRPr lang="en-US" sz="2000" dirty="0"/>
          </a:p>
          <a:p>
            <a:r>
              <a:rPr lang="en-US" sz="2000" dirty="0"/>
              <a:t>Most heavily used special</a:t>
            </a:r>
          </a:p>
          <a:p>
            <a:r>
              <a:rPr lang="en-US" sz="2000" dirty="0"/>
              <a:t>collection at OSU</a:t>
            </a:r>
          </a:p>
          <a:p>
            <a:endParaRPr lang="en-US" sz="2000" dirty="0"/>
          </a:p>
          <a:p>
            <a:r>
              <a:rPr lang="en-US" sz="2000" dirty="0"/>
              <a:t>Regular dedicated and donor</a:t>
            </a:r>
          </a:p>
          <a:p>
            <a:r>
              <a:rPr lang="en-US" sz="2000" dirty="0"/>
              <a:t>funding for additional growth</a:t>
            </a:r>
          </a:p>
        </p:txBody>
      </p:sp>
    </p:spTree>
    <p:extLst>
      <p:ext uri="{BB962C8B-B14F-4D97-AF65-F5344CB8AC3E}">
        <p14:creationId xmlns:p14="http://schemas.microsoft.com/office/powerpoint/2010/main" val="145993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9003" y="0"/>
            <a:ext cx="3607591" cy="523220"/>
          </a:xfrm>
          <a:prstGeom prst="rect">
            <a:avLst/>
          </a:prstGeom>
          <a:noFill/>
        </p:spPr>
        <p:txBody>
          <a:bodyPr wrap="none" rtlCol="0">
            <a:spAutoFit/>
          </a:bodyPr>
          <a:lstStyle/>
          <a:p>
            <a:r>
              <a:rPr lang="en-US" sz="2800" dirty="0"/>
              <a:t>The two-body problem</a:t>
            </a:r>
          </a:p>
        </p:txBody>
      </p:sp>
      <p:sp>
        <p:nvSpPr>
          <p:cNvPr id="4" name="TextBox 3"/>
          <p:cNvSpPr txBox="1"/>
          <p:nvPr/>
        </p:nvSpPr>
        <p:spPr>
          <a:xfrm>
            <a:off x="369515" y="2234102"/>
            <a:ext cx="1792111" cy="646331"/>
          </a:xfrm>
          <a:prstGeom prst="rect">
            <a:avLst/>
          </a:prstGeom>
          <a:noFill/>
        </p:spPr>
        <p:txBody>
          <a:bodyPr wrap="square" rtlCol="0">
            <a:spAutoFit/>
          </a:bodyPr>
          <a:lstStyle/>
          <a:p>
            <a:r>
              <a:rPr lang="en-US" dirty="0"/>
              <a:t>The library orbit</a:t>
            </a:r>
          </a:p>
          <a:p>
            <a:r>
              <a:rPr lang="en-US" dirty="0"/>
              <a:t>(or collecting)</a:t>
            </a:r>
          </a:p>
        </p:txBody>
      </p:sp>
      <p:sp>
        <p:nvSpPr>
          <p:cNvPr id="5" name="TextBox 4"/>
          <p:cNvSpPr txBox="1"/>
          <p:nvPr/>
        </p:nvSpPr>
        <p:spPr>
          <a:xfrm>
            <a:off x="10156309" y="4097302"/>
            <a:ext cx="2144889" cy="923330"/>
          </a:xfrm>
          <a:prstGeom prst="rect">
            <a:avLst/>
          </a:prstGeom>
          <a:noFill/>
        </p:spPr>
        <p:txBody>
          <a:bodyPr wrap="square" rtlCol="0">
            <a:spAutoFit/>
          </a:bodyPr>
          <a:lstStyle/>
          <a:p>
            <a:r>
              <a:rPr lang="en-US" dirty="0"/>
              <a:t>The end-user orbit</a:t>
            </a:r>
          </a:p>
          <a:p>
            <a:r>
              <a:rPr lang="en-US" dirty="0"/>
              <a:t>(or teaching/using; donor development)</a:t>
            </a:r>
          </a:p>
        </p:txBody>
      </p:sp>
      <p:pic>
        <p:nvPicPr>
          <p:cNvPr id="9" name="Picture 8" descr="A picture containing text, sky, archery, sport&#10;&#10;Description automatically generated">
            <a:extLst>
              <a:ext uri="{FF2B5EF4-FFF2-40B4-BE49-F238E27FC236}">
                <a16:creationId xmlns:a16="http://schemas.microsoft.com/office/drawing/2014/main" id="{94CE18FD-A139-19F5-BA96-059C5A71E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626" y="2114366"/>
            <a:ext cx="7868748" cy="2629267"/>
          </a:xfrm>
          <a:prstGeom prst="rect">
            <a:avLst/>
          </a:prstGeom>
        </p:spPr>
      </p:pic>
      <p:sp>
        <p:nvSpPr>
          <p:cNvPr id="10" name="TextBox 9">
            <a:extLst>
              <a:ext uri="{FF2B5EF4-FFF2-40B4-BE49-F238E27FC236}">
                <a16:creationId xmlns:a16="http://schemas.microsoft.com/office/drawing/2014/main" id="{8029EBCF-E47C-BD3E-4A12-1FC85099DF5E}"/>
              </a:ext>
            </a:extLst>
          </p:cNvPr>
          <p:cNvSpPr txBox="1"/>
          <p:nvPr/>
        </p:nvSpPr>
        <p:spPr>
          <a:xfrm>
            <a:off x="4188719" y="4944330"/>
            <a:ext cx="3225178" cy="646331"/>
          </a:xfrm>
          <a:prstGeom prst="rect">
            <a:avLst/>
          </a:prstGeom>
          <a:noFill/>
        </p:spPr>
        <p:txBody>
          <a:bodyPr wrap="none" rtlCol="0">
            <a:spAutoFit/>
          </a:bodyPr>
          <a:lstStyle/>
          <a:p>
            <a:r>
              <a:rPr lang="en-US" dirty="0"/>
              <a:t>Collections: the center of gravity</a:t>
            </a:r>
          </a:p>
          <a:p>
            <a:endParaRPr lang="en-US" dirty="0"/>
          </a:p>
        </p:txBody>
      </p:sp>
    </p:spTree>
    <p:extLst>
      <p:ext uri="{BB962C8B-B14F-4D97-AF65-F5344CB8AC3E}">
        <p14:creationId xmlns:p14="http://schemas.microsoft.com/office/powerpoint/2010/main" val="1506366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ool ball, pool table, gambling house&#10;&#10;Description automatically generated">
            <a:extLst>
              <a:ext uri="{FF2B5EF4-FFF2-40B4-BE49-F238E27FC236}">
                <a16:creationId xmlns:a16="http://schemas.microsoft.com/office/drawing/2014/main" id="{FB4638B1-8BBB-7557-CC37-EFC03DD32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877" y="2680850"/>
            <a:ext cx="6632219" cy="3979331"/>
          </a:xfrm>
          <a:prstGeom prst="rect">
            <a:avLst/>
          </a:prstGeom>
        </p:spPr>
      </p:pic>
      <p:pic>
        <p:nvPicPr>
          <p:cNvPr id="4" name="Picture 3">
            <a:extLst>
              <a:ext uri="{FF2B5EF4-FFF2-40B4-BE49-F238E27FC236}">
                <a16:creationId xmlns:a16="http://schemas.microsoft.com/office/drawing/2014/main" id="{4C489B9D-F1C3-E148-DE26-54FF208A162A}"/>
              </a:ext>
            </a:extLst>
          </p:cNvPr>
          <p:cNvPicPr>
            <a:picLocks noChangeAspect="1"/>
          </p:cNvPicPr>
          <p:nvPr/>
        </p:nvPicPr>
        <p:blipFill>
          <a:blip r:embed="rId3"/>
          <a:stretch>
            <a:fillRect/>
          </a:stretch>
        </p:blipFill>
        <p:spPr>
          <a:xfrm>
            <a:off x="114983" y="642302"/>
            <a:ext cx="6632219" cy="2215881"/>
          </a:xfrm>
          <a:prstGeom prst="rect">
            <a:avLst/>
          </a:prstGeom>
        </p:spPr>
      </p:pic>
      <p:sp>
        <p:nvSpPr>
          <p:cNvPr id="5" name="Arrow: Bent-Up 4">
            <a:extLst>
              <a:ext uri="{FF2B5EF4-FFF2-40B4-BE49-F238E27FC236}">
                <a16:creationId xmlns:a16="http://schemas.microsoft.com/office/drawing/2014/main" id="{5D65F59C-0199-4B99-FB10-F4757C47D2AD}"/>
              </a:ext>
            </a:extLst>
          </p:cNvPr>
          <p:cNvSpPr/>
          <p:nvPr/>
        </p:nvSpPr>
        <p:spPr>
          <a:xfrm rot="5400000">
            <a:off x="2631791" y="2556790"/>
            <a:ext cx="1761420" cy="317028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671406-3C70-B861-3AB6-3BCF2662F28E}"/>
              </a:ext>
            </a:extLst>
          </p:cNvPr>
          <p:cNvSpPr txBox="1"/>
          <p:nvPr/>
        </p:nvSpPr>
        <p:spPr>
          <a:xfrm>
            <a:off x="0" y="65706"/>
            <a:ext cx="7263912" cy="461665"/>
          </a:xfrm>
          <a:prstGeom prst="rect">
            <a:avLst/>
          </a:prstGeom>
          <a:noFill/>
        </p:spPr>
        <p:txBody>
          <a:bodyPr wrap="none" rtlCol="0">
            <a:spAutoFit/>
          </a:bodyPr>
          <a:lstStyle/>
          <a:p>
            <a:r>
              <a:rPr lang="en-US" sz="2400" dirty="0"/>
              <a:t>The “problem” becomes opportunity: Unifying the orbits</a:t>
            </a:r>
          </a:p>
        </p:txBody>
      </p:sp>
      <p:sp>
        <p:nvSpPr>
          <p:cNvPr id="11" name="TextBox 10">
            <a:extLst>
              <a:ext uri="{FF2B5EF4-FFF2-40B4-BE49-F238E27FC236}">
                <a16:creationId xmlns:a16="http://schemas.microsoft.com/office/drawing/2014/main" id="{8A20D894-EE3C-6583-C474-A4832D5B8EAC}"/>
              </a:ext>
            </a:extLst>
          </p:cNvPr>
          <p:cNvSpPr txBox="1"/>
          <p:nvPr/>
        </p:nvSpPr>
        <p:spPr>
          <a:xfrm>
            <a:off x="6747202" y="585873"/>
            <a:ext cx="2532168" cy="369332"/>
          </a:xfrm>
          <a:prstGeom prst="rect">
            <a:avLst/>
          </a:prstGeom>
          <a:noFill/>
        </p:spPr>
        <p:txBody>
          <a:bodyPr wrap="none" rtlCol="0">
            <a:spAutoFit/>
          </a:bodyPr>
          <a:lstStyle/>
          <a:p>
            <a:r>
              <a:rPr lang="en-US" dirty="0"/>
              <a:t>Occasional intersection…</a:t>
            </a:r>
          </a:p>
        </p:txBody>
      </p:sp>
      <p:sp>
        <p:nvSpPr>
          <p:cNvPr id="12" name="TextBox 11">
            <a:extLst>
              <a:ext uri="{FF2B5EF4-FFF2-40B4-BE49-F238E27FC236}">
                <a16:creationId xmlns:a16="http://schemas.microsoft.com/office/drawing/2014/main" id="{8543F305-AF52-04B1-8922-EB9C11333B53}"/>
              </a:ext>
            </a:extLst>
          </p:cNvPr>
          <p:cNvSpPr txBox="1"/>
          <p:nvPr/>
        </p:nvSpPr>
        <p:spPr>
          <a:xfrm>
            <a:off x="3431092" y="6335095"/>
            <a:ext cx="2055884" cy="369332"/>
          </a:xfrm>
          <a:prstGeom prst="rect">
            <a:avLst/>
          </a:prstGeom>
          <a:noFill/>
        </p:spPr>
        <p:txBody>
          <a:bodyPr wrap="none" rtlCol="0">
            <a:spAutoFit/>
          </a:bodyPr>
          <a:lstStyle/>
          <a:p>
            <a:r>
              <a:rPr lang="en-US" dirty="0"/>
              <a:t>Collaborative action</a:t>
            </a:r>
          </a:p>
        </p:txBody>
      </p:sp>
    </p:spTree>
    <p:extLst>
      <p:ext uri="{BB962C8B-B14F-4D97-AF65-F5344CB8AC3E}">
        <p14:creationId xmlns:p14="http://schemas.microsoft.com/office/powerpoint/2010/main" val="1345832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680A0A-501A-3B27-C0A0-D66FD2652FB4}"/>
              </a:ext>
            </a:extLst>
          </p:cNvPr>
          <p:cNvSpPr txBox="1"/>
          <p:nvPr/>
        </p:nvSpPr>
        <p:spPr>
          <a:xfrm>
            <a:off x="0" y="49279"/>
            <a:ext cx="11109644" cy="461665"/>
          </a:xfrm>
          <a:prstGeom prst="rect">
            <a:avLst/>
          </a:prstGeom>
          <a:noFill/>
        </p:spPr>
        <p:txBody>
          <a:bodyPr wrap="none" rtlCol="0">
            <a:spAutoFit/>
          </a:bodyPr>
          <a:lstStyle/>
          <a:p>
            <a:r>
              <a:rPr lang="en-US" sz="2400" dirty="0"/>
              <a:t>Traveling in multiple orbits simultaneously (the two-body solution): My situation at OSU:</a:t>
            </a:r>
          </a:p>
        </p:txBody>
      </p:sp>
      <p:sp>
        <p:nvSpPr>
          <p:cNvPr id="3" name="TextBox 2">
            <a:extLst>
              <a:ext uri="{FF2B5EF4-FFF2-40B4-BE49-F238E27FC236}">
                <a16:creationId xmlns:a16="http://schemas.microsoft.com/office/drawing/2014/main" id="{DE084271-B4B9-D8B6-0F6D-15E7A053A145}"/>
              </a:ext>
            </a:extLst>
          </p:cNvPr>
          <p:cNvSpPr txBox="1"/>
          <p:nvPr/>
        </p:nvSpPr>
        <p:spPr>
          <a:xfrm>
            <a:off x="328528" y="1429092"/>
            <a:ext cx="3586419" cy="4431983"/>
          </a:xfrm>
          <a:prstGeom prst="rect">
            <a:avLst/>
          </a:prstGeom>
          <a:noFill/>
        </p:spPr>
        <p:txBody>
          <a:bodyPr wrap="square" rtlCol="0">
            <a:spAutoFit/>
          </a:bodyPr>
          <a:lstStyle/>
          <a:p>
            <a:r>
              <a:rPr lang="en-US" sz="2400" dirty="0"/>
              <a:t>Librarian/Curator:</a:t>
            </a:r>
          </a:p>
          <a:p>
            <a:endParaRPr lang="en-US" sz="2400" dirty="0"/>
          </a:p>
          <a:p>
            <a:pPr marL="285750" indent="-285750">
              <a:buFontTx/>
              <a:buChar char="-"/>
            </a:pPr>
            <a:r>
              <a:rPr lang="en-US" sz="2400" dirty="0"/>
              <a:t>Reference and research liaison</a:t>
            </a:r>
          </a:p>
          <a:p>
            <a:pPr marL="285750" indent="-285750">
              <a:buFontTx/>
              <a:buChar char="-"/>
            </a:pPr>
            <a:r>
              <a:rPr lang="en-US" sz="2400" dirty="0"/>
              <a:t>Curricular support</a:t>
            </a:r>
          </a:p>
          <a:p>
            <a:pPr marL="285750" indent="-285750">
              <a:buFontTx/>
              <a:buChar char="-"/>
            </a:pPr>
            <a:r>
              <a:rPr lang="en-US" sz="2400" dirty="0"/>
              <a:t>Collection management</a:t>
            </a:r>
          </a:p>
          <a:p>
            <a:pPr marL="742950" lvl="1" indent="-285750">
              <a:buFontTx/>
              <a:buChar char="-"/>
            </a:pPr>
            <a:r>
              <a:rPr lang="en-US" sz="2400" dirty="0"/>
              <a:t>Description and access</a:t>
            </a:r>
          </a:p>
          <a:p>
            <a:pPr marL="285750" indent="-285750">
              <a:buFontTx/>
              <a:buChar char="-"/>
            </a:pPr>
            <a:r>
              <a:rPr lang="en-US" sz="2400" dirty="0"/>
              <a:t>Collection development</a:t>
            </a:r>
          </a:p>
          <a:p>
            <a:pPr marL="742950" lvl="1" indent="-285750">
              <a:buFontTx/>
              <a:buChar char="-"/>
            </a:pPr>
            <a:r>
              <a:rPr lang="en-US" sz="2400" dirty="0"/>
              <a:t>Purchasing</a:t>
            </a:r>
          </a:p>
          <a:p>
            <a:pPr marL="742950" lvl="1" indent="-285750">
              <a:buFontTx/>
              <a:buChar char="-"/>
            </a:pPr>
            <a:r>
              <a:rPr lang="en-US" sz="2400" dirty="0"/>
              <a:t>Donor development</a:t>
            </a:r>
          </a:p>
          <a:p>
            <a:pPr marL="742950" lvl="1" indent="-285750">
              <a:buFontTx/>
              <a:buChar char="-"/>
            </a:pPr>
            <a:endParaRPr lang="en-US" dirty="0"/>
          </a:p>
        </p:txBody>
      </p:sp>
      <p:sp>
        <p:nvSpPr>
          <p:cNvPr id="5" name="TextBox 4">
            <a:extLst>
              <a:ext uri="{FF2B5EF4-FFF2-40B4-BE49-F238E27FC236}">
                <a16:creationId xmlns:a16="http://schemas.microsoft.com/office/drawing/2014/main" id="{CD3EABD4-E531-2EFD-97F6-379D8CAA20A3}"/>
              </a:ext>
            </a:extLst>
          </p:cNvPr>
          <p:cNvSpPr txBox="1"/>
          <p:nvPr/>
        </p:nvSpPr>
        <p:spPr>
          <a:xfrm>
            <a:off x="7834456" y="1359639"/>
            <a:ext cx="3586419" cy="5170646"/>
          </a:xfrm>
          <a:prstGeom prst="rect">
            <a:avLst/>
          </a:prstGeom>
          <a:noFill/>
        </p:spPr>
        <p:txBody>
          <a:bodyPr wrap="square" rtlCol="0">
            <a:spAutoFit/>
          </a:bodyPr>
          <a:lstStyle/>
          <a:p>
            <a:r>
              <a:rPr lang="en-US" sz="2400" dirty="0"/>
              <a:t>End-user (teacher/faculty):</a:t>
            </a:r>
          </a:p>
          <a:p>
            <a:endParaRPr lang="en-US" sz="2400" dirty="0"/>
          </a:p>
          <a:p>
            <a:pPr marL="285750" indent="-285750">
              <a:buFontTx/>
              <a:buChar char="-"/>
            </a:pPr>
            <a:r>
              <a:rPr lang="en-US" sz="2400" dirty="0"/>
              <a:t>Direct teaching</a:t>
            </a:r>
          </a:p>
          <a:p>
            <a:pPr marL="742950" lvl="1" indent="-285750">
              <a:buFontTx/>
              <a:buChar char="-"/>
            </a:pPr>
            <a:r>
              <a:rPr lang="en-US" sz="2400" dirty="0"/>
              <a:t>Full courses</a:t>
            </a:r>
          </a:p>
          <a:p>
            <a:pPr marL="742950" lvl="1" indent="-285750">
              <a:buFontTx/>
              <a:buChar char="-"/>
            </a:pPr>
            <a:r>
              <a:rPr lang="en-US" sz="2400" dirty="0"/>
              <a:t>Embedded teaching</a:t>
            </a:r>
          </a:p>
          <a:p>
            <a:pPr marL="742950" lvl="1" indent="-285750">
              <a:buFontTx/>
              <a:buChar char="-"/>
            </a:pPr>
            <a:r>
              <a:rPr lang="en-US" sz="2400" dirty="0"/>
              <a:t>Student research supervision</a:t>
            </a:r>
          </a:p>
          <a:p>
            <a:pPr marL="285750" indent="-285750">
              <a:buFontTx/>
              <a:buChar char="-"/>
            </a:pPr>
            <a:r>
              <a:rPr lang="en-US" sz="2400" dirty="0"/>
              <a:t>Public outreach</a:t>
            </a:r>
          </a:p>
          <a:p>
            <a:pPr marL="742950" lvl="1" indent="-285750">
              <a:buFontTx/>
              <a:buChar char="-"/>
            </a:pPr>
            <a:r>
              <a:rPr lang="en-US" sz="2400" dirty="0"/>
              <a:t>K-12 education</a:t>
            </a:r>
          </a:p>
          <a:p>
            <a:pPr marL="742950" lvl="1" indent="-285750">
              <a:buFontTx/>
              <a:buChar char="-"/>
            </a:pPr>
            <a:r>
              <a:rPr lang="en-US" sz="2400" dirty="0"/>
              <a:t>Exhibitions</a:t>
            </a:r>
          </a:p>
          <a:p>
            <a:pPr marL="742950" lvl="1" indent="-285750">
              <a:buFontTx/>
              <a:buChar char="-"/>
            </a:pPr>
            <a:r>
              <a:rPr lang="en-US" sz="2400" dirty="0"/>
              <a:t>Programming</a:t>
            </a:r>
          </a:p>
          <a:p>
            <a:pPr marL="285750" indent="-285750">
              <a:buFontTx/>
              <a:buChar char="-"/>
            </a:pPr>
            <a:r>
              <a:rPr lang="en-US" sz="2400" dirty="0"/>
              <a:t>Program of research</a:t>
            </a:r>
          </a:p>
          <a:p>
            <a:pPr marL="285750" indent="-285750">
              <a:buFontTx/>
              <a:buChar char="-"/>
            </a:pPr>
            <a:r>
              <a:rPr lang="en-US" sz="2400" dirty="0"/>
              <a:t>Donor development</a:t>
            </a:r>
          </a:p>
          <a:p>
            <a:pPr marL="742950" lvl="1" indent="-285750">
              <a:buFontTx/>
              <a:buChar char="-"/>
            </a:pPr>
            <a:endParaRPr lang="en-US" dirty="0"/>
          </a:p>
        </p:txBody>
      </p:sp>
      <p:sp>
        <p:nvSpPr>
          <p:cNvPr id="6" name="TextBox 5">
            <a:extLst>
              <a:ext uri="{FF2B5EF4-FFF2-40B4-BE49-F238E27FC236}">
                <a16:creationId xmlns:a16="http://schemas.microsoft.com/office/drawing/2014/main" id="{52E4CDB2-9B35-E3D7-77C5-EC18DC5AEEC2}"/>
              </a:ext>
            </a:extLst>
          </p:cNvPr>
          <p:cNvSpPr txBox="1"/>
          <p:nvPr/>
        </p:nvSpPr>
        <p:spPr>
          <a:xfrm>
            <a:off x="4996484" y="3438385"/>
            <a:ext cx="1619611" cy="646331"/>
          </a:xfrm>
          <a:prstGeom prst="rect">
            <a:avLst/>
          </a:prstGeom>
          <a:noFill/>
        </p:spPr>
        <p:txBody>
          <a:bodyPr wrap="none" rtlCol="0">
            <a:spAutoFit/>
          </a:bodyPr>
          <a:lstStyle/>
          <a:p>
            <a:r>
              <a:rPr lang="en-US" dirty="0"/>
              <a:t>CMRS/Libraries</a:t>
            </a:r>
          </a:p>
          <a:p>
            <a:pPr algn="ctr"/>
            <a:r>
              <a:rPr lang="en-US" dirty="0"/>
              <a:t> liaison</a:t>
            </a:r>
          </a:p>
        </p:txBody>
      </p:sp>
      <p:sp>
        <p:nvSpPr>
          <p:cNvPr id="7" name="Arrow: Right 6">
            <a:extLst>
              <a:ext uri="{FF2B5EF4-FFF2-40B4-BE49-F238E27FC236}">
                <a16:creationId xmlns:a16="http://schemas.microsoft.com/office/drawing/2014/main" id="{7947A1AC-2756-FA58-DEE8-0ACFD5B27F99}"/>
              </a:ext>
            </a:extLst>
          </p:cNvPr>
          <p:cNvSpPr/>
          <p:nvPr/>
        </p:nvSpPr>
        <p:spPr>
          <a:xfrm>
            <a:off x="6597916" y="343838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3DF836C7-0FF0-8909-866D-A25731118D19}"/>
              </a:ext>
            </a:extLst>
          </p:cNvPr>
          <p:cNvSpPr/>
          <p:nvPr/>
        </p:nvSpPr>
        <p:spPr>
          <a:xfrm>
            <a:off x="4036255" y="3429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39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50BC01-0F45-9879-0C41-2DF8B295E28C}"/>
              </a:ext>
            </a:extLst>
          </p:cNvPr>
          <p:cNvSpPr txBox="1"/>
          <p:nvPr/>
        </p:nvSpPr>
        <p:spPr>
          <a:xfrm>
            <a:off x="38328" y="54755"/>
            <a:ext cx="4814460" cy="461665"/>
          </a:xfrm>
          <a:prstGeom prst="rect">
            <a:avLst/>
          </a:prstGeom>
          <a:noFill/>
        </p:spPr>
        <p:txBody>
          <a:bodyPr wrap="none" rtlCol="0">
            <a:spAutoFit/>
          </a:bodyPr>
          <a:lstStyle/>
          <a:p>
            <a:r>
              <a:rPr lang="en-US" sz="2400" dirty="0"/>
              <a:t>Building a curricular program at OSU:</a:t>
            </a:r>
          </a:p>
        </p:txBody>
      </p:sp>
      <p:sp>
        <p:nvSpPr>
          <p:cNvPr id="3" name="TextBox 2">
            <a:extLst>
              <a:ext uri="{FF2B5EF4-FFF2-40B4-BE49-F238E27FC236}">
                <a16:creationId xmlns:a16="http://schemas.microsoft.com/office/drawing/2014/main" id="{4915A0FA-8580-5C8D-E5C7-9E360BD87247}"/>
              </a:ext>
            </a:extLst>
          </p:cNvPr>
          <p:cNvSpPr txBox="1"/>
          <p:nvPr/>
        </p:nvSpPr>
        <p:spPr>
          <a:xfrm>
            <a:off x="145869" y="1394259"/>
            <a:ext cx="4599377" cy="4154984"/>
          </a:xfrm>
          <a:prstGeom prst="rect">
            <a:avLst/>
          </a:prstGeom>
          <a:noFill/>
        </p:spPr>
        <p:txBody>
          <a:bodyPr wrap="square" rtlCol="0">
            <a:spAutoFit/>
          </a:bodyPr>
          <a:lstStyle/>
          <a:p>
            <a:r>
              <a:rPr lang="en-US" sz="2800" dirty="0"/>
              <a:t>Challenges:</a:t>
            </a:r>
          </a:p>
          <a:p>
            <a:endParaRPr lang="en-US" sz="2800" dirty="0"/>
          </a:p>
          <a:p>
            <a:pPr marL="285750" indent="-285750">
              <a:buFontTx/>
              <a:buChar char="-"/>
            </a:pPr>
            <a:r>
              <a:rPr lang="en-US" sz="2800" dirty="0"/>
              <a:t>Limited collections</a:t>
            </a:r>
          </a:p>
          <a:p>
            <a:pPr marL="285750" indent="-285750">
              <a:buFontTx/>
              <a:buChar char="-"/>
            </a:pPr>
            <a:r>
              <a:rPr lang="en-US" sz="2800" dirty="0"/>
              <a:t>Limited money</a:t>
            </a:r>
          </a:p>
          <a:p>
            <a:pPr marL="285750" indent="-285750">
              <a:buFontTx/>
              <a:buChar char="-"/>
            </a:pPr>
            <a:r>
              <a:rPr lang="en-US" sz="2800" dirty="0"/>
              <a:t>Limited contact hours in class</a:t>
            </a:r>
          </a:p>
          <a:p>
            <a:pPr marL="285750" indent="-285750">
              <a:buFontTx/>
              <a:buChar char="-"/>
            </a:pPr>
            <a:r>
              <a:rPr lang="en-US" sz="2800" dirty="0"/>
              <a:t>Limited opportunities for hands-on use</a:t>
            </a:r>
          </a:p>
          <a:p>
            <a:pPr marL="742950" lvl="1" indent="-285750">
              <a:buFontTx/>
              <a:buChar char="-"/>
            </a:pPr>
            <a:r>
              <a:rPr lang="en-US" sz="2000" dirty="0"/>
              <a:t>Transitioning from “treasure house” to “laboratory”</a:t>
            </a:r>
          </a:p>
        </p:txBody>
      </p:sp>
      <p:pic>
        <p:nvPicPr>
          <p:cNvPr id="7" name="Picture 6" descr="A picture containing person, floor, indoor, vestment&#10;&#10;Description automatically generated">
            <a:extLst>
              <a:ext uri="{FF2B5EF4-FFF2-40B4-BE49-F238E27FC236}">
                <a16:creationId xmlns:a16="http://schemas.microsoft.com/office/drawing/2014/main" id="{184DB5E5-028E-A665-1551-849F64FC5D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3523" y="186167"/>
            <a:ext cx="2759682" cy="328558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DEF31F36-46A6-91EE-E655-94B6C751A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6813" y="2125226"/>
            <a:ext cx="3392167" cy="2856071"/>
          </a:xfrm>
          <a:prstGeom prst="rect">
            <a:avLst/>
          </a:prstGeom>
        </p:spPr>
      </p:pic>
      <p:pic>
        <p:nvPicPr>
          <p:cNvPr id="11" name="Picture 10" descr="A picture containing text, cup&#10;&#10;Description automatically generated">
            <a:extLst>
              <a:ext uri="{FF2B5EF4-FFF2-40B4-BE49-F238E27FC236}">
                <a16:creationId xmlns:a16="http://schemas.microsoft.com/office/drawing/2014/main" id="{71A6FD87-5FB2-DE84-371F-F3F391B0F7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831" y="3708040"/>
            <a:ext cx="3216091" cy="2963793"/>
          </a:xfrm>
          <a:prstGeom prst="rect">
            <a:avLst/>
          </a:prstGeom>
        </p:spPr>
      </p:pic>
      <p:sp>
        <p:nvSpPr>
          <p:cNvPr id="12" name="Arrow: Bent 11">
            <a:extLst>
              <a:ext uri="{FF2B5EF4-FFF2-40B4-BE49-F238E27FC236}">
                <a16:creationId xmlns:a16="http://schemas.microsoft.com/office/drawing/2014/main" id="{163E582E-1FCD-66FD-07C2-8E32E3F5C97F}"/>
              </a:ext>
            </a:extLst>
          </p:cNvPr>
          <p:cNvSpPr/>
          <p:nvPr/>
        </p:nvSpPr>
        <p:spPr>
          <a:xfrm rot="5400000">
            <a:off x="8579151" y="841770"/>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Bent 12">
            <a:extLst>
              <a:ext uri="{FF2B5EF4-FFF2-40B4-BE49-F238E27FC236}">
                <a16:creationId xmlns:a16="http://schemas.microsoft.com/office/drawing/2014/main" id="{B8CE9C6E-6003-C142-1543-8D30AF7FBFA5}"/>
              </a:ext>
            </a:extLst>
          </p:cNvPr>
          <p:cNvSpPr/>
          <p:nvPr/>
        </p:nvSpPr>
        <p:spPr>
          <a:xfrm rot="10800000">
            <a:off x="8496965" y="5423505"/>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578B9842-3BC4-9B07-5226-02DC7ACD9FFD}"/>
              </a:ext>
            </a:extLst>
          </p:cNvPr>
          <p:cNvSpPr txBox="1"/>
          <p:nvPr/>
        </p:nvSpPr>
        <p:spPr>
          <a:xfrm>
            <a:off x="7610100" y="186167"/>
            <a:ext cx="636713" cy="369332"/>
          </a:xfrm>
          <a:prstGeom prst="rect">
            <a:avLst/>
          </a:prstGeom>
          <a:noFill/>
        </p:spPr>
        <p:txBody>
          <a:bodyPr wrap="none" rtlCol="0">
            <a:spAutoFit/>
          </a:bodyPr>
          <a:lstStyle/>
          <a:p>
            <a:r>
              <a:rPr lang="en-US" dirty="0"/>
              <a:t>Inert</a:t>
            </a:r>
          </a:p>
        </p:txBody>
      </p:sp>
      <p:sp>
        <p:nvSpPr>
          <p:cNvPr id="15" name="TextBox 14">
            <a:extLst>
              <a:ext uri="{FF2B5EF4-FFF2-40B4-BE49-F238E27FC236}">
                <a16:creationId xmlns:a16="http://schemas.microsoft.com/office/drawing/2014/main" id="{370011FA-7D86-52C5-ABBA-8755144D0898}"/>
              </a:ext>
            </a:extLst>
          </p:cNvPr>
          <p:cNvSpPr txBox="1"/>
          <p:nvPr/>
        </p:nvSpPr>
        <p:spPr>
          <a:xfrm>
            <a:off x="10399907" y="1750859"/>
            <a:ext cx="1295098" cy="369332"/>
          </a:xfrm>
          <a:prstGeom prst="rect">
            <a:avLst/>
          </a:prstGeom>
          <a:noFill/>
        </p:spPr>
        <p:txBody>
          <a:bodyPr wrap="none" rtlCol="0">
            <a:spAutoFit/>
          </a:bodyPr>
          <a:lstStyle/>
          <a:p>
            <a:r>
              <a:rPr lang="en-US" dirty="0"/>
              <a:t>Operational</a:t>
            </a:r>
          </a:p>
        </p:txBody>
      </p:sp>
      <p:sp>
        <p:nvSpPr>
          <p:cNvPr id="16" name="TextBox 15">
            <a:extLst>
              <a:ext uri="{FF2B5EF4-FFF2-40B4-BE49-F238E27FC236}">
                <a16:creationId xmlns:a16="http://schemas.microsoft.com/office/drawing/2014/main" id="{FC6366CF-D271-8000-B3B2-E17B4FAD2BFC}"/>
              </a:ext>
            </a:extLst>
          </p:cNvPr>
          <p:cNvSpPr txBox="1"/>
          <p:nvPr/>
        </p:nvSpPr>
        <p:spPr>
          <a:xfrm>
            <a:off x="7860728" y="6292186"/>
            <a:ext cx="1381981" cy="369332"/>
          </a:xfrm>
          <a:prstGeom prst="rect">
            <a:avLst/>
          </a:prstGeom>
          <a:noFill/>
        </p:spPr>
        <p:txBody>
          <a:bodyPr wrap="none" rtlCol="0">
            <a:spAutoFit/>
          </a:bodyPr>
          <a:lstStyle/>
          <a:p>
            <a:r>
              <a:rPr lang="en-US" dirty="0"/>
              <a:t>Participatory</a:t>
            </a:r>
          </a:p>
        </p:txBody>
      </p:sp>
    </p:spTree>
    <p:extLst>
      <p:ext uri="{BB962C8B-B14F-4D97-AF65-F5344CB8AC3E}">
        <p14:creationId xmlns:p14="http://schemas.microsoft.com/office/powerpoint/2010/main" val="5997868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A5B5DF6083504985893C830B27D689" ma:contentTypeVersion="14" ma:contentTypeDescription="Create a new document." ma:contentTypeScope="" ma:versionID="5bc6cc96db52d2a8400c255351bd0a39">
  <xsd:schema xmlns:xsd="http://www.w3.org/2001/XMLSchema" xmlns:xs="http://www.w3.org/2001/XMLSchema" xmlns:p="http://schemas.microsoft.com/office/2006/metadata/properties" xmlns:ns3="2844b983-3f74-4d47-aea2-250ed6ee5a28" xmlns:ns4="04d07da7-e0ca-476b-9dd9-41021bdeb90e" targetNamespace="http://schemas.microsoft.com/office/2006/metadata/properties" ma:root="true" ma:fieldsID="36f59dc88d3dc4dd3be394427a274a9c" ns3:_="" ns4:_="">
    <xsd:import namespace="2844b983-3f74-4d47-aea2-250ed6ee5a28"/>
    <xsd:import namespace="04d07da7-e0ca-476b-9dd9-41021bdeb90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4b983-3f74-4d47-aea2-250ed6ee5a2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d07da7-e0ca-476b-9dd9-41021bdeb90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A01159-3CF4-4C0A-A597-427C4CA00D17}">
  <ds:schemaRefs>
    <ds:schemaRef ds:uri="http://schemas.microsoft.com/sharepoint/v3/contenttype/forms"/>
  </ds:schemaRefs>
</ds:datastoreItem>
</file>

<file path=customXml/itemProps2.xml><?xml version="1.0" encoding="utf-8"?>
<ds:datastoreItem xmlns:ds="http://schemas.openxmlformats.org/officeDocument/2006/customXml" ds:itemID="{4F1211A8-D6A0-4A7A-BE8D-EE0F68EABAB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844b983-3f74-4d47-aea2-250ed6ee5a28"/>
    <ds:schemaRef ds:uri="04d07da7-e0ca-476b-9dd9-41021bdeb90e"/>
    <ds:schemaRef ds:uri="http://www.w3.org/XML/1998/namespace"/>
  </ds:schemaRefs>
</ds:datastoreItem>
</file>

<file path=customXml/itemProps3.xml><?xml version="1.0" encoding="utf-8"?>
<ds:datastoreItem xmlns:ds="http://schemas.openxmlformats.org/officeDocument/2006/customXml" ds:itemID="{82DC80C5-E79B-4BBD-9DBC-ADB43941A8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4b983-3f74-4d47-aea2-250ed6ee5a28"/>
    <ds:schemaRef ds:uri="04d07da7-e0ca-476b-9dd9-41021bdeb9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20463</TotalTime>
  <Words>1161</Words>
  <Application>Microsoft Office PowerPoint</Application>
  <PresentationFormat>Widescreen</PresentationFormat>
  <Paragraphs>193</Paragraphs>
  <Slides>22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Ohio State University Libraries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Eric</dc:creator>
  <cp:lastModifiedBy>Johnson, Eric</cp:lastModifiedBy>
  <cp:revision>96</cp:revision>
  <dcterms:created xsi:type="dcterms:W3CDTF">2017-09-29T17:46:42Z</dcterms:created>
  <dcterms:modified xsi:type="dcterms:W3CDTF">2023-06-29T20:25:41Z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0x010100DBA5B5DF6083504985893C830B27D689</vt:lpwstr>
  </property>
</Properties>
</file>