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9" r:id="rId3"/>
    <p:sldId id="260" r:id="rId4"/>
    <p:sldId id="273" r:id="rId5"/>
    <p:sldId id="261" r:id="rId6"/>
    <p:sldId id="263" r:id="rId7"/>
    <p:sldId id="270" r:id="rId8"/>
    <p:sldId id="272" r:id="rId9"/>
    <p:sldId id="271" r:id="rId10"/>
    <p:sldId id="257" r:id="rId11"/>
    <p:sldId id="262" r:id="rId12"/>
    <p:sldId id="267" r:id="rId13"/>
    <p:sldId id="258" r:id="rId14"/>
    <p:sldId id="269" r:id="rId15"/>
    <p:sldId id="265" r:id="rId16"/>
    <p:sldId id="266" r:id="rId17"/>
    <p:sldId id="268"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4E1C9-5618-3347-A484-C0262A495B8E}" v="943" dt="2023-06-20T10:18:27.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879"/>
  </p:normalViewPr>
  <p:slideViewPr>
    <p:cSldViewPr snapToGrid="0">
      <p:cViewPr varScale="1">
        <p:scale>
          <a:sx n="81" d="100"/>
          <a:sy n="81" d="100"/>
        </p:scale>
        <p:origin x="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CCC4E-CCCA-420F-A5DB-677B4BD24163}" type="datetimeFigureOut">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055DF-3812-427F-AFD6-3B459FC044EE}" type="slidenum">
              <a:t>‹#›</a:t>
            </a:fld>
            <a:endParaRPr lang="en-US"/>
          </a:p>
        </p:txBody>
      </p:sp>
    </p:spTree>
    <p:extLst>
      <p:ext uri="{BB962C8B-B14F-4D97-AF65-F5344CB8AC3E}">
        <p14:creationId xmlns:p14="http://schemas.microsoft.com/office/powerpoint/2010/main" val="134261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Calibri"/>
                <a:ea typeface="Calibri"/>
                <a:cs typeface="Calibri"/>
              </a:rPr>
              <a:t>Tues, June 20, 3:10pm-4:00pm: Estero Ballroom C</a:t>
            </a:r>
            <a:endParaRPr lang="en-US" i="1" dirty="0">
              <a:latin typeface="Calibri"/>
              <a:ea typeface="Calibri"/>
              <a:cs typeface="Calibri"/>
            </a:endParaRPr>
          </a:p>
          <a:p>
            <a:r>
              <a:rPr lang="en-US" i="1" dirty="0"/>
              <a:t>Intro: (:05)</a:t>
            </a:r>
          </a:p>
          <a:p>
            <a:r>
              <a:rPr lang="en-US" i="1" dirty="0"/>
              <a:t>Overview: CS (:05)</a:t>
            </a:r>
            <a:endParaRPr lang="en-US" dirty="0"/>
          </a:p>
          <a:p>
            <a:r>
              <a:rPr lang="en-US" i="1" dirty="0"/>
              <a:t>Importance: CS (:10)</a:t>
            </a:r>
            <a:endParaRPr lang="en-US" dirty="0"/>
          </a:p>
          <a:p>
            <a:r>
              <a:rPr lang="en-US" i="1" dirty="0"/>
              <a:t>Strategies: SO (:10)</a:t>
            </a:r>
            <a:endParaRPr lang="en-US" dirty="0"/>
          </a:p>
          <a:p>
            <a:r>
              <a:rPr lang="en-US" i="1" dirty="0"/>
              <a:t>Case study: SO (:05)</a:t>
            </a:r>
            <a:endParaRPr lang="en-US" dirty="0"/>
          </a:p>
          <a:p>
            <a:r>
              <a:rPr lang="en-US" i="1" dirty="0"/>
              <a:t>Sharing : SO &amp; CS (:10)</a:t>
            </a:r>
            <a:endParaRPr lang="en-US" dirty="0"/>
          </a:p>
          <a:p>
            <a:r>
              <a:rPr lang="en-US" i="1" dirty="0" err="1"/>
              <a:t>Wrapup</a:t>
            </a:r>
            <a:r>
              <a:rPr lang="en-US" i="1" dirty="0"/>
              <a:t>: SO &amp; CS (:05)</a:t>
            </a:r>
            <a:br>
              <a:rPr lang="en-US" sz="1800" b="1" i="1" dirty="0">
                <a:effectLst/>
                <a:latin typeface="Calibri" panose="020F0502020204030204" pitchFamily="34" charset="0"/>
                <a:ea typeface="Calibri" panose="020F0502020204030204" pitchFamily="34" charset="0"/>
                <a:cs typeface="Calibri" panose="020F0502020204030204" pitchFamily="34" charset="0"/>
              </a:rPr>
            </a:br>
            <a:endParaRPr lang="en-US" i="1" dirty="0">
              <a:effectLst/>
              <a:ea typeface="Calibri"/>
              <a:cs typeface="Calibri"/>
            </a:endParaRPr>
          </a:p>
          <a:p>
            <a:pPr marL="0" marR="0" indent="0">
              <a:lnSpc>
                <a:spcPct val="107000"/>
              </a:lnSpc>
              <a:spcBef>
                <a:spcPts val="0"/>
              </a:spcBef>
              <a:spcAft>
                <a:spcPts val="800"/>
              </a:spcAft>
              <a:buNone/>
            </a:pPr>
            <a:r>
              <a:rPr lang="en-US" i="0" dirty="0">
                <a:effectLst/>
                <a:cs typeface="Calibri"/>
              </a:rPr>
              <a:t>CS/SO: </a:t>
            </a:r>
            <a:r>
              <a:rPr lang="en-US" sz="1800" dirty="0">
                <a:effectLst/>
                <a:latin typeface="Calibri" panose="020F0502020204030204" pitchFamily="34" charset="0"/>
                <a:ea typeface="Calibri" panose="020F0502020204030204" pitchFamily="34" charset="0"/>
              </a:rPr>
              <a:t>Thank you for that introduction. And thank you for staying until the very end of ALADN 2023. This has been a great conference! We know your heads are swimming with new ideas after two days of learning and sharing and networking and meeting new colleagues, and we also know that you are looking forward to heading home to “Make Waves” at your own institution after a great conference and we appreciate your staying with us into this final session. </a:t>
            </a:r>
            <a:br>
              <a:rPr lang="en-US" i="0" dirty="0">
                <a:effectLst/>
                <a:cs typeface="+mn-lt"/>
              </a:rPr>
            </a:br>
            <a:br>
              <a:rPr lang="en-US" i="0" dirty="0">
                <a:effectLst/>
                <a:cs typeface="+mn-lt"/>
              </a:rPr>
            </a:br>
            <a:r>
              <a:rPr lang="en-US" i="0" dirty="0">
                <a:effectLst/>
                <a:cs typeface="Calibri"/>
              </a:rPr>
              <a:t>For quite some time now, we’ve both been thinking about presenting on the subject of leveraging a successful relationship with your Foundation representative, because we’ve enjoyed such a positive and fruitful relationship with our </a:t>
            </a:r>
            <a:r>
              <a:rPr lang="en-US" i="1" dirty="0">
                <a:effectLst/>
                <a:cs typeface="Calibri"/>
              </a:rPr>
              <a:t>own</a:t>
            </a:r>
            <a:r>
              <a:rPr lang="en-US" i="0" dirty="0">
                <a:effectLst/>
                <a:cs typeface="Calibri"/>
              </a:rPr>
              <a:t> representative at the Colorado School of Mines.</a:t>
            </a:r>
          </a:p>
        </p:txBody>
      </p:sp>
      <p:sp>
        <p:nvSpPr>
          <p:cNvPr id="4" name="Slide Number Placeholder 3"/>
          <p:cNvSpPr>
            <a:spLocks noGrp="1"/>
          </p:cNvSpPr>
          <p:nvPr>
            <p:ph type="sldNum" sz="quarter" idx="5"/>
          </p:nvPr>
        </p:nvSpPr>
        <p:spPr/>
        <p:txBody>
          <a:bodyPr/>
          <a:lstStyle/>
          <a:p>
            <a:fld id="{9EC055DF-3812-427F-AFD6-3B459FC044EE}" type="slidenum">
              <a:t>1</a:t>
            </a:fld>
            <a:endParaRPr lang="en-US"/>
          </a:p>
        </p:txBody>
      </p:sp>
    </p:spTree>
    <p:extLst>
      <p:ext uri="{BB962C8B-B14F-4D97-AF65-F5344CB8AC3E}">
        <p14:creationId xmlns:p14="http://schemas.microsoft.com/office/powerpoint/2010/main" val="3027667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dirty="0">
                <a:effectLst/>
                <a:latin typeface="Calibri"/>
                <a:ea typeface="Calibri"/>
                <a:cs typeface="Calibri"/>
              </a:rPr>
              <a:t>III. Importance of a </a:t>
            </a:r>
            <a:r>
              <a:rPr lang="en-US" sz="1800" b="1" i="1" u="sng" dirty="0">
                <a:effectLst/>
                <a:latin typeface="Calibri"/>
                <a:ea typeface="Calibri"/>
                <a:cs typeface="Calibri"/>
              </a:rPr>
              <a:t>Successful</a:t>
            </a:r>
            <a:r>
              <a:rPr lang="en-US" sz="1800" b="1" i="1" dirty="0">
                <a:effectLst/>
                <a:latin typeface="Calibri"/>
                <a:ea typeface="Calibri"/>
                <a:cs typeface="Calibri"/>
              </a:rPr>
              <a:t> Liaison Partnership (:10) - Carol</a:t>
            </a:r>
            <a:endParaRPr lang="en-US" sz="1800" i="1" dirty="0">
              <a:effectLst/>
              <a:latin typeface="Calibri"/>
              <a:ea typeface="Calibri"/>
              <a:cs typeface="Calibri"/>
            </a:endParaRPr>
          </a:p>
          <a:p>
            <a:endParaRPr lang="en-US" sz="18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before we get to strategies for successful liaison relationships…why is the liaison relationship so important in the first place? I think we all understand why on a gut level, but we may not always take the time to consider it explicitly. But doing so is a first step to creating a successful partnership. And reviewing it periodically, together with each other, is a great way to improve it steadily over time. What’s working? Where can we improve?</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 nutshell, an effective library-foundation liaison relationship is baseline essential for our ultimate goal – to effectively achieve our fundraising goals. And it’s baseline because everything that drives successful fundraising requires effective communication and collaboration between the foundation and the library. Everything is built upon the foundation of that relationship. The liaison relationship sits at the very nexus of that effective communication and collaboration, so it’s mission critical. If you have open, effective, and regular communication lines with your foundation partner, or your library partner, you’re far more likely to be crafting your fundraising structure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together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each other.  The liaison relationship between a university's fundraising foundation and the library is crucial for several reasons:</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Alignment of Prioritie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The liaison relationship helps ensure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alignment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between the fundraising foundation's goals and the specific needs and priorities of the library. It allows the foundation to understand the unique fundraising requirements of the library as a campus partner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as an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academic discipline itself. This alignment ensures that fundraising efforts are targeted towards areas that are most important to the library, increasing the likelihood of success.</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Strategic Planning</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liaison relationship enables collaborative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strategic planning</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working closely with departmental representatives, the fundraising foundation can gather insights into the department's long-term vision, strategic goals, and fundraising aspirations. This information helps the foundation develop comprehensive fundraising strategies that are tailored to the specific needs and aspirations of the library, ensuring that resources and efforts are allocated strategically.</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Resource Allocation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liaison relationship facilitates efficient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resource allocation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Libraries require financial support for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things – including strategic initiatives, research and curricular projects, community programming, and space enhancements to name just a few. Through the liaison relationship, the foundation can understand the resource needs of the library and allocate their focus accordingly. This collaboration ensures that resources are directed to areas with the greatest impact, maximizing the return on investment for both the foundation and the library.</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Donor Cultivation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liaison relationship plays a vital role in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donor cultivation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stewardship. The foundation liaisons work closely with the library to identify potential donors who have an affinity for their specific areas of expertise or interest. They facilitate introductions, arrange meetings, and provide support in cultivating and stewarding relationships with donors. The foundation liaisons also serve as conduits for sharing donor information, ensuring that the library has the necessary knowledge and context to engage effectively with donors.</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 and Communication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Effective liaison relationships foster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 and communication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between the fundraising foundation and the library. It ensures good engagement and exchange of information with each other. Regular interactions and information sharing help build trust, enhance understanding, and strengthen the partnership between the foundation and the library. This collaboration can lead to joint fundraising initiatives, sharing of best practices, and even cross-departmental synergies, ultimately benefiting the university as a whole.</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Overall, the liaison relationship between the fundraising foundation and the library promotes collaboration, strategic alignment, and efficient resource utilization. It enhances the foundation's ability to support the university's diverse fundraising needs and empowers the library to achieve their particular fundraising goals effectively.</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sum it up, a successful liaison relationship is important because it underscores and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drives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everything that drives successful fundraising. The foundation better understands the work of the library, the library receives updates about foundation work that might not otherwise reach our attention, and we work with each other, together, to cultivate existing and new donors. We can then each go out into the broader campus and community and support each other’s work in building the success of the university.</a:t>
            </a:r>
            <a:endParaRPr lang="en-US" sz="1800" i="0" u="none" dirty="0">
              <a:effectLst/>
              <a:latin typeface="Calibri" panose="020F0502020204030204" pitchFamily="34" charset="0"/>
              <a:ea typeface="Calibri" panose="020F0502020204030204" pitchFamily="34" charset="0"/>
              <a:cs typeface="Calibri" panose="020F0502020204030204" pitchFamily="34" charset="0"/>
            </a:endParaRPr>
          </a:p>
          <a:p>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9EC055DF-3812-427F-AFD6-3B459FC044EE}" type="slidenum">
              <a:t>10</a:t>
            </a:fld>
            <a:endParaRPr lang="en-US"/>
          </a:p>
        </p:txBody>
      </p:sp>
    </p:spTree>
    <p:extLst>
      <p:ext uri="{BB962C8B-B14F-4D97-AF65-F5344CB8AC3E}">
        <p14:creationId xmlns:p14="http://schemas.microsoft.com/office/powerpoint/2010/main" val="2871194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strategies have we employed for our successful liaison partnership? We have communications strategies. These include monthly check-ins either in person or via video. Emails on top of our monthly check ins. All the while being open, honest, and transparent.</a:t>
            </a:r>
          </a:p>
          <a:p>
            <a:r>
              <a:rPr lang="en-US"/>
              <a:t> </a:t>
            </a:r>
            <a:endParaRPr lang="en-US">
              <a:cs typeface="Calibri"/>
            </a:endParaRPr>
          </a:p>
          <a:p>
            <a:r>
              <a:rPr lang="en-US"/>
              <a:t>Every month, we meet with our liaison. She noted that monthly is perfect for the 30 mins we have together. While you can meet more often if you have an active campaign we have found that email communication often bridges the monthly gap. If you only meet every three months, it allows you to fall off the radar. From either the foundations end or your end forgetting about the foundation. Often balls are dropped and by the time you realize it, a deadline has passed. Keep your check-in's regular!  </a:t>
            </a:r>
            <a:endParaRPr lang="en-US">
              <a:cs typeface="Calibri"/>
            </a:endParaRPr>
          </a:p>
          <a:p>
            <a:r>
              <a:rPr lang="en-US"/>
              <a:t> </a:t>
            </a:r>
            <a:endParaRPr lang="en-US">
              <a:cs typeface="Calibri"/>
            </a:endParaRPr>
          </a:p>
          <a:p>
            <a:r>
              <a:rPr lang="en-US"/>
              <a:t>You want to be transparent, open, and honest. We need to be willing to tell others what we are actually doing so that no one assumes what we're doing. For example, recently we realized that our HR department was listing a former library program as a perk of working at Mines. That program had ceased. If we don't tell others what we are doing, they assume- for better or worse.  </a:t>
            </a:r>
            <a:endParaRPr lang="en-US">
              <a:cs typeface="Calibri"/>
            </a:endParaRPr>
          </a:p>
          <a:p>
            <a:r>
              <a:rPr lang="en-US"/>
              <a:t> </a:t>
            </a:r>
            <a:endParaRPr lang="en-US">
              <a:cs typeface="Calibri"/>
            </a:endParaRPr>
          </a:p>
          <a:p>
            <a:r>
              <a:rPr lang="en-US"/>
              <a:t>In addition, we have engagement strategies. When thinking about engagement strategies there are lots of events that our foundation does on a regular basis. We've tried to learn more about these events and participate. For example, we have an annual giving day call #idigmines. We participate in that and work with the foundation to be leaders among campus. Often our email messages are used as examples to others on campus. The foundation has an event called "Lunch Brunch" where a department or program is featured. The library was the highlight of one of those events reaching donors that we wouldn't have meet otherwise. Over 2 years later, the Foundation still tells us it was one of the best Lunch Brunch's they ever hosted! </a:t>
            </a:r>
            <a:endParaRPr lang="en-US">
              <a:cs typeface="Calibri"/>
            </a:endParaRPr>
          </a:p>
          <a:p>
            <a:r>
              <a:rPr lang="en-US"/>
              <a:t> </a:t>
            </a:r>
            <a:endParaRPr lang="en-US">
              <a:cs typeface="Calibri"/>
            </a:endParaRPr>
          </a:p>
          <a:p>
            <a:r>
              <a:rPr lang="en-US"/>
              <a:t>I don't know of an academic institution that doesn't have Homecoming! How are you partnering with your Foundation for Homecoming? For several years we've hosted Mines Antique Roadshow. This is where Alumni can come and bring something from their time at Mines and our Special Collections Librarian can explain what that item is if they don't know. One year, we had a student read a letter he wrote to his mother that included the cost of education. The Foundation sends out Alumni emails, we try to get into the Alumni newsletter at least once a year. </a:t>
            </a:r>
            <a:endParaRPr lang="en-US">
              <a:cs typeface="Calibri"/>
            </a:endParaRPr>
          </a:p>
          <a:p>
            <a:r>
              <a:rPr lang="en-US"/>
              <a:t> </a:t>
            </a:r>
            <a:endParaRPr lang="en-US">
              <a:cs typeface="Calibri"/>
            </a:endParaRPr>
          </a:p>
          <a:p>
            <a:r>
              <a:rPr lang="en-US"/>
              <a:t>Has your major gift officers visited your library? If they haven't, do they really know what you're up to? Our Liaison set up a time for all the foundation professionals to get a tour from us to the entire library. Learning about cool initiatives we've started, new rooms, and programs that were actually happening which they could bring donors to! This is also bi-directional as our liaison also visits major library donors and takes word from us to them in her visits. She has secured several end of life gifts on our behalf.  </a:t>
            </a:r>
            <a:endParaRPr lang="en-US">
              <a:cs typeface="Calibri"/>
            </a:endParaRPr>
          </a:p>
          <a:p>
            <a:r>
              <a:rPr lang="en-US"/>
              <a:t> </a:t>
            </a:r>
            <a:endParaRPr lang="en-US">
              <a:cs typeface="Calibri"/>
            </a:endParaRPr>
          </a:p>
          <a:p>
            <a:r>
              <a:rPr lang="en-US"/>
              <a:t>It also allows the opportunity for feedback. </a:t>
            </a:r>
            <a:endParaRPr lang="en-US">
              <a:cs typeface="Calibri"/>
            </a:endParaRPr>
          </a:p>
        </p:txBody>
      </p:sp>
      <p:sp>
        <p:nvSpPr>
          <p:cNvPr id="4" name="Slide Number Placeholder 3"/>
          <p:cNvSpPr>
            <a:spLocks noGrp="1"/>
          </p:cNvSpPr>
          <p:nvPr>
            <p:ph type="sldNum" sz="quarter" idx="5"/>
          </p:nvPr>
        </p:nvSpPr>
        <p:spPr/>
        <p:txBody>
          <a:bodyPr/>
          <a:lstStyle/>
          <a:p>
            <a:fld id="{9EC055DF-3812-427F-AFD6-3B459FC044EE}" type="slidenum">
              <a:t>11</a:t>
            </a:fld>
            <a:endParaRPr lang="en-US"/>
          </a:p>
        </p:txBody>
      </p:sp>
    </p:spTree>
    <p:extLst>
      <p:ext uri="{BB962C8B-B14F-4D97-AF65-F5344CB8AC3E}">
        <p14:creationId xmlns:p14="http://schemas.microsoft.com/office/powerpoint/2010/main" val="87216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Another strategy we employ is building trust and relationships. We also need to build trust with our relationships.  A little bit of humor this late in the day.</a:t>
            </a:r>
          </a:p>
          <a:p>
            <a:r>
              <a:rPr lang="en-US"/>
              <a:t> </a:t>
            </a:r>
            <a:endParaRPr lang="en-US">
              <a:cs typeface="Calibri"/>
            </a:endParaRPr>
          </a:p>
          <a:p>
            <a:r>
              <a:rPr lang="en-US"/>
              <a:t>We've heard the phrase, it's not about what you know, it's about who you know. At least where I work, this is still true. You can cut thru red tape so fast when you know the right people, and when you don't, simple things can take months.  Building Trust &amp; Relationship with our Liaison has helped build a campus wide understanding of a library at a STEM institution. It also allows for honest conversations. It is hard to be open and honest without trust. That is why major gift officers go in person to the person who is donating a major gift! One thing our liaison mentioned to me recently is that because of our honesty and openness, we have helped the foundation generate better lists!   We've been up front when things don't look right. I was expecting 500 names not 200. What's different? Working together, in partnership! </a:t>
            </a:r>
            <a:endParaRPr lang="en-US">
              <a:cs typeface="Calibri"/>
            </a:endParaRPr>
          </a:p>
          <a:p>
            <a:r>
              <a:rPr lang="en-US"/>
              <a:t> </a:t>
            </a:r>
            <a:endParaRPr lang="en-US">
              <a:cs typeface="Calibri"/>
            </a:endParaRPr>
          </a:p>
          <a:p>
            <a:r>
              <a:rPr lang="en-US"/>
              <a:t>Finally, we are working toward learning who our "Library Alumni" are. There is a category for Library Alumni and at our institution while no one graduates from the library everyone uses it so we don't have traditional alumni. Speaking with our foundation liaison we were able to work together to start adding our student workers to the Library Alumni category.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EC055DF-3812-427F-AFD6-3B459FC044EE}" type="slidenum">
              <a:t>12</a:t>
            </a:fld>
            <a:endParaRPr lang="en-US"/>
          </a:p>
        </p:txBody>
      </p:sp>
    </p:spTree>
    <p:extLst>
      <p:ext uri="{BB962C8B-B14F-4D97-AF65-F5344CB8AC3E}">
        <p14:creationId xmlns:p14="http://schemas.microsoft.com/office/powerpoint/2010/main" val="56342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a:t>
            </a:r>
            <a:r>
              <a:rPr lang="en-US"/>
              <a:t>Michele, if you are in the audience please stand! This is our Liaison! She is amazing. Not only is her smile contagious and her laughter infectious, she is knowledgeable and kind. Michele is a true partner with the library. For example, she connects us to the correct people. Remember it's about who you know!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EC055DF-3812-427F-AFD6-3B459FC044EE}" type="slidenum">
              <a:rPr lang="en-US"/>
              <a:t>13</a:t>
            </a:fld>
            <a:endParaRPr lang="en-US"/>
          </a:p>
        </p:txBody>
      </p:sp>
    </p:spTree>
    <p:extLst>
      <p:ext uri="{BB962C8B-B14F-4D97-AF65-F5344CB8AC3E}">
        <p14:creationId xmlns:p14="http://schemas.microsoft.com/office/powerpoint/2010/main" val="140246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cs typeface="Calibri"/>
              </a:rPr>
              <a:t>Michele is a Senior Associate Director at the Colorado School of Mines Foundation. She has responsibilities for Major Gifts at Mines and she also serves as a liaison to the Library &amp; Museum department. This is Michele’s first opportunity to attend ALADN. And we kept this presentation as much of a surprise from her as possible until now! </a:t>
            </a:r>
          </a:p>
        </p:txBody>
      </p:sp>
      <p:sp>
        <p:nvSpPr>
          <p:cNvPr id="4" name="Slide Number Placeholder 3"/>
          <p:cNvSpPr>
            <a:spLocks noGrp="1"/>
          </p:cNvSpPr>
          <p:nvPr>
            <p:ph type="sldNum" sz="quarter" idx="5"/>
          </p:nvPr>
        </p:nvSpPr>
        <p:spPr/>
        <p:txBody>
          <a:bodyPr/>
          <a:lstStyle/>
          <a:p>
            <a:fld id="{9EC055DF-3812-427F-AFD6-3B459FC044EE}" type="slidenum">
              <a:t>14</a:t>
            </a:fld>
            <a:endParaRPr lang="en-US"/>
          </a:p>
        </p:txBody>
      </p:sp>
    </p:spTree>
    <p:extLst>
      <p:ext uri="{BB962C8B-B14F-4D97-AF65-F5344CB8AC3E}">
        <p14:creationId xmlns:p14="http://schemas.microsoft.com/office/powerpoint/2010/main" val="422520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When we wanted to create a new 1-page document highlighting opportunities to give, she connected us to the marketing person within the foundation. I was then able to provide all the content and she edited. This is now in the foundation library where major gift officers put them in every packet that goes out the door. Michele visits library donors across the country on our behalf! Another example, for months, Michele worked on a Legacy Gift from a donor for the Library.  </a:t>
            </a:r>
          </a:p>
          <a:p>
            <a:r>
              <a:rPr lang="en-US"/>
              <a:t> </a:t>
            </a:r>
            <a:endParaRPr lang="en-US">
              <a:cs typeface="Calibri"/>
            </a:endParaRPr>
          </a:p>
          <a:p>
            <a:r>
              <a:rPr lang="en-US"/>
              <a:t>In addition, she accepts all of the Foundations questions for the library and answers them if she can and if not, brings them to us so we don't have a constant stream of questions when we are already planning monthly check ins. And if several people have the exact same question, Michele can field those for us.  </a:t>
            </a:r>
            <a:endParaRPr lang="en-US">
              <a:cs typeface="Calibri"/>
            </a:endParaRPr>
          </a:p>
          <a:p>
            <a:endParaRPr lang="en-US"/>
          </a:p>
          <a:p>
            <a:r>
              <a:rPr lang="en-US">
                <a:cs typeface="Calibri"/>
              </a:rPr>
              <a:t>Finally, "we" provide monthly reports to the foundation via Michele. Michele then passes along these monthly reports to the entire foundation team. It keeps the library top of mind for foundation fundraisers and it let's people know what the library has been up to. Often people assume that we don't do a lot, but because they are seeing what we're doing, they realize what a great investment they are making when they donate to the library.</a:t>
            </a:r>
          </a:p>
          <a:p>
            <a:r>
              <a:rPr lang="en-US"/>
              <a:t> </a:t>
            </a:r>
            <a:endParaRPr lang="en-US">
              <a:cs typeface="Calibri"/>
            </a:endParaRPr>
          </a:p>
          <a:p>
            <a:r>
              <a:rPr lang="en-US"/>
              <a:t>Of course, there are challenges as well. In our current environment, many of us have remote or hybrid work schedules. This means finding times where everyone meets in person can be challenging! When Michele is on the road, it can be hard to meet. One day, Michele appears on zoom sitting in her car. Where are you? We asked. Oh, I am having lunch with a donor right now, they are in the restaurant and I stepped out to talk with you. That's dedication!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EC055DF-3812-427F-AFD6-3B459FC044EE}" type="slidenum">
              <a:rPr lang="en-US"/>
              <a:t>15</a:t>
            </a:fld>
            <a:endParaRPr lang="en-US"/>
          </a:p>
        </p:txBody>
      </p:sp>
    </p:spTree>
    <p:extLst>
      <p:ext uri="{BB962C8B-B14F-4D97-AF65-F5344CB8AC3E}">
        <p14:creationId xmlns:p14="http://schemas.microsoft.com/office/powerpoint/2010/main" val="201093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a:t>
            </a:r>
            <a:r>
              <a:rPr lang="en-US"/>
              <a:t>What are the results of this partnership? Our #idigmines campaign has steadily grown over the years.  With 2022 being our largest fundraising year with the crowd sourcing campaign. </a:t>
            </a:r>
          </a:p>
          <a:p>
            <a:r>
              <a:rPr lang="en-US"/>
              <a:t> </a:t>
            </a:r>
            <a:endParaRPr lang="en-US">
              <a:cs typeface="Calibri"/>
            </a:endParaRPr>
          </a:p>
          <a:p>
            <a:r>
              <a:rPr lang="en-US"/>
              <a:t>We’ve learned about 25+ student workers who worked at the library before I started. How? We asked for emails of anyone who is coded as “library alumni” and I sent out an email asking if anyone was a former library student worker. We discovered someone who worked at the library in the 1960’s before the building was renovated in the late 70’s. Why is this important? Because each year we feature a previous student worker in our annual newsletter.  With the goal of driving pride in the library as well as desire to donate. </a:t>
            </a:r>
            <a:endParaRPr lang="en-US">
              <a:cs typeface="Calibri"/>
            </a:endParaRPr>
          </a:p>
          <a:p>
            <a:r>
              <a:rPr lang="en-US"/>
              <a:t> </a:t>
            </a:r>
            <a:endParaRPr lang="en-US">
              <a:cs typeface="Calibri"/>
            </a:endParaRPr>
          </a:p>
          <a:p>
            <a:r>
              <a:rPr lang="en-US"/>
              <a:t>We’ve also learned three major reasons people donate to Arthur Lakes Library. 1) They have some connection to libraries. Someone close to them worked/works at a library. They donated time to a library post Mines. Or they had an experience pre-Mines with a library that gave them all the cozy feels. 2) They spent a lot of time during their studies at Mines in the library. The library was able to aid their research or they studied there or meet their significant other there. The library was their place as a student. 3) They worked at the library as a student worker during their time at Mines. Those are the three reasons that people give to us as a library. We wouldn’t have known that if I wasn’t able to get lists from the foundation to send out emails to our “Library Alumni” and find out. Now, we can develop that and create a pipeline for adding new library student workers to our Library Alumni foundation lists.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EC055DF-3812-427F-AFD6-3B459FC044EE}" type="slidenum">
              <a:rPr lang="en-US"/>
              <a:t>16</a:t>
            </a:fld>
            <a:endParaRPr lang="en-US"/>
          </a:p>
        </p:txBody>
      </p:sp>
    </p:spTree>
    <p:extLst>
      <p:ext uri="{BB962C8B-B14F-4D97-AF65-F5344CB8AC3E}">
        <p14:creationId xmlns:p14="http://schemas.microsoft.com/office/powerpoint/2010/main" val="4120234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SO/CS (:10)</a:t>
            </a:r>
          </a:p>
          <a:p>
            <a:endParaRPr lang="en-US">
              <a:cs typeface="Calibri"/>
            </a:endParaRPr>
          </a:p>
          <a:p>
            <a:r>
              <a:rPr lang="en-US">
                <a:cs typeface="Calibri"/>
              </a:rPr>
              <a:t>Use </a:t>
            </a:r>
            <a:r>
              <a:rPr lang="en-US" err="1">
                <a:cs typeface="Calibri"/>
              </a:rPr>
              <a:t>Wordl</a:t>
            </a:r>
            <a:r>
              <a:rPr lang="en-US">
                <a:cs typeface="Calibri"/>
              </a:rPr>
              <a:t> tool to capture feedback.</a:t>
            </a:r>
          </a:p>
          <a:p>
            <a:endParaRPr lang="en-US">
              <a:cs typeface="Calibri"/>
            </a:endParaRPr>
          </a:p>
          <a:p>
            <a:r>
              <a:rPr lang="en-US">
                <a:cs typeface="Calibri"/>
              </a:rPr>
              <a:t>	https://www.polleverywhere.com/free_text_polls/argwjjXiGNc0qAvwHcO0W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US">
                <a:cs typeface="Calibri"/>
              </a:rPr>
              <a:t>Importance of continued partnership- sustained relationships</a:t>
            </a: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9EC055DF-3812-427F-AFD6-3B459FC044EE}" type="slidenum">
              <a:rPr lang="en-US"/>
              <a:t>17</a:t>
            </a:fld>
            <a:endParaRPr lang="en-US"/>
          </a:p>
        </p:txBody>
      </p:sp>
    </p:spTree>
    <p:extLst>
      <p:ext uri="{BB962C8B-B14F-4D97-AF65-F5344CB8AC3E}">
        <p14:creationId xmlns:p14="http://schemas.microsoft.com/office/powerpoint/2010/main" val="3951254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CS/SO (:05): Thank you so much for coming to the last workshop of the conference! If you have any additional questions you can reach out via email to either one of us or ask now! Safe travels home and I hope you all got at least one idea to take home.</a:t>
            </a:r>
          </a:p>
        </p:txBody>
      </p:sp>
      <p:sp>
        <p:nvSpPr>
          <p:cNvPr id="4" name="Slide Number Placeholder 3"/>
          <p:cNvSpPr>
            <a:spLocks noGrp="1"/>
          </p:cNvSpPr>
          <p:nvPr>
            <p:ph type="sldNum" sz="quarter" idx="5"/>
          </p:nvPr>
        </p:nvSpPr>
        <p:spPr/>
        <p:txBody>
          <a:bodyPr/>
          <a:lstStyle/>
          <a:p>
            <a:fld id="{9EC055DF-3812-427F-AFD6-3B459FC044EE}" type="slidenum">
              <a:rPr lang="en-US"/>
              <a:t>18</a:t>
            </a:fld>
            <a:endParaRPr lang="en-US"/>
          </a:p>
        </p:txBody>
      </p:sp>
    </p:spTree>
    <p:extLst>
      <p:ext uri="{BB962C8B-B14F-4D97-AF65-F5344CB8AC3E}">
        <p14:creationId xmlns:p14="http://schemas.microsoft.com/office/powerpoint/2010/main" val="210737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of course, I’ve already been introduced. I’d just like to add that as part of my approaching transition to the University of Kansas, I’m also delighted to have several of my new colleagues from KU in the audience whom I’m just getting to know, from both KU Endowment - KU’s central advancement office – and from KU Libraries’ advancement team: Amy, Christy, Kevin, and Christine. Christy </a:t>
            </a:r>
            <a:r>
              <a:rPr lang="en-US" sz="1800" dirty="0" err="1">
                <a:effectLst/>
                <a:latin typeface="Calibri" panose="020F0502020204030204" pitchFamily="34" charset="0"/>
                <a:ea typeface="Calibri" panose="020F0502020204030204" pitchFamily="34" charset="0"/>
                <a:cs typeface="Calibri" panose="020F0502020204030204" pitchFamily="34" charset="0"/>
              </a:rPr>
              <a:t>McWard</a:t>
            </a:r>
            <a:r>
              <a:rPr lang="en-US" sz="1800" dirty="0">
                <a:effectLst/>
                <a:latin typeface="Calibri" panose="020F0502020204030204" pitchFamily="34" charset="0"/>
                <a:ea typeface="Calibri" panose="020F0502020204030204" pitchFamily="34" charset="0"/>
                <a:cs typeface="Calibri" panose="020F0502020204030204" pitchFamily="34" charset="0"/>
              </a:rPr>
              <a:t> has been instrumental in easing my transition to KU and I know she and I will be working very closely on library development, so I’m also so glad to have her attending today!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a bit of a sidebar as the conference wraps up. This is really one of the things that I love and value about ALADN, that it’s time for advancement officers and library development leaders to spend time together, learning from each other. I encourage you to encourage colleagues at another university who perhaps hasn’t attended ALADN before, or recently, to come to the next one. Drag ‘</a:t>
            </a:r>
            <a:r>
              <a:rPr lang="en-US" sz="1800" dirty="0" err="1">
                <a:effectLst/>
                <a:latin typeface="Calibri" panose="020F0502020204030204" pitchFamily="34" charset="0"/>
                <a:ea typeface="Calibri" panose="020F0502020204030204" pitchFamily="34" charset="0"/>
                <a:cs typeface="Calibri" panose="020F0502020204030204" pitchFamily="34" charset="0"/>
              </a:rPr>
              <a:t>em</a:t>
            </a:r>
            <a:r>
              <a:rPr lang="en-US" sz="1800" dirty="0">
                <a:effectLst/>
                <a:latin typeface="Calibri" panose="020F0502020204030204" pitchFamily="34" charset="0"/>
                <a:ea typeface="Calibri" panose="020F0502020204030204" pitchFamily="34" charset="0"/>
                <a:cs typeface="Calibri" panose="020F0502020204030204" pitchFamily="34" charset="0"/>
              </a:rPr>
              <a:t> along!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C055DF-3812-427F-AFD6-3B459FC044EE}" type="slidenum">
              <a:t>2</a:t>
            </a:fld>
            <a:endParaRPr lang="en-US"/>
          </a:p>
        </p:txBody>
      </p:sp>
    </p:spTree>
    <p:extLst>
      <p:ext uri="{BB962C8B-B14F-4D97-AF65-F5344CB8AC3E}">
        <p14:creationId xmlns:p14="http://schemas.microsoft.com/office/powerpoint/2010/main" val="151197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 would like to note with my amazing title that Development is supposed to be 25% of my job duties. Currently, I'm around 10-15% actually, working my way towards 25% and working on ways to lower the Program Administrator load, often with Student Workers. I think student workers are under utilized at most academic institutions and we don't let them help us as much as we should. </a:t>
            </a:r>
          </a:p>
        </p:txBody>
      </p:sp>
      <p:sp>
        <p:nvSpPr>
          <p:cNvPr id="4" name="Slide Number Placeholder 3"/>
          <p:cNvSpPr>
            <a:spLocks noGrp="1"/>
          </p:cNvSpPr>
          <p:nvPr>
            <p:ph type="sldNum" sz="quarter" idx="5"/>
          </p:nvPr>
        </p:nvSpPr>
        <p:spPr/>
        <p:txBody>
          <a:bodyPr/>
          <a:lstStyle/>
          <a:p>
            <a:fld id="{9EC055DF-3812-427F-AFD6-3B459FC044EE}" type="slidenum">
              <a:t>3</a:t>
            </a:fld>
            <a:endParaRPr lang="en-US"/>
          </a:p>
        </p:txBody>
      </p:sp>
    </p:spTree>
    <p:extLst>
      <p:ext uri="{BB962C8B-B14F-4D97-AF65-F5344CB8AC3E}">
        <p14:creationId xmlns:p14="http://schemas.microsoft.com/office/powerpoint/2010/main" val="251895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rPr>
              <a:t>Applied Mathematics and Statistics, Chemistry, Computer Science, Electrical Engineering, Materials Science, and Physics</a:t>
            </a:r>
            <a:endParaRPr lang="en-US" dirty="0"/>
          </a:p>
        </p:txBody>
      </p:sp>
      <p:sp>
        <p:nvSpPr>
          <p:cNvPr id="4" name="Slide Number Placeholder 3"/>
          <p:cNvSpPr>
            <a:spLocks noGrp="1"/>
          </p:cNvSpPr>
          <p:nvPr>
            <p:ph type="sldNum" sz="quarter" idx="5"/>
          </p:nvPr>
        </p:nvSpPr>
        <p:spPr/>
        <p:txBody>
          <a:bodyPr/>
          <a:lstStyle/>
          <a:p>
            <a:fld id="{9EC055DF-3812-427F-AFD6-3B459FC044EE}" type="slidenum">
              <a:rPr lang="en-US" smtClean="0"/>
              <a:t>4</a:t>
            </a:fld>
            <a:endParaRPr lang="en-US"/>
          </a:p>
        </p:txBody>
      </p:sp>
    </p:spTree>
    <p:extLst>
      <p:ext uri="{BB962C8B-B14F-4D97-AF65-F5344CB8AC3E}">
        <p14:creationId xmlns:p14="http://schemas.microsoft.com/office/powerpoint/2010/main" val="1656668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bullets 1-3): So, this is an overview of today’s presentation.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000000"/>
              </a:buClr>
              <a:buFont typeface="+mj-lt"/>
              <a:buAutoNum type="arabicPeriod"/>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We’re first going to review what a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liaison model</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looks like, as the structure can differ according </a:t>
            </a:r>
            <a:r>
              <a:rPr lang="en-US" sz="1800" dirty="0">
                <a:noFill/>
                <a:effectLst/>
                <a:latin typeface="Calibri" panose="020F0502020204030204" pitchFamily="34" charset="0"/>
                <a:ea typeface="Calibri" panose="020F0502020204030204" pitchFamily="34" charset="0"/>
                <a:cs typeface="Calibri" panose="020F0502020204030204" pitchFamily="34" charset="0"/>
              </a:rPr>
              <a:t>to how the university and foundation’s structural model is set up. And that in turn can impact strategies for success. </a:t>
            </a:r>
            <a:endParaRPr lang="en-US" sz="1800" dirty="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000000"/>
              </a:buClr>
              <a:buFont typeface="+mj-lt"/>
              <a:buAutoNum type="arabicPeriod"/>
            </a:pPr>
            <a:r>
              <a:rPr lang="en-US" sz="1800" dirty="0">
                <a:noFill/>
                <a:effectLst/>
                <a:latin typeface="Calibri" panose="020F0502020204030204" pitchFamily="34" charset="0"/>
                <a:ea typeface="Calibri" panose="020F0502020204030204" pitchFamily="34" charset="0"/>
                <a:cs typeface="Calibri" panose="020F0502020204030204" pitchFamily="34" charset="0"/>
              </a:rPr>
              <a:t>We’ll then review why it’s so </a:t>
            </a:r>
            <a:r>
              <a:rPr lang="en-US" sz="1800" b="1" dirty="0">
                <a:noFill/>
                <a:effectLst/>
                <a:latin typeface="Calibri" panose="020F0502020204030204" pitchFamily="34" charset="0"/>
                <a:ea typeface="Calibri" panose="020F0502020204030204" pitchFamily="34" charset="0"/>
                <a:cs typeface="Calibri" panose="020F0502020204030204" pitchFamily="34" charset="0"/>
              </a:rPr>
              <a:t>important</a:t>
            </a:r>
            <a:r>
              <a:rPr lang="en-US" sz="1800" dirty="0">
                <a:noFill/>
                <a:effectLst/>
                <a:latin typeface="Calibri" panose="020F0502020204030204" pitchFamily="34" charset="0"/>
                <a:ea typeface="Calibri" panose="020F0502020204030204" pitchFamily="34" charset="0"/>
                <a:cs typeface="Calibri" panose="020F0502020204030204" pitchFamily="34" charset="0"/>
              </a:rPr>
              <a:t> in a liaison model environment to have an effective partnership with your assigned liaison. </a:t>
            </a:r>
            <a:endParaRPr lang="en-US" sz="1800" dirty="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000000"/>
              </a:buClr>
              <a:buFont typeface="+mj-lt"/>
              <a:buAutoNum type="arabicPeriod"/>
            </a:pPr>
            <a:r>
              <a:rPr lang="en-US" sz="1800" dirty="0">
                <a:noFill/>
                <a:effectLst/>
                <a:latin typeface="Calibri" panose="020F0502020204030204" pitchFamily="34" charset="0"/>
                <a:ea typeface="Calibri" panose="020F0502020204030204" pitchFamily="34" charset="0"/>
                <a:cs typeface="Calibri" panose="020F0502020204030204" pitchFamily="34" charset="0"/>
              </a:rPr>
              <a:t>And we’ll consider ways in which we can all </a:t>
            </a:r>
            <a:r>
              <a:rPr lang="en-US" sz="1800" b="1" dirty="0">
                <a:noFill/>
                <a:effectLst/>
                <a:latin typeface="Calibri" panose="020F0502020204030204" pitchFamily="34" charset="0"/>
                <a:ea typeface="Calibri" panose="020F0502020204030204" pitchFamily="34" charset="0"/>
                <a:cs typeface="Calibri" panose="020F0502020204030204" pitchFamily="34" charset="0"/>
              </a:rPr>
              <a:t>strengthen</a:t>
            </a:r>
            <a:r>
              <a:rPr lang="en-US" sz="1800" dirty="0">
                <a:noFill/>
                <a:effectLst/>
                <a:latin typeface="Calibri" panose="020F0502020204030204" pitchFamily="34" charset="0"/>
                <a:ea typeface="Calibri" panose="020F0502020204030204" pitchFamily="34" charset="0"/>
                <a:cs typeface="Calibri" panose="020F0502020204030204" pitchFamily="34" charset="0"/>
              </a:rPr>
              <a:t> that important partnership with your designated liaison. </a:t>
            </a:r>
            <a:endParaRPr lang="en-US" sz="1800" dirty="0">
              <a:noFill/>
              <a:effectLst/>
              <a:latin typeface="Calibri" panose="020F0502020204030204" pitchFamily="34" charset="0"/>
              <a:ea typeface="Calibri" panose="020F0502020204030204" pitchFamily="34" charset="0"/>
              <a:cs typeface="Times New Roman" panose="02020603050405020304" pitchFamily="18" charset="0"/>
            </a:endParaRPr>
          </a:p>
          <a:p>
            <a:br>
              <a:rPr lang="en-US" dirty="0">
                <a:cs typeface="+mn-lt"/>
              </a:rPr>
            </a:br>
            <a:endParaRPr lang="en-US" dirty="0">
              <a:cs typeface="Calibri"/>
            </a:endParaRPr>
          </a:p>
          <a:p>
            <a:r>
              <a:rPr lang="en-US" dirty="0">
                <a:cs typeface="Calibri"/>
              </a:rPr>
              <a:t>SO: 4-6 We will share strategies in small groups around the room and as a larger group, finally wrapping it up. We will leave time for questions at the end but if you have a burning question in the middle, don't hesitate to ask!</a:t>
            </a:r>
            <a:endParaRPr lang="en-US" dirty="0">
              <a:ea typeface="Calibri"/>
              <a:cs typeface="Calibri"/>
            </a:endParaRPr>
          </a:p>
          <a:p>
            <a:endParaRPr lang="en-US" dirty="0">
              <a:cs typeface="Calibri"/>
            </a:endParaRPr>
          </a:p>
          <a:p>
            <a:endParaRPr lang="en-US" i="1" dirty="0">
              <a:ea typeface="Calibri"/>
              <a:cs typeface="Calibri"/>
            </a:endParaRPr>
          </a:p>
        </p:txBody>
      </p:sp>
      <p:sp>
        <p:nvSpPr>
          <p:cNvPr id="4" name="Slide Number Placeholder 3"/>
          <p:cNvSpPr>
            <a:spLocks noGrp="1"/>
          </p:cNvSpPr>
          <p:nvPr>
            <p:ph type="sldNum" sz="quarter" idx="5"/>
          </p:nvPr>
        </p:nvSpPr>
        <p:spPr/>
        <p:txBody>
          <a:bodyPr/>
          <a:lstStyle/>
          <a:p>
            <a:fld id="{9EC055DF-3812-427F-AFD6-3B459FC044EE}" type="slidenum">
              <a:t>5</a:t>
            </a:fld>
            <a:endParaRPr lang="en-US"/>
          </a:p>
        </p:txBody>
      </p:sp>
    </p:spTree>
    <p:extLst>
      <p:ext uri="{BB962C8B-B14F-4D97-AF65-F5344CB8AC3E}">
        <p14:creationId xmlns:p14="http://schemas.microsoft.com/office/powerpoint/2010/main" val="393476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a:ea typeface="Calibri"/>
                <a:cs typeface="Calibri"/>
              </a:rPr>
              <a:t>II. Overview of the Liaison Model (:05) – Carol; slides 6 - 9</a:t>
            </a:r>
          </a:p>
          <a:p>
            <a:pPr marL="0" marR="0">
              <a:spcBef>
                <a:spcPts val="0"/>
              </a:spcBef>
              <a:spcAft>
                <a:spcPts val="0"/>
              </a:spcAft>
            </a:pPr>
            <a:br>
              <a:rPr lang="en-US" sz="1800" b="1" dirty="0">
                <a:effectLst/>
                <a:latin typeface="Calibri" panose="020F0502020204030204" pitchFamily="34" charset="0"/>
                <a:ea typeface="Calibri" panose="020F0502020204030204" pitchFamily="34" charset="0"/>
                <a:cs typeface="Calibri" panose="020F0502020204030204" pitchFamily="34" charset="0"/>
              </a:rPr>
            </a:br>
            <a:r>
              <a:rPr lang="en-US" sz="1800" b="1" dirty="0">
                <a:effectLst/>
                <a:latin typeface="Calibri"/>
                <a:ea typeface="Calibri"/>
                <a:cs typeface="Calibri"/>
              </a:rPr>
              <a:t>CS: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we’re going to start off with a 30,000 foot view and some very broad observations. As I’ve met and chatted with so many of you over the past three days, I’ve realized that while we are all engaged in the same work, the same important mission, the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that work is set up and the amount of human resources devoted to that work – can vary tremendously. Just observing the differences between the institution I’m about to leave and the one I’m about to join has been really eye opening. </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this is in part because specific organizational structures between a university and their advancement office - the university foundation or endowment or whatever your particular philanthropic organization is called - can actually vary quite a bit. As all we attend ALADN presentations and hear about central development offices and officers and library development, we each may actually be envisioning very different arrangements. This is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certainly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proving true for me as I make the transition from Mines to KU. </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we thought it might be helpful for us to first clarify what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Sarah and I - mean when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say, “liaison model”. And acknowledge that the liaison relationship is likely to be different for each of you, maybe in subtle ways, maybe in significant ways. And I’ll find a few moments for us to share with each other what those differences may 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EC055DF-3812-427F-AFD6-3B459FC044EE}" type="slidenum">
              <a:t>6</a:t>
            </a:fld>
            <a:endParaRPr lang="en-US"/>
          </a:p>
        </p:txBody>
      </p:sp>
    </p:spTree>
    <p:extLst>
      <p:ext uri="{BB962C8B-B14F-4D97-AF65-F5344CB8AC3E}">
        <p14:creationId xmlns:p14="http://schemas.microsoft.com/office/powerpoint/2010/main" val="23328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some really broad strokes. I don’t think we often step back and take a 30,000 foot view of the environment in which we interact on a daily basis, but it can be helpful to to do so. Understanding how an organization is structured – and why – will help you navigate that structure and develop strategies that will work effectively within that structure. There are probably three primary, general organizational structures for the relationship between a university and a university’s advancement office: </a:t>
            </a:r>
            <a:br>
              <a:rPr lang="en-US" dirty="0"/>
            </a:br>
            <a:r>
              <a:rPr lang="en-US" dirty="0"/>
              <a:t> </a:t>
            </a:r>
          </a:p>
          <a:p>
            <a:pPr marL="285750" indent="-285750">
              <a:buFont typeface="Arial"/>
              <a:buChar char="•"/>
            </a:pPr>
            <a:r>
              <a:rPr lang="en-US" dirty="0"/>
              <a:t>In a </a:t>
            </a:r>
            <a:r>
              <a:rPr lang="en-US" b="1" dirty="0"/>
              <a:t>centralized</a:t>
            </a:r>
            <a:r>
              <a:rPr lang="en-US" dirty="0"/>
              <a:t> model, the fundraising foundation serves as the central entity responsible for all fundraising activities on behalf of the university. The foundation in this model will maintain a centralized staff and all fundraising efforts are coordinated and managed by the foundation. The foundation will of course work closely with each university department and unit, providing guidance and support in fundraising activities. This model allows for </a:t>
            </a:r>
            <a:r>
              <a:rPr lang="en-US" b="1" dirty="0"/>
              <a:t>consistency</a:t>
            </a:r>
            <a:r>
              <a:rPr lang="en-US" dirty="0"/>
              <a:t> in fundraising strategies, </a:t>
            </a:r>
            <a:r>
              <a:rPr lang="en-US" b="1" dirty="0"/>
              <a:t>centralized donor management</a:t>
            </a:r>
            <a:r>
              <a:rPr lang="en-US" dirty="0"/>
              <a:t>, and </a:t>
            </a:r>
            <a:r>
              <a:rPr lang="en-US" b="1" dirty="0"/>
              <a:t>efficient allocation of resources</a:t>
            </a:r>
            <a:r>
              <a:rPr lang="en-US" dirty="0"/>
              <a:t>. It’s probably a more common model with </a:t>
            </a:r>
            <a:r>
              <a:rPr lang="en-US" b="1" dirty="0"/>
              <a:t>larger universities.</a:t>
            </a:r>
            <a:br>
              <a:rPr lang="en-US" b="1" dirty="0"/>
            </a:br>
            <a:endParaRPr lang="en-US" b="1" dirty="0"/>
          </a:p>
          <a:p>
            <a:pPr marL="285750" indent="-285750">
              <a:buFont typeface="Arial"/>
              <a:buChar char="•"/>
            </a:pPr>
            <a:r>
              <a:rPr lang="en-US" dirty="0"/>
              <a:t>In a </a:t>
            </a:r>
            <a:r>
              <a:rPr lang="en-US" b="1" i="1" u="sng" dirty="0"/>
              <a:t>de</a:t>
            </a:r>
            <a:r>
              <a:rPr lang="en-US" b="1" dirty="0"/>
              <a:t>centralized</a:t>
            </a:r>
            <a:r>
              <a:rPr lang="en-US" dirty="0"/>
              <a:t> model, each department or unit within the university has its </a:t>
            </a:r>
            <a:r>
              <a:rPr lang="en-US" i="1" dirty="0"/>
              <a:t>own</a:t>
            </a:r>
            <a:r>
              <a:rPr lang="en-US" dirty="0"/>
              <a:t> fundraising team or staff responsible for conducting fundraising activities. These decentralized units work </a:t>
            </a:r>
            <a:r>
              <a:rPr lang="en-US" b="1" dirty="0"/>
              <a:t>independently</a:t>
            </a:r>
            <a:r>
              <a:rPr lang="en-US" dirty="0"/>
              <a:t>, developing their own fundraising strategies and maintaining their </a:t>
            </a:r>
            <a:r>
              <a:rPr lang="en-US" b="1" dirty="0"/>
              <a:t>own relationships </a:t>
            </a:r>
            <a:r>
              <a:rPr lang="en-US" dirty="0"/>
              <a:t>with their respective donors. The fundraising foundation may provide some overarching support, such as training, coordination, and centralized systems, but the </a:t>
            </a:r>
            <a:r>
              <a:rPr lang="en-US" u="sng" dirty="0"/>
              <a:t>primary</a:t>
            </a:r>
            <a:r>
              <a:rPr lang="en-US" dirty="0"/>
              <a:t> responsibility for philanthropic efforts lies with the individual department. This model allows for more tailored approaches to fundraising based on the specific needs and priorities of each department. I </a:t>
            </a:r>
            <a:r>
              <a:rPr lang="en-US" i="1" dirty="0"/>
              <a:t>suspect</a:t>
            </a:r>
            <a:r>
              <a:rPr lang="en-US" dirty="0"/>
              <a:t> this might be an approach used at </a:t>
            </a:r>
            <a:r>
              <a:rPr lang="en-US" b="1" dirty="0"/>
              <a:t>small colleges</a:t>
            </a:r>
            <a:r>
              <a:rPr lang="en-US" dirty="0"/>
              <a:t> with more limited resources.</a:t>
            </a:r>
            <a:br>
              <a:rPr lang="en-US" dirty="0"/>
            </a:br>
            <a:r>
              <a:rPr lang="en-US" dirty="0"/>
              <a:t> </a:t>
            </a:r>
          </a:p>
          <a:p>
            <a:pPr marL="285750" indent="-285750">
              <a:buFont typeface="Arial"/>
              <a:buChar char="•"/>
            </a:pPr>
            <a:r>
              <a:rPr lang="en-US" dirty="0"/>
              <a:t>And then there’s a </a:t>
            </a:r>
            <a:r>
              <a:rPr lang="en-US" b="1" dirty="0"/>
              <a:t>hybrid</a:t>
            </a:r>
            <a:r>
              <a:rPr lang="en-US" dirty="0"/>
              <a:t> approach that combines aspects of both centralized and decentralized models. With a hybrid model, the fundraising foundation serves as a central </a:t>
            </a:r>
            <a:r>
              <a:rPr lang="en-US" b="1" dirty="0"/>
              <a:t>hub</a:t>
            </a:r>
            <a:r>
              <a:rPr lang="en-US" dirty="0"/>
              <a:t>, providing </a:t>
            </a:r>
            <a:r>
              <a:rPr lang="en-US" b="1" dirty="0"/>
              <a:t>coordination</a:t>
            </a:r>
            <a:r>
              <a:rPr lang="en-US" dirty="0"/>
              <a:t>, strategic planning, and shared resources. While the foundation maintains a central staff and oversees overall fundraising efforts, each department or unit </a:t>
            </a:r>
            <a:r>
              <a:rPr lang="en-US" b="1" u="sng" dirty="0"/>
              <a:t>also</a:t>
            </a:r>
            <a:r>
              <a:rPr lang="en-US" dirty="0"/>
              <a:t> has its own fundraising team or staff responsible for engaging with donors and executing department-specific fundraising initiatives. This model allows for a </a:t>
            </a:r>
            <a:r>
              <a:rPr lang="en-US" b="1" dirty="0"/>
              <a:t>balance</a:t>
            </a:r>
            <a:r>
              <a:rPr lang="en-US" dirty="0"/>
              <a:t> between centralized support and autonomy for departments. My guess is that this is a common model at many institutions, but perhaps particularly </a:t>
            </a:r>
            <a:r>
              <a:rPr lang="en-US" b="1" dirty="0"/>
              <a:t>mid-size</a:t>
            </a:r>
            <a:r>
              <a:rPr lang="en-US" dirty="0"/>
              <a:t> universities.</a:t>
            </a:r>
            <a:br>
              <a:rPr lang="en-US" dirty="0"/>
            </a:br>
            <a:r>
              <a:rPr lang="en-US" dirty="0"/>
              <a:t> </a:t>
            </a:r>
            <a:br>
              <a:rPr lang="en-US" dirty="0"/>
            </a:br>
            <a:r>
              <a:rPr lang="en-US" dirty="0"/>
              <a:t>There are probably dozens of different flavors for each of these general approaches, each with respective advantages and disadvantages, each uniquely tailored to fit the unique needs and context of a particular university. But the ultimate goal of these models is the same: To facilitate effective collaboration between the fundraising foundation and the various departments and units, in order to maximize the university's fundraising potential and impact. But the liaison relationship between department and foundation is probably going to vary quite a bit depending upon the model employed.</a:t>
            </a:r>
            <a:br>
              <a:rPr lang="en-US" dirty="0"/>
            </a:br>
            <a:r>
              <a:rPr lang="en-US" dirty="0"/>
              <a:t> </a:t>
            </a:r>
            <a:br>
              <a:rPr lang="en-US" dirty="0"/>
            </a:br>
            <a:r>
              <a:rPr lang="en-US" dirty="0"/>
              <a:t>Discussion:</a:t>
            </a:r>
          </a:p>
          <a:p>
            <a:pPr marL="285750" indent="-285750">
              <a:buFont typeface="Arial"/>
              <a:buChar char="•"/>
            </a:pPr>
            <a:r>
              <a:rPr lang="en-US" dirty="0"/>
              <a:t>Out of curiosity, let’s play show of hands. How many would say their institution employs a centralized model? Decentralized? Hybrid? </a:t>
            </a:r>
          </a:p>
          <a:p>
            <a:pPr marL="285750" indent="-285750">
              <a:buFont typeface="Arial"/>
              <a:buChar char="•"/>
            </a:pPr>
            <a:r>
              <a:rPr lang="en-US" dirty="0"/>
              <a:t>Does anyone think there are other primary approaches out there? My experiences are largely limited to the institutions I’ve served at. There may be more.</a:t>
            </a:r>
          </a:p>
          <a:p>
            <a:pPr marL="285750" indent="-285750">
              <a:buFont typeface="Arial"/>
              <a:buChar char="•"/>
            </a:pPr>
            <a:r>
              <a:rPr lang="en-US" dirty="0"/>
              <a:t>What does the overarching structure of responsibilities between foundation and department look like at your institution? Let’s see what kind of flavors are out there.</a:t>
            </a:r>
            <a:br>
              <a:rPr lang="en-US" dirty="0"/>
            </a:br>
            <a:r>
              <a:rPr lang="en-US"/>
              <a:t> </a:t>
            </a:r>
            <a:endParaRPr lang="en-US" dirty="0"/>
          </a:p>
          <a:p>
            <a:r>
              <a:rPr lang="en-US" dirty="0"/>
              <a:t>I would characterize the Colorado School of Mines as a hybrid model. </a:t>
            </a:r>
          </a:p>
          <a:p>
            <a:r>
              <a:rPr lang="en-US" dirty="0"/>
              <a:t> </a:t>
            </a:r>
          </a:p>
          <a:p>
            <a:r>
              <a:rPr lang="en-US" dirty="0"/>
              <a:t>Okay, so let’s keep these three different models in mind as we hone in on liaison relationships.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9EC055DF-3812-427F-AFD6-3B459FC044EE}" type="slidenum">
              <a:rPr lang="en-US" smtClean="0"/>
              <a:t>7</a:t>
            </a:fld>
            <a:endParaRPr lang="en-US"/>
          </a:p>
        </p:txBody>
      </p:sp>
    </p:spTree>
    <p:extLst>
      <p:ext uri="{BB962C8B-B14F-4D97-AF65-F5344CB8AC3E}">
        <p14:creationId xmlns:p14="http://schemas.microsoft.com/office/powerpoint/2010/main" val="256247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 sure I’m overgeneralizing here, but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broadly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typically speaking, the nature of a liaison relationship is going to differ depending upon the primary organizational structure between a university and its foundation. I encourage all of you to jump on in if you have thoughts and insights on the points I’m about to make, because our collective reality may look quite different from theoretical constructs.</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centralized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model, the foundation has a direct and central role with each department and unit on campus, including the library. A specific foundation advancement officer is the primary point of contact, and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will work closely with the library to understand fundraising needs, goals, and priorities, and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will lead collaborative efforts to develop fundraising strategies, coordinate campaigns, and they will lead the management of donor relationships. They’ll also provide guidance, resources, and support to departments with an eye to ensuring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alignment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broader university development objectives. In a centralized model, I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think</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it’s more likely that the department’s role is a part-time liaison vs. a dedicated responsibility. But I’m not fully sure of this – my experience is really limited to the models I’ve experienced at the institutions I’ve worked at over the years.	</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 fully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decentralized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model, the roles are almost reversed. The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library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may have its own designated individual or team who takes the lead on engagement with their foundation.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will communicate department needs, goals, and fundraising strategies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foundation, while also receiving guidance, training, and support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foundation’s central staff. I also don’t have any experience with this model, but I suspect the role on the library end is more likely to be a formal title and dedicated responsibility, while the foundation staff member may be serving in a part-time liaison role, where it’s one assigned function of a foundation staff member who has other primary responsibilities.</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for a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hybrid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model, it’s more likely that both the foundation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library both have assigned liaisons, so it’s a combination. The liaison based in the foundation's central office works directly with the library to provide strategic guidance, coordination, and support. They maintain ongoing relationships with their library representative to ensure consistency in fundraising practices and facilitate cross-departmental collaboration. And the library will also have its own internal liaison or fundraising staff responsible for day-to-day activities, donor cultivation, and executing unit-specific fundraising plans. The library liaison works closely with both the central foundation liaisons and their internal colleagues to ensure alignment and maximize fundraising outcomes. And no doubt there are multiple flavors of liaisons in this model for both the foundation and the library – some where the liaison role is their primary job function, some where it’s one of their responsibilities, but perhaps not their primary one.</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again - the general organizational structure between the foundation and the library and the specific nature of the liaison role within that structure can vary quite a bit, and that’s all going to depend upon on the university's size, culture, and resources. The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primary goal</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remains the same, though: To establish effective communication channels, collaboration mechanisms, and shared accountability between the fundraising foundation and the departments or units across campus.</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Before I move on, any reflections on this, thinking about your own institution and how you’re organized? What is the combination of dedicated officer or representative vs. part-time liaison roles between the advancement office and your library? Is it one individual or a team on each side?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C055DF-3812-427F-AFD6-3B459FC044EE}" type="slidenum">
              <a:rPr lang="en-US" smtClean="0"/>
              <a:t>8</a:t>
            </a:fld>
            <a:endParaRPr lang="en-US"/>
          </a:p>
        </p:txBody>
      </p:sp>
    </p:spTree>
    <p:extLst>
      <p:ext uri="{BB962C8B-B14F-4D97-AF65-F5344CB8AC3E}">
        <p14:creationId xmlns:p14="http://schemas.microsoft.com/office/powerpoint/2010/main" val="382754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the Mines Foundation employs a hybrid organizational structure in its relationship with the Colorado School of Mines, and the liaison model it employs is one in which – at least for the most part – the liaison role on both the foundation side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department or unit side is not a primary job title or function – it’s an assigned additional role for an individual whose primary job title and function lies elsewhere. We each wear many hats, and our liaison role is an important one, but also one of many.</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how Mines defines our liaison model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our particular case, while it is an important responsibility, supporting the library is not the only or even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primary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role for our foundation liaison. Her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primary</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responsibility lies more generally in cultivating large gifts for the university as a whole. And Sarah and I, as her counterparts on the library side,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also</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have other primary responsibilities. My primary role is the library director, and Sarah wears several hats (too many!), including administrative, communications, and department-level fundraising responsibilities. </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We’re all very busy and don’t often have time to take a step back and think in these broad terms. But I think it’s helpful to be able to be able to assess and categorize your foundation and university’s particular organizational model and liaison arrangements, because that’s going to impact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you work successfully within that environment, and how much time and resources you have and will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bring to that relationship. And we’ll get to that when Sarah discusses strategies that we’ve found to be successful. </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keep in mind that we’ll discussing successful strategies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have found work within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particular setup: a hybrid model where both the foundation and the library liaison have other primary job titles and functions. We’re all part-time library fundraisers! </a:t>
            </a: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we’d like you, along the way, to be thinking about what’s worked for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terms of your working relationship between the foundation and the library, and how what’s worked for you may be tied to the organizational model at your particular institution.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C055DF-3812-427F-AFD6-3B459FC044EE}" type="slidenum">
              <a:rPr lang="en-US" smtClean="0"/>
              <a:t>9</a:t>
            </a:fld>
            <a:endParaRPr lang="en-US"/>
          </a:p>
        </p:txBody>
      </p:sp>
    </p:spTree>
    <p:extLst>
      <p:ext uri="{BB962C8B-B14F-4D97-AF65-F5344CB8AC3E}">
        <p14:creationId xmlns:p14="http://schemas.microsoft.com/office/powerpoint/2010/main" val="178277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6/28/2023</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02557A-7053-4340-A874-8AB926A8EDA1}" type="datetimeFigureOut">
              <a:rPr lang="en-US" dirty="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6/28/2023</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02557A-7053-4340-A874-8AB926A8EDA1}" type="datetimeFigureOut">
              <a:rPr lang="en-US" dirty="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6/28/2023</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02557A-7053-4340-A874-8AB926A8EDA1}" type="datetimeFigureOut">
              <a:rPr lang="en-US" dirty="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02557A-7053-4340-A874-8AB926A8EDA1}" type="datetimeFigureOut">
              <a:rPr lang="en-US" dirty="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02557A-7053-4340-A874-8AB926A8EDA1}" type="datetimeFigureOut">
              <a:rPr lang="en-US" dirty="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6/28/2023</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6/28/2023</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6/28/2023</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polleverywhere.com/free_text_polls/argwjjXiGNc0qAvwHcO0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hyperlink" Target="mailto:Cesmith@ku.edu"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Ormeo@mines.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solidFill>
                  <a:srgbClr val="FEFCF7"/>
                </a:solidFill>
                <a:latin typeface="Century Schoolbook"/>
                <a:ea typeface="Calibri"/>
                <a:cs typeface="Calibri"/>
              </a:rPr>
              <a:t>Leveraging the Liaison Relationship:</a:t>
            </a:r>
            <a:r>
              <a:rPr lang="en-US" sz="2400">
                <a:solidFill>
                  <a:srgbClr val="FEFCF7"/>
                </a:solidFill>
                <a:latin typeface="Century Schoolbook"/>
                <a:ea typeface="Calibri"/>
                <a:cs typeface="Calibri"/>
              </a:rPr>
              <a:t> Strategies for a Successful Partnership with your Foundation Representative</a:t>
            </a:r>
          </a:p>
        </p:txBody>
      </p:sp>
      <p:sp>
        <p:nvSpPr>
          <p:cNvPr id="3" name="Subtitle 2"/>
          <p:cNvSpPr>
            <a:spLocks noGrp="1"/>
          </p:cNvSpPr>
          <p:nvPr>
            <p:ph type="subTitle" idx="1"/>
          </p:nvPr>
        </p:nvSpPr>
        <p:spPr/>
        <p:txBody>
          <a:bodyPr/>
          <a:lstStyle/>
          <a:p>
            <a:r>
              <a:rPr lang="en-US">
                <a:ea typeface="Calibri"/>
                <a:cs typeface="Calibri"/>
              </a:rPr>
              <a:t>By Carol E Smith and Sarah </a:t>
            </a:r>
            <a:r>
              <a:rPr lang="en-US" err="1">
                <a:ea typeface="Calibri"/>
                <a:cs typeface="Calibri"/>
              </a:rPr>
              <a:t>Ormeo</a:t>
            </a:r>
            <a:endParaRPr lang="en-US" err="1"/>
          </a:p>
        </p:txBody>
      </p:sp>
    </p:spTree>
    <p:extLst>
      <p:ext uri="{BB962C8B-B14F-4D97-AF65-F5344CB8AC3E}">
        <p14:creationId xmlns:p14="http://schemas.microsoft.com/office/powerpoint/2010/main" val="166496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5FB81F-7561-4EE5-A20D-9BA5571A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1DDA5A4-7121-4889-B82C-64E3A38BC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1" name="Freeform 15">
              <a:extLst>
                <a:ext uri="{FF2B5EF4-FFF2-40B4-BE49-F238E27FC236}">
                  <a16:creationId xmlns:a16="http://schemas.microsoft.com/office/drawing/2014/main" id="{0410B03E-38EF-4394-AC2E-50C31253C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1">
                <a:lumMod val="60000"/>
                <a:lumOff val="40000"/>
                <a:alpha val="50000"/>
              </a:schemeClr>
            </a:solidFill>
            <a:ln>
              <a:noFill/>
            </a:ln>
          </p:spPr>
        </p:sp>
        <p:sp>
          <p:nvSpPr>
            <p:cNvPr id="12" name="Freeform 5">
              <a:extLst>
                <a:ext uri="{FF2B5EF4-FFF2-40B4-BE49-F238E27FC236}">
                  <a16:creationId xmlns:a16="http://schemas.microsoft.com/office/drawing/2014/main" id="{A0548F4B-7D9D-4114-9B19-05608215E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1">
                <a:lumMod val="40000"/>
                <a:lumOff val="60000"/>
                <a:alpha val="75000"/>
              </a:schemeClr>
            </a:solidFill>
            <a:ln>
              <a:noFill/>
            </a:ln>
          </p:spPr>
        </p:sp>
      </p:grpSp>
      <p:sp>
        <p:nvSpPr>
          <p:cNvPr id="2" name="Title 1">
            <a:extLst>
              <a:ext uri="{FF2B5EF4-FFF2-40B4-BE49-F238E27FC236}">
                <a16:creationId xmlns:a16="http://schemas.microsoft.com/office/drawing/2014/main" id="{A278F70D-4427-E2C8-7A6A-E04862D6369F}"/>
              </a:ext>
            </a:extLst>
          </p:cNvPr>
          <p:cNvSpPr>
            <a:spLocks noGrp="1"/>
          </p:cNvSpPr>
          <p:nvPr>
            <p:ph type="title"/>
          </p:nvPr>
        </p:nvSpPr>
        <p:spPr>
          <a:xfrm>
            <a:off x="2933700" y="568345"/>
            <a:ext cx="8770571" cy="1560716"/>
          </a:xfrm>
        </p:spPr>
        <p:txBody>
          <a:bodyPr>
            <a:normAutofit/>
          </a:bodyPr>
          <a:lstStyle/>
          <a:p>
            <a:pPr algn="ctr"/>
            <a:r>
              <a:rPr lang="en-US">
                <a:solidFill>
                  <a:srgbClr val="FEFCF7"/>
                </a:solidFill>
              </a:rPr>
              <a:t>Importance of a Successful Liaison Partnership</a:t>
            </a:r>
            <a:endParaRPr lang="en-US"/>
          </a:p>
        </p:txBody>
      </p:sp>
      <p:cxnSp>
        <p:nvCxnSpPr>
          <p:cNvPr id="14" name="Straight Connector 13">
            <a:extLst>
              <a:ext uri="{FF2B5EF4-FFF2-40B4-BE49-F238E27FC236}">
                <a16:creationId xmlns:a16="http://schemas.microsoft.com/office/drawing/2014/main" id="{787EF4F8-F48D-44B0-8670-501DB546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rgbClr val="FEFCF7"/>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BA7AA8-72B8-FCD9-AF94-C6660ECA6795}"/>
              </a:ext>
            </a:extLst>
          </p:cNvPr>
          <p:cNvSpPr>
            <a:spLocks noGrp="1"/>
          </p:cNvSpPr>
          <p:nvPr>
            <p:ph idx="1"/>
          </p:nvPr>
        </p:nvSpPr>
        <p:spPr>
          <a:xfrm>
            <a:off x="2933700" y="2438400"/>
            <a:ext cx="8770571" cy="3651504"/>
          </a:xfrm>
        </p:spPr>
        <p:txBody>
          <a:bodyPr vert="horz" lIns="91440" tIns="45720" rIns="91440" bIns="45720" rtlCol="0" anchor="t">
            <a:normAutofit/>
          </a:bodyPr>
          <a:lstStyle/>
          <a:p>
            <a:r>
              <a:rPr lang="en-US" sz="2400" dirty="0">
                <a:solidFill>
                  <a:srgbClr val="FEFCF7"/>
                </a:solidFill>
                <a:cs typeface="Calibri"/>
              </a:rPr>
              <a:t>Alignment of Priorities</a:t>
            </a:r>
          </a:p>
          <a:p>
            <a:r>
              <a:rPr lang="en-US" sz="2400" dirty="0">
                <a:solidFill>
                  <a:srgbClr val="FEFCF7"/>
                </a:solidFill>
                <a:cs typeface="Calibri"/>
              </a:rPr>
              <a:t>Strategic planning</a:t>
            </a:r>
          </a:p>
          <a:p>
            <a:r>
              <a:rPr lang="en-US" sz="2400" dirty="0">
                <a:solidFill>
                  <a:srgbClr val="FEFCF7"/>
                </a:solidFill>
                <a:cs typeface="Calibri"/>
              </a:rPr>
              <a:t>Resource allocation</a:t>
            </a:r>
          </a:p>
          <a:p>
            <a:r>
              <a:rPr lang="en-US" sz="2400" dirty="0">
                <a:solidFill>
                  <a:srgbClr val="FEFCF7"/>
                </a:solidFill>
                <a:cs typeface="Calibri"/>
              </a:rPr>
              <a:t>Donor cultivation</a:t>
            </a:r>
          </a:p>
          <a:p>
            <a:r>
              <a:rPr lang="en-US" sz="2400" dirty="0">
                <a:solidFill>
                  <a:srgbClr val="FEFCF7"/>
                </a:solidFill>
                <a:cs typeface="Calibri"/>
              </a:rPr>
              <a:t>Collaboration and communication</a:t>
            </a:r>
          </a:p>
        </p:txBody>
      </p:sp>
    </p:spTree>
    <p:extLst>
      <p:ext uri="{BB962C8B-B14F-4D97-AF65-F5344CB8AC3E}">
        <p14:creationId xmlns:p14="http://schemas.microsoft.com/office/powerpoint/2010/main" val="361548044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5A68-92F3-988B-B6DD-830EEC3C5118}"/>
              </a:ext>
            </a:extLst>
          </p:cNvPr>
          <p:cNvSpPr>
            <a:spLocks noGrp="1"/>
          </p:cNvSpPr>
          <p:nvPr>
            <p:ph type="title"/>
          </p:nvPr>
        </p:nvSpPr>
        <p:spPr/>
        <p:txBody>
          <a:bodyPr/>
          <a:lstStyle/>
          <a:p>
            <a:pPr algn="ctr"/>
            <a:r>
              <a:rPr lang="en-US"/>
              <a:t>Strategies for </a:t>
            </a:r>
            <a:br>
              <a:rPr lang="en-US"/>
            </a:br>
            <a:r>
              <a:rPr lang="en-US"/>
              <a:t>Successful Liaison Partnerships</a:t>
            </a:r>
          </a:p>
        </p:txBody>
      </p:sp>
      <p:sp>
        <p:nvSpPr>
          <p:cNvPr id="3" name="Text Placeholder 2">
            <a:extLst>
              <a:ext uri="{FF2B5EF4-FFF2-40B4-BE49-F238E27FC236}">
                <a16:creationId xmlns:a16="http://schemas.microsoft.com/office/drawing/2014/main" id="{8827FD06-9795-33B5-3224-8DF756C10DFB}"/>
              </a:ext>
            </a:extLst>
          </p:cNvPr>
          <p:cNvSpPr>
            <a:spLocks noGrp="1"/>
          </p:cNvSpPr>
          <p:nvPr>
            <p:ph type="body" idx="1"/>
          </p:nvPr>
        </p:nvSpPr>
        <p:spPr/>
        <p:txBody>
          <a:bodyPr/>
          <a:lstStyle/>
          <a:p>
            <a:r>
              <a:rPr lang="en-US">
                <a:ea typeface="Calibri"/>
                <a:cs typeface="Calibri"/>
              </a:rPr>
              <a:t>Communication Strategies</a:t>
            </a:r>
            <a:endParaRPr lang="en-US" err="1"/>
          </a:p>
        </p:txBody>
      </p:sp>
      <p:sp>
        <p:nvSpPr>
          <p:cNvPr id="4" name="Content Placeholder 3">
            <a:extLst>
              <a:ext uri="{FF2B5EF4-FFF2-40B4-BE49-F238E27FC236}">
                <a16:creationId xmlns:a16="http://schemas.microsoft.com/office/drawing/2014/main" id="{3C9712F1-2CDB-D262-6340-7ED03008CCC4}"/>
              </a:ext>
            </a:extLst>
          </p:cNvPr>
          <p:cNvSpPr>
            <a:spLocks noGrp="1"/>
          </p:cNvSpPr>
          <p:nvPr>
            <p:ph sz="half" idx="2"/>
          </p:nvPr>
        </p:nvSpPr>
        <p:spPr/>
        <p:txBody>
          <a:bodyPr vert="horz" lIns="91440" tIns="45720" rIns="91440" bIns="45720" rtlCol="0" anchor="t">
            <a:normAutofit/>
          </a:bodyPr>
          <a:lstStyle/>
          <a:p>
            <a:r>
              <a:rPr lang="en-US">
                <a:cs typeface="Calibri"/>
              </a:rPr>
              <a:t>Monthly Check-ins (video or in-person)</a:t>
            </a:r>
          </a:p>
          <a:p>
            <a:r>
              <a:rPr lang="en-US">
                <a:cs typeface="Calibri"/>
              </a:rPr>
              <a:t>Email in addition</a:t>
            </a:r>
          </a:p>
          <a:p>
            <a:r>
              <a:rPr lang="en-US">
                <a:cs typeface="Calibri"/>
              </a:rPr>
              <a:t>Transparency/Honesty/Openness</a:t>
            </a:r>
          </a:p>
          <a:p>
            <a:endParaRPr lang="en-US">
              <a:cs typeface="Calibri"/>
            </a:endParaRPr>
          </a:p>
        </p:txBody>
      </p:sp>
      <p:sp>
        <p:nvSpPr>
          <p:cNvPr id="5" name="Text Placeholder 4">
            <a:extLst>
              <a:ext uri="{FF2B5EF4-FFF2-40B4-BE49-F238E27FC236}">
                <a16:creationId xmlns:a16="http://schemas.microsoft.com/office/drawing/2014/main" id="{4303546F-32CB-353D-BDFD-1C1A0C0F064E}"/>
              </a:ext>
            </a:extLst>
          </p:cNvPr>
          <p:cNvSpPr>
            <a:spLocks noGrp="1"/>
          </p:cNvSpPr>
          <p:nvPr>
            <p:ph type="body" sz="quarter" idx="3"/>
          </p:nvPr>
        </p:nvSpPr>
        <p:spPr/>
        <p:txBody>
          <a:bodyPr/>
          <a:lstStyle/>
          <a:p>
            <a:r>
              <a:rPr lang="en-US">
                <a:ea typeface="Calibri"/>
                <a:cs typeface="Calibri"/>
              </a:rPr>
              <a:t>Engagement Strategies</a:t>
            </a:r>
            <a:endParaRPr lang="en-US" err="1"/>
          </a:p>
        </p:txBody>
      </p:sp>
      <p:sp>
        <p:nvSpPr>
          <p:cNvPr id="6" name="Content Placeholder 5">
            <a:extLst>
              <a:ext uri="{FF2B5EF4-FFF2-40B4-BE49-F238E27FC236}">
                <a16:creationId xmlns:a16="http://schemas.microsoft.com/office/drawing/2014/main" id="{D21F516C-AFF5-1C1C-88D0-E562CB445986}"/>
              </a:ext>
            </a:extLst>
          </p:cNvPr>
          <p:cNvSpPr>
            <a:spLocks noGrp="1"/>
          </p:cNvSpPr>
          <p:nvPr>
            <p:ph sz="quarter" idx="4"/>
          </p:nvPr>
        </p:nvSpPr>
        <p:spPr/>
        <p:txBody>
          <a:bodyPr vert="horz" lIns="91440" tIns="45720" rIns="91440" bIns="45720" rtlCol="0" anchor="t">
            <a:normAutofit/>
          </a:bodyPr>
          <a:lstStyle/>
          <a:p>
            <a:r>
              <a:rPr lang="en-US">
                <a:ea typeface="Calibri"/>
                <a:cs typeface="Calibri"/>
              </a:rPr>
              <a:t>Events and Activities</a:t>
            </a:r>
          </a:p>
          <a:p>
            <a:r>
              <a:rPr lang="en-US">
                <a:ea typeface="Calibri"/>
                <a:cs typeface="Calibri"/>
              </a:rPr>
              <a:t>Site Visits</a:t>
            </a:r>
          </a:p>
          <a:p>
            <a:r>
              <a:rPr lang="en-US">
                <a:ea typeface="Calibri"/>
                <a:cs typeface="Calibri"/>
              </a:rPr>
              <a:t>Opportunities for feedback</a:t>
            </a:r>
          </a:p>
        </p:txBody>
      </p:sp>
    </p:spTree>
    <p:extLst>
      <p:ext uri="{BB962C8B-B14F-4D97-AF65-F5344CB8AC3E}">
        <p14:creationId xmlns:p14="http://schemas.microsoft.com/office/powerpoint/2010/main" val="4049552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C166CAE-38F4-422C-B9CC-A595E6D7D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3" name="Freeform 5">
              <a:extLst>
                <a:ext uri="{FF2B5EF4-FFF2-40B4-BE49-F238E27FC236}">
                  <a16:creationId xmlns:a16="http://schemas.microsoft.com/office/drawing/2014/main" id="{BB0D17C7-6A87-4DD5-9B17-351F39AF98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4" name="Freeform 15">
              <a:extLst>
                <a:ext uri="{FF2B5EF4-FFF2-40B4-BE49-F238E27FC236}">
                  <a16:creationId xmlns:a16="http://schemas.microsoft.com/office/drawing/2014/main" id="{1A98ED48-2065-403B-AF02-511FC9DF0C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6" name="Straight Connector 15">
            <a:extLst>
              <a:ext uri="{FF2B5EF4-FFF2-40B4-BE49-F238E27FC236}">
                <a16:creationId xmlns:a16="http://schemas.microsoft.com/office/drawing/2014/main" id="{E7FF593D-4DFC-4B53-A53C-06FD4A27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821AE7-CB3D-A03B-1522-ECAFBBB692A2}"/>
              </a:ext>
            </a:extLst>
          </p:cNvPr>
          <p:cNvSpPr>
            <a:spLocks noGrp="1"/>
          </p:cNvSpPr>
          <p:nvPr>
            <p:ph type="title"/>
          </p:nvPr>
        </p:nvSpPr>
        <p:spPr>
          <a:xfrm>
            <a:off x="2933700" y="568345"/>
            <a:ext cx="8770571" cy="1560716"/>
          </a:xfrm>
        </p:spPr>
        <p:txBody>
          <a:bodyPr vert="horz" lIns="91440" tIns="45720" rIns="91440" bIns="45720" rtlCol="0" anchor="t">
            <a:normAutofit/>
          </a:bodyPr>
          <a:lstStyle/>
          <a:p>
            <a:pPr>
              <a:lnSpc>
                <a:spcPct val="99000"/>
              </a:lnSpc>
            </a:pPr>
            <a:r>
              <a:rPr lang="en-US" sz="4400"/>
              <a:t>Building Trust &amp; Relationships</a:t>
            </a:r>
          </a:p>
        </p:txBody>
      </p:sp>
      <p:pic>
        <p:nvPicPr>
          <p:cNvPr id="6" name="Picture 6" descr="Text&#10;&#10;Description automatically generated">
            <a:extLst>
              <a:ext uri="{FF2B5EF4-FFF2-40B4-BE49-F238E27FC236}">
                <a16:creationId xmlns:a16="http://schemas.microsoft.com/office/drawing/2014/main" id="{19F80E19-0BFA-6C31-3062-5EF164913116}"/>
              </a:ext>
            </a:extLst>
          </p:cNvPr>
          <p:cNvPicPr>
            <a:picLocks noGrp="1" noChangeAspect="1"/>
          </p:cNvPicPr>
          <p:nvPr>
            <p:ph type="pic" idx="1"/>
          </p:nvPr>
        </p:nvPicPr>
        <p:blipFill rotWithShape="1">
          <a:blip r:embed="rId3"/>
          <a:srcRect r="102" b="-515"/>
          <a:stretch/>
        </p:blipFill>
        <p:spPr>
          <a:xfrm>
            <a:off x="3596738" y="4088740"/>
            <a:ext cx="8366895" cy="2617265"/>
          </a:xfrm>
          <a:prstGeom prst="rect">
            <a:avLst/>
          </a:prstGeom>
        </p:spPr>
      </p:pic>
      <p:sp>
        <p:nvSpPr>
          <p:cNvPr id="4" name="Text Placeholder 3">
            <a:extLst>
              <a:ext uri="{FF2B5EF4-FFF2-40B4-BE49-F238E27FC236}">
                <a16:creationId xmlns:a16="http://schemas.microsoft.com/office/drawing/2014/main" id="{02D682BE-5CBC-3ED8-8C8B-0521B87DB00F}"/>
              </a:ext>
            </a:extLst>
          </p:cNvPr>
          <p:cNvSpPr>
            <a:spLocks noGrp="1"/>
          </p:cNvSpPr>
          <p:nvPr>
            <p:ph type="body" sz="half" idx="2"/>
          </p:nvPr>
        </p:nvSpPr>
        <p:spPr>
          <a:xfrm>
            <a:off x="6355362" y="2438400"/>
            <a:ext cx="5348909" cy="3651504"/>
          </a:xfrm>
        </p:spPr>
        <p:txBody>
          <a:bodyPr vert="horz" lIns="91440" tIns="45720" rIns="91440" bIns="45720" rtlCol="0">
            <a:normAutofit/>
          </a:bodyPr>
          <a:lstStyle/>
          <a:p>
            <a:pPr indent="-320040">
              <a:spcBef>
                <a:spcPts val="930"/>
              </a:spcBef>
              <a:buFont typeface="Corbel" panose="020B0503020204020204" pitchFamily="34" charset="0"/>
              <a:buChar char="–"/>
            </a:pPr>
            <a:endParaRPr lang="en-US"/>
          </a:p>
        </p:txBody>
      </p:sp>
    </p:spTree>
    <p:extLst>
      <p:ext uri="{BB962C8B-B14F-4D97-AF65-F5344CB8AC3E}">
        <p14:creationId xmlns:p14="http://schemas.microsoft.com/office/powerpoint/2010/main" val="28148276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7">
            <a:extLst>
              <a:ext uri="{FF2B5EF4-FFF2-40B4-BE49-F238E27FC236}">
                <a16:creationId xmlns:a16="http://schemas.microsoft.com/office/drawing/2014/main" id="{D6881CB0-1221-43BE-BE77-866AB4D55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32" name="Freeform 5">
              <a:extLst>
                <a:ext uri="{FF2B5EF4-FFF2-40B4-BE49-F238E27FC236}">
                  <a16:creationId xmlns:a16="http://schemas.microsoft.com/office/drawing/2014/main" id="{CBD77A15-12B8-4FAB-A167-E0D60E5C9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0" name="Freeform 9">
              <a:extLst>
                <a:ext uri="{FF2B5EF4-FFF2-40B4-BE49-F238E27FC236}">
                  <a16:creationId xmlns:a16="http://schemas.microsoft.com/office/drawing/2014/main" id="{A5D0DD1E-3DFD-459C-AF93-74007A3D12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1" name="Freeform 13">
              <a:extLst>
                <a:ext uri="{FF2B5EF4-FFF2-40B4-BE49-F238E27FC236}">
                  <a16:creationId xmlns:a16="http://schemas.microsoft.com/office/drawing/2014/main" id="{C1E32EF0-93A9-42DF-953A-1574E58C58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3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34" name="Group 14">
            <a:extLst>
              <a:ext uri="{FF2B5EF4-FFF2-40B4-BE49-F238E27FC236}">
                <a16:creationId xmlns:a16="http://schemas.microsoft.com/office/drawing/2014/main" id="{173F2476-AF66-478D-98AC-4E572A85CC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35" name="Freeform 206">
              <a:extLst>
                <a:ext uri="{FF2B5EF4-FFF2-40B4-BE49-F238E27FC236}">
                  <a16:creationId xmlns:a16="http://schemas.microsoft.com/office/drawing/2014/main" id="{C1FF5215-F946-48D6-BA7C-5BCEBE2D16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7" name="Freeform 211">
              <a:extLst>
                <a:ext uri="{FF2B5EF4-FFF2-40B4-BE49-F238E27FC236}">
                  <a16:creationId xmlns:a16="http://schemas.microsoft.com/office/drawing/2014/main" id="{E9B1CB7D-F5B1-40C6-9E55-F1314B9B5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8" name="Straight Connector 17">
              <a:extLst>
                <a:ext uri="{FF2B5EF4-FFF2-40B4-BE49-F238E27FC236}">
                  <a16:creationId xmlns:a16="http://schemas.microsoft.com/office/drawing/2014/main" id="{BA0F5362-ECD6-4C1D-9DFE-15BF70945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6" name="Rectangle 19">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1">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38"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24"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25"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grpSp>
        <p:nvGrpSpPr>
          <p:cNvPr id="39" name="Group 26">
            <a:extLst>
              <a:ext uri="{FF2B5EF4-FFF2-40B4-BE49-F238E27FC236}">
                <a16:creationId xmlns:a16="http://schemas.microsoft.com/office/drawing/2014/main" id="{AD746CED-0567-4DF8-AB5A-95553905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52688" y="1262063"/>
            <a:ext cx="7286625" cy="4333875"/>
            <a:chOff x="2452688" y="1262063"/>
            <a:chExt cx="7286625" cy="4333875"/>
          </a:xfrm>
        </p:grpSpPr>
        <p:sp useBgFill="1">
          <p:nvSpPr>
            <p:cNvPr id="28" name="Freeform 159">
              <a:extLst>
                <a:ext uri="{FF2B5EF4-FFF2-40B4-BE49-F238E27FC236}">
                  <a16:creationId xmlns:a16="http://schemas.microsoft.com/office/drawing/2014/main" id="{ADA5E076-A7C5-4275-A6C5-D0949C89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29" name="Freeform 164">
              <a:extLst>
                <a:ext uri="{FF2B5EF4-FFF2-40B4-BE49-F238E27FC236}">
                  <a16:creationId xmlns:a16="http://schemas.microsoft.com/office/drawing/2014/main" id="{8DA0B687-0059-4D26-A341-3533C07D8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2">
                <a:lumMod val="75000"/>
                <a:lumOff val="25000"/>
              </a:schemeClr>
            </a:solidFill>
            <a:ln w="0">
              <a:noFill/>
              <a:prstDash val="solid"/>
              <a:round/>
              <a:headEnd/>
              <a:tailEnd/>
            </a:ln>
          </p:spPr>
        </p:sp>
        <p:cxnSp>
          <p:nvCxnSpPr>
            <p:cNvPr id="30" name="Straight Connector 2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410200" y="386279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FFFBF0-04E9-7C7D-6CCF-3B5AC0A4E56F}"/>
              </a:ext>
            </a:extLst>
          </p:cNvPr>
          <p:cNvSpPr>
            <a:spLocks noGrp="1"/>
          </p:cNvSpPr>
          <p:nvPr>
            <p:ph type="title"/>
          </p:nvPr>
        </p:nvSpPr>
        <p:spPr>
          <a:xfrm>
            <a:off x="3162301" y="1830579"/>
            <a:ext cx="5860821" cy="1829015"/>
          </a:xfrm>
        </p:spPr>
        <p:txBody>
          <a:bodyPr vert="horz" lIns="91440" tIns="45720" rIns="91440" bIns="45720" rtlCol="0" anchor="ctr">
            <a:normAutofit/>
          </a:bodyPr>
          <a:lstStyle/>
          <a:p>
            <a:r>
              <a:rPr lang="en-US"/>
              <a:t>Case Study of a Successful Partnership</a:t>
            </a:r>
          </a:p>
        </p:txBody>
      </p:sp>
      <p:sp>
        <p:nvSpPr>
          <p:cNvPr id="3" name="Text Placeholder 2">
            <a:extLst>
              <a:ext uri="{FF2B5EF4-FFF2-40B4-BE49-F238E27FC236}">
                <a16:creationId xmlns:a16="http://schemas.microsoft.com/office/drawing/2014/main" id="{1EDD0052-97CC-EFEF-AA8F-C929D9E392E0}"/>
              </a:ext>
            </a:extLst>
          </p:cNvPr>
          <p:cNvSpPr>
            <a:spLocks noGrp="1"/>
          </p:cNvSpPr>
          <p:nvPr>
            <p:ph type="body" idx="1"/>
          </p:nvPr>
        </p:nvSpPr>
        <p:spPr>
          <a:xfrm>
            <a:off x="3162301" y="4176130"/>
            <a:ext cx="5860821" cy="926103"/>
          </a:xfrm>
        </p:spPr>
        <p:txBody>
          <a:bodyPr vert="horz" lIns="91440" tIns="45720" rIns="91440" bIns="45720" rtlCol="0" anchor="t">
            <a:normAutofit/>
          </a:bodyPr>
          <a:lstStyle/>
          <a:p>
            <a:pPr>
              <a:lnSpc>
                <a:spcPct val="120000"/>
              </a:lnSpc>
              <a:spcBef>
                <a:spcPts val="930"/>
              </a:spcBef>
            </a:pPr>
            <a:r>
              <a:rPr lang="en-US"/>
              <a:t>Colorado School of Mines Foundation </a:t>
            </a:r>
          </a:p>
          <a:p>
            <a:pPr>
              <a:lnSpc>
                <a:spcPct val="120000"/>
              </a:lnSpc>
              <a:spcBef>
                <a:spcPts val="930"/>
              </a:spcBef>
            </a:pPr>
            <a:r>
              <a:rPr lang="en-US"/>
              <a:t>&amp; Arthur Lakes Library</a:t>
            </a:r>
          </a:p>
        </p:txBody>
      </p:sp>
    </p:spTree>
    <p:extLst>
      <p:ext uri="{BB962C8B-B14F-4D97-AF65-F5344CB8AC3E}">
        <p14:creationId xmlns:p14="http://schemas.microsoft.com/office/powerpoint/2010/main" val="1755889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9FE8-4C85-FF2C-B56F-7CF7C017AD0D}"/>
              </a:ext>
            </a:extLst>
          </p:cNvPr>
          <p:cNvSpPr>
            <a:spLocks noGrp="1"/>
          </p:cNvSpPr>
          <p:nvPr>
            <p:ph type="title"/>
          </p:nvPr>
        </p:nvSpPr>
        <p:spPr/>
        <p:txBody>
          <a:bodyPr/>
          <a:lstStyle/>
          <a:p>
            <a:r>
              <a:rPr lang="en-US"/>
              <a:t>Michele Bishop</a:t>
            </a:r>
          </a:p>
        </p:txBody>
      </p:sp>
      <p:sp>
        <p:nvSpPr>
          <p:cNvPr id="4" name="Text Placeholder 3">
            <a:extLst>
              <a:ext uri="{FF2B5EF4-FFF2-40B4-BE49-F238E27FC236}">
                <a16:creationId xmlns:a16="http://schemas.microsoft.com/office/drawing/2014/main" id="{9FCC8F9E-6057-EAAC-BAA4-2C777783DA69}"/>
              </a:ext>
            </a:extLst>
          </p:cNvPr>
          <p:cNvSpPr>
            <a:spLocks noGrp="1"/>
          </p:cNvSpPr>
          <p:nvPr>
            <p:ph type="body" sz="half" idx="2"/>
          </p:nvPr>
        </p:nvSpPr>
        <p:spPr>
          <a:xfrm>
            <a:off x="8476487" y="3223806"/>
            <a:ext cx="3375543" cy="2872194"/>
          </a:xfrm>
        </p:spPr>
        <p:txBody>
          <a:bodyPr vert="horz" lIns="91440" tIns="45720" rIns="91440" bIns="45720" rtlCol="0" anchor="t">
            <a:normAutofit/>
          </a:bodyPr>
          <a:lstStyle/>
          <a:p>
            <a:pPr>
              <a:lnSpc>
                <a:spcPct val="100000"/>
              </a:lnSpc>
            </a:pPr>
            <a:r>
              <a:rPr lang="en-US">
                <a:ea typeface="Calibri"/>
                <a:cs typeface="Calibri"/>
              </a:rPr>
              <a:t>Senior Associate Director, Major Gifts</a:t>
            </a:r>
          </a:p>
          <a:p>
            <a:pPr>
              <a:lnSpc>
                <a:spcPct val="100000"/>
              </a:lnSpc>
            </a:pPr>
            <a:r>
              <a:rPr lang="en-US">
                <a:ea typeface="Calibri"/>
                <a:cs typeface="Calibri"/>
              </a:rPr>
              <a:t>Colorado School of Mines Foundation </a:t>
            </a:r>
          </a:p>
        </p:txBody>
      </p:sp>
      <p:pic>
        <p:nvPicPr>
          <p:cNvPr id="8" name="Picture Placeholder 7" descr="A person in a blue sweater&#10;&#10;Description automatically generated with low confidence">
            <a:extLst>
              <a:ext uri="{FF2B5EF4-FFF2-40B4-BE49-F238E27FC236}">
                <a16:creationId xmlns:a16="http://schemas.microsoft.com/office/drawing/2014/main" id="{FD7CC55F-7C21-FC2F-266E-83B9B489F9C4}"/>
              </a:ext>
            </a:extLst>
          </p:cNvPr>
          <p:cNvPicPr>
            <a:picLocks noGrp="1" noChangeAspect="1"/>
          </p:cNvPicPr>
          <p:nvPr>
            <p:ph type="pic" idx="1"/>
          </p:nvPr>
        </p:nvPicPr>
        <p:blipFill>
          <a:blip r:embed="rId3"/>
          <a:srcRect l="10519" r="10519"/>
          <a:stretch>
            <a:fillRect/>
          </a:stretch>
        </p:blipFill>
        <p:spPr/>
      </p:pic>
    </p:spTree>
    <p:extLst>
      <p:ext uri="{BB962C8B-B14F-4D97-AF65-F5344CB8AC3E}">
        <p14:creationId xmlns:p14="http://schemas.microsoft.com/office/powerpoint/2010/main" val="4292823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0408-C806-7A1E-545E-7E67DFA88B06}"/>
              </a:ext>
            </a:extLst>
          </p:cNvPr>
          <p:cNvSpPr>
            <a:spLocks noGrp="1"/>
          </p:cNvSpPr>
          <p:nvPr>
            <p:ph type="title"/>
          </p:nvPr>
        </p:nvSpPr>
        <p:spPr>
          <a:xfrm>
            <a:off x="490333" y="435128"/>
            <a:ext cx="9343507" cy="965509"/>
          </a:xfrm>
        </p:spPr>
        <p:txBody>
          <a:bodyPr/>
          <a:lstStyle/>
          <a:p>
            <a:pPr algn="ctr"/>
            <a:r>
              <a:rPr lang="en-US"/>
              <a:t>Case Study of a Successful Partnership</a:t>
            </a:r>
          </a:p>
        </p:txBody>
      </p:sp>
      <p:sp>
        <p:nvSpPr>
          <p:cNvPr id="3" name="Content Placeholder 2">
            <a:extLst>
              <a:ext uri="{FF2B5EF4-FFF2-40B4-BE49-F238E27FC236}">
                <a16:creationId xmlns:a16="http://schemas.microsoft.com/office/drawing/2014/main" id="{8A0ADC35-A4B7-2943-BA92-B112860A3776}"/>
              </a:ext>
            </a:extLst>
          </p:cNvPr>
          <p:cNvSpPr>
            <a:spLocks noGrp="1"/>
          </p:cNvSpPr>
          <p:nvPr>
            <p:ph idx="1"/>
          </p:nvPr>
        </p:nvSpPr>
        <p:spPr>
          <a:xfrm>
            <a:off x="487730" y="1915933"/>
            <a:ext cx="7597040" cy="4180067"/>
          </a:xfrm>
        </p:spPr>
        <p:txBody>
          <a:bodyPr vert="horz" lIns="91440" tIns="45720" rIns="91440" bIns="45720" rtlCol="0" anchor="t">
            <a:normAutofit/>
          </a:bodyPr>
          <a:lstStyle/>
          <a:p>
            <a:r>
              <a:rPr lang="en-US">
                <a:ea typeface="Calibri"/>
                <a:cs typeface="Calibri"/>
              </a:rPr>
              <a:t>Relationships</a:t>
            </a:r>
          </a:p>
          <a:p>
            <a:pPr lvl="1"/>
            <a:r>
              <a:rPr lang="en-US">
                <a:ea typeface="Calibri"/>
                <a:cs typeface="Calibri"/>
              </a:rPr>
              <a:t>Library One-Pager to all major givers</a:t>
            </a:r>
          </a:p>
          <a:p>
            <a:pPr lvl="1"/>
            <a:r>
              <a:rPr lang="en-US">
                <a:ea typeface="Calibri"/>
                <a:cs typeface="Calibri"/>
              </a:rPr>
              <a:t>Remote visits to library donors</a:t>
            </a:r>
          </a:p>
          <a:p>
            <a:pPr lvl="1"/>
            <a:r>
              <a:rPr lang="en-US">
                <a:ea typeface="Calibri"/>
                <a:cs typeface="Calibri"/>
              </a:rPr>
              <a:t>Legacy gifts</a:t>
            </a:r>
          </a:p>
          <a:p>
            <a:pPr lvl="1"/>
            <a:r>
              <a:rPr lang="en-US">
                <a:ea typeface="Calibri"/>
                <a:cs typeface="Calibri"/>
              </a:rPr>
              <a:t>Single voice for foundation</a:t>
            </a:r>
          </a:p>
          <a:p>
            <a:pPr lvl="1"/>
            <a:r>
              <a:rPr lang="en-US">
                <a:ea typeface="Calibri"/>
                <a:cs typeface="Calibri"/>
              </a:rPr>
              <a:t>Monthly Reports</a:t>
            </a:r>
          </a:p>
          <a:p>
            <a:r>
              <a:rPr lang="en-US">
                <a:ea typeface="Calibri"/>
                <a:cs typeface="Calibri"/>
              </a:rPr>
              <a:t>Challenges</a:t>
            </a:r>
          </a:p>
          <a:p>
            <a:pPr lvl="1"/>
            <a:r>
              <a:rPr lang="en-US">
                <a:ea typeface="Calibri"/>
                <a:cs typeface="Calibri"/>
              </a:rPr>
              <a:t>Hybrid</a:t>
            </a:r>
          </a:p>
          <a:p>
            <a:pPr lvl="1"/>
            <a:r>
              <a:rPr lang="en-US">
                <a:ea typeface="Calibri"/>
                <a:cs typeface="Calibri"/>
              </a:rPr>
              <a:t>On the road</a:t>
            </a:r>
          </a:p>
        </p:txBody>
      </p:sp>
      <p:sp>
        <p:nvSpPr>
          <p:cNvPr id="4" name="Text Placeholder 3">
            <a:extLst>
              <a:ext uri="{FF2B5EF4-FFF2-40B4-BE49-F238E27FC236}">
                <a16:creationId xmlns:a16="http://schemas.microsoft.com/office/drawing/2014/main" id="{187F7333-1A45-C803-6827-C4FF9AA7C17A}"/>
              </a:ext>
            </a:extLst>
          </p:cNvPr>
          <p:cNvSpPr>
            <a:spLocks noGrp="1"/>
          </p:cNvSpPr>
          <p:nvPr>
            <p:ph type="body" sz="half" idx="2"/>
          </p:nvPr>
        </p:nvSpPr>
        <p:spPr/>
        <p:txBody>
          <a:bodyPr vert="horz" lIns="91440" tIns="45720" rIns="91440" bIns="45720" rtlCol="0" anchor="t">
            <a:normAutofit/>
          </a:bodyPr>
          <a:lstStyle/>
          <a:p>
            <a:r>
              <a:rPr lang="en-US" sz="2800">
                <a:ea typeface="Calibri"/>
                <a:cs typeface="Calibri"/>
              </a:rPr>
              <a:t>Relationships</a:t>
            </a:r>
          </a:p>
          <a:p>
            <a:r>
              <a:rPr lang="en-US" sz="2800">
                <a:ea typeface="Calibri"/>
                <a:cs typeface="Calibri"/>
              </a:rPr>
              <a:t>Challenges</a:t>
            </a:r>
          </a:p>
          <a:p>
            <a:r>
              <a:rPr lang="en-US" sz="2800">
                <a:ea typeface="Calibri"/>
                <a:cs typeface="Calibri"/>
              </a:rPr>
              <a:t>Results</a:t>
            </a:r>
          </a:p>
        </p:txBody>
      </p:sp>
    </p:spTree>
    <p:extLst>
      <p:ext uri="{BB962C8B-B14F-4D97-AF65-F5344CB8AC3E}">
        <p14:creationId xmlns:p14="http://schemas.microsoft.com/office/powerpoint/2010/main" val="7193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EDD5-A73E-DFA7-42DA-02D50B55C83F}"/>
              </a:ext>
            </a:extLst>
          </p:cNvPr>
          <p:cNvSpPr>
            <a:spLocks noGrp="1"/>
          </p:cNvSpPr>
          <p:nvPr>
            <p:ph type="title"/>
          </p:nvPr>
        </p:nvSpPr>
        <p:spPr/>
        <p:txBody>
          <a:bodyPr/>
          <a:lstStyle/>
          <a:p>
            <a:r>
              <a:rPr lang="en-US"/>
              <a:t>Results of Successful Partnerships</a:t>
            </a:r>
          </a:p>
        </p:txBody>
      </p:sp>
      <p:pic>
        <p:nvPicPr>
          <p:cNvPr id="5" name="Picture 5" descr="A picture containing table&#10;&#10;Description automatically generated">
            <a:extLst>
              <a:ext uri="{FF2B5EF4-FFF2-40B4-BE49-F238E27FC236}">
                <a16:creationId xmlns:a16="http://schemas.microsoft.com/office/drawing/2014/main" id="{6DD14E4D-3267-2002-A9D0-FAD8396B20FA}"/>
              </a:ext>
            </a:extLst>
          </p:cNvPr>
          <p:cNvPicPr>
            <a:picLocks noGrp="1" noChangeAspect="1"/>
          </p:cNvPicPr>
          <p:nvPr>
            <p:ph type="pic" idx="1"/>
          </p:nvPr>
        </p:nvPicPr>
        <p:blipFill rotWithShape="1">
          <a:blip r:embed="rId3"/>
          <a:srcRect t="-578" r="-499" b="-145"/>
          <a:stretch/>
        </p:blipFill>
        <p:spPr>
          <a:xfrm>
            <a:off x="237506" y="1880260"/>
            <a:ext cx="8247083" cy="4750180"/>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46D9718-808C-0E5D-7E57-3547A3EC5BA0}"/>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9481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E82A-3E17-6972-E435-3518D9E39BA3}"/>
              </a:ext>
            </a:extLst>
          </p:cNvPr>
          <p:cNvSpPr>
            <a:spLocks noGrp="1"/>
          </p:cNvSpPr>
          <p:nvPr>
            <p:ph type="title"/>
          </p:nvPr>
        </p:nvSpPr>
        <p:spPr/>
        <p:txBody>
          <a:bodyPr/>
          <a:lstStyle/>
          <a:p>
            <a:r>
              <a:rPr lang="en-US"/>
              <a:t>Sharing Strategies for Successful Partnerships</a:t>
            </a:r>
          </a:p>
        </p:txBody>
      </p:sp>
      <p:sp>
        <p:nvSpPr>
          <p:cNvPr id="3" name="Content Placeholder 2">
            <a:extLst>
              <a:ext uri="{FF2B5EF4-FFF2-40B4-BE49-F238E27FC236}">
                <a16:creationId xmlns:a16="http://schemas.microsoft.com/office/drawing/2014/main" id="{F1F5B465-F5FA-3D6C-E6AA-E491E7EB1A34}"/>
              </a:ext>
            </a:extLst>
          </p:cNvPr>
          <p:cNvSpPr>
            <a:spLocks noGrp="1"/>
          </p:cNvSpPr>
          <p:nvPr>
            <p:ph idx="1"/>
          </p:nvPr>
        </p:nvSpPr>
        <p:spPr/>
        <p:txBody>
          <a:bodyPr vert="horz" lIns="91440" tIns="45720" rIns="91440" bIns="45720" rtlCol="0" anchor="t">
            <a:normAutofit/>
          </a:bodyPr>
          <a:lstStyle/>
          <a:p>
            <a:r>
              <a:rPr lang="en-US">
                <a:cs typeface="Calibri"/>
              </a:rPr>
              <a:t>Let's learn from each other: break up into groups of 3-5 and discuss what has worked for your institution</a:t>
            </a:r>
          </a:p>
          <a:p>
            <a:r>
              <a:rPr lang="en-US">
                <a:cs typeface="Calibri"/>
              </a:rPr>
              <a:t>We will have large group sharing after 10 mins</a:t>
            </a:r>
          </a:p>
        </p:txBody>
      </p:sp>
      <p:pic>
        <p:nvPicPr>
          <p:cNvPr id="4" name="Picture 4" descr="A picture containing text, clipart&#10;&#10;Description automatically generated">
            <a:hlinkClick r:id="rId3"/>
            <a:extLst>
              <a:ext uri="{FF2B5EF4-FFF2-40B4-BE49-F238E27FC236}">
                <a16:creationId xmlns:a16="http://schemas.microsoft.com/office/drawing/2014/main" id="{495ECC1D-09EC-6DF8-42FE-CBDE7991D367}"/>
              </a:ext>
            </a:extLst>
          </p:cNvPr>
          <p:cNvPicPr>
            <a:picLocks noChangeAspect="1"/>
          </p:cNvPicPr>
          <p:nvPr/>
        </p:nvPicPr>
        <p:blipFill>
          <a:blip r:embed="rId4"/>
          <a:stretch>
            <a:fillRect/>
          </a:stretch>
        </p:blipFill>
        <p:spPr>
          <a:xfrm>
            <a:off x="10614502" y="5452735"/>
            <a:ext cx="1255213" cy="1255213"/>
          </a:xfrm>
          <a:prstGeom prst="rect">
            <a:avLst/>
          </a:prstGeom>
        </p:spPr>
      </p:pic>
    </p:spTree>
    <p:extLst>
      <p:ext uri="{BB962C8B-B14F-4D97-AF65-F5344CB8AC3E}">
        <p14:creationId xmlns:p14="http://schemas.microsoft.com/office/powerpoint/2010/main" val="297007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1F3A-BA07-7B35-FE2F-94E154A536B9}"/>
              </a:ext>
            </a:extLst>
          </p:cNvPr>
          <p:cNvSpPr>
            <a:spLocks noGrp="1"/>
          </p:cNvSpPr>
          <p:nvPr>
            <p:ph type="ctrTitle"/>
          </p:nvPr>
        </p:nvSpPr>
        <p:spPr/>
        <p:txBody>
          <a:bodyPr/>
          <a:lstStyle/>
          <a:p>
            <a:r>
              <a:rPr lang="en-US"/>
              <a:t>Thank you!</a:t>
            </a:r>
            <a:br>
              <a:rPr lang="en-US"/>
            </a:br>
            <a:br>
              <a:rPr lang="en-US"/>
            </a:br>
            <a:r>
              <a:rPr lang="en-US"/>
              <a:t>Questions?</a:t>
            </a:r>
          </a:p>
        </p:txBody>
      </p:sp>
      <p:sp>
        <p:nvSpPr>
          <p:cNvPr id="3" name="Subtitle 2">
            <a:extLst>
              <a:ext uri="{FF2B5EF4-FFF2-40B4-BE49-F238E27FC236}">
                <a16:creationId xmlns:a16="http://schemas.microsoft.com/office/drawing/2014/main" id="{19EAAD3D-AF8D-574F-BB0C-085C8F1B4C8F}"/>
              </a:ext>
            </a:extLst>
          </p:cNvPr>
          <p:cNvSpPr>
            <a:spLocks noGrp="1"/>
          </p:cNvSpPr>
          <p:nvPr>
            <p:ph type="subTitle" idx="1"/>
          </p:nvPr>
        </p:nvSpPr>
        <p:spPr/>
        <p:txBody>
          <a:bodyPr/>
          <a:lstStyle/>
          <a:p>
            <a:r>
              <a:rPr lang="en-US">
                <a:ea typeface="Calibri"/>
                <a:cs typeface="Calibri"/>
                <a:hlinkClick r:id="rId3"/>
              </a:rPr>
              <a:t>cesmith@ku.edu</a:t>
            </a:r>
            <a:endParaRPr lang="en-US">
              <a:ea typeface="Calibri"/>
              <a:cs typeface="Calibri"/>
            </a:endParaRPr>
          </a:p>
          <a:p>
            <a:r>
              <a:rPr lang="en-US">
                <a:ea typeface="Calibri"/>
                <a:cs typeface="Calibri"/>
                <a:hlinkClick r:id="rId4"/>
              </a:rPr>
              <a:t>ormeo@mines.edu</a:t>
            </a:r>
            <a:r>
              <a:rPr lang="en-US">
                <a:ea typeface="Calibri"/>
                <a:cs typeface="Calibri"/>
              </a:rPr>
              <a:t> </a:t>
            </a:r>
          </a:p>
        </p:txBody>
      </p:sp>
    </p:spTree>
    <p:extLst>
      <p:ext uri="{BB962C8B-B14F-4D97-AF65-F5344CB8AC3E}">
        <p14:creationId xmlns:p14="http://schemas.microsoft.com/office/powerpoint/2010/main" val="1269448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C122-85FD-59FC-8981-09E3FA0ED7FC}"/>
              </a:ext>
            </a:extLst>
          </p:cNvPr>
          <p:cNvSpPr>
            <a:spLocks noGrp="1"/>
          </p:cNvSpPr>
          <p:nvPr>
            <p:ph type="title"/>
          </p:nvPr>
        </p:nvSpPr>
        <p:spPr/>
        <p:txBody>
          <a:bodyPr/>
          <a:lstStyle/>
          <a:p>
            <a:r>
              <a:rPr lang="en-US"/>
              <a:t>Carol E Smith</a:t>
            </a:r>
          </a:p>
        </p:txBody>
      </p:sp>
      <p:sp>
        <p:nvSpPr>
          <p:cNvPr id="4" name="Text Placeholder 3">
            <a:extLst>
              <a:ext uri="{FF2B5EF4-FFF2-40B4-BE49-F238E27FC236}">
                <a16:creationId xmlns:a16="http://schemas.microsoft.com/office/drawing/2014/main" id="{F264EAA7-0473-7B59-B336-D4226C425013}"/>
              </a:ext>
            </a:extLst>
          </p:cNvPr>
          <p:cNvSpPr>
            <a:spLocks noGrp="1"/>
          </p:cNvSpPr>
          <p:nvPr>
            <p:ph type="body" sz="half" idx="2"/>
          </p:nvPr>
        </p:nvSpPr>
        <p:spPr>
          <a:xfrm>
            <a:off x="8476487" y="3223806"/>
            <a:ext cx="3584134" cy="2872194"/>
          </a:xfrm>
        </p:spPr>
        <p:txBody>
          <a:bodyPr vert="horz" lIns="91440" tIns="45720" rIns="91440" bIns="45720" rtlCol="0" anchor="t">
            <a:normAutofit/>
          </a:bodyPr>
          <a:lstStyle/>
          <a:p>
            <a:r>
              <a:rPr lang="en-US" sz="2400" dirty="0">
                <a:ea typeface="Calibri"/>
                <a:cs typeface="Calibri"/>
              </a:rPr>
              <a:t>Dean of KU Libraries </a:t>
            </a:r>
          </a:p>
          <a:p>
            <a:r>
              <a:rPr lang="en-US" sz="2400" dirty="0">
                <a:ea typeface="Calibri"/>
                <a:cs typeface="Calibri"/>
              </a:rPr>
              <a:t>University of Kansas, Lawrence, KS</a:t>
            </a:r>
          </a:p>
        </p:txBody>
      </p:sp>
      <p:pic>
        <p:nvPicPr>
          <p:cNvPr id="10" name="Picture Placeholder 9" descr="A picture containing human face, clothing, person, wall&#10;&#10;Description automatically generated">
            <a:extLst>
              <a:ext uri="{FF2B5EF4-FFF2-40B4-BE49-F238E27FC236}">
                <a16:creationId xmlns:a16="http://schemas.microsoft.com/office/drawing/2014/main" id="{CE76C707-C44A-DE1C-7937-842964096C06}"/>
              </a:ext>
            </a:extLst>
          </p:cNvPr>
          <p:cNvPicPr>
            <a:picLocks noGrp="1" noChangeAspect="1"/>
          </p:cNvPicPr>
          <p:nvPr>
            <p:ph type="pic" idx="1"/>
          </p:nvPr>
        </p:nvPicPr>
        <p:blipFill>
          <a:blip r:embed="rId3"/>
          <a:srcRect l="10589" r="10589"/>
          <a:stretch>
            <a:fillRect/>
          </a:stretch>
        </p:blipFill>
        <p:spPr/>
      </p:pic>
    </p:spTree>
    <p:extLst>
      <p:ext uri="{BB962C8B-B14F-4D97-AF65-F5344CB8AC3E}">
        <p14:creationId xmlns:p14="http://schemas.microsoft.com/office/powerpoint/2010/main" val="293643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9FE8-4C85-FF2C-B56F-7CF7C017AD0D}"/>
              </a:ext>
            </a:extLst>
          </p:cNvPr>
          <p:cNvSpPr>
            <a:spLocks noGrp="1"/>
          </p:cNvSpPr>
          <p:nvPr>
            <p:ph type="title"/>
          </p:nvPr>
        </p:nvSpPr>
        <p:spPr/>
        <p:txBody>
          <a:bodyPr/>
          <a:lstStyle/>
          <a:p>
            <a:r>
              <a:rPr lang="en-US"/>
              <a:t>Sarah </a:t>
            </a:r>
            <a:r>
              <a:rPr lang="en-US" err="1"/>
              <a:t>Ormeo</a:t>
            </a:r>
          </a:p>
        </p:txBody>
      </p:sp>
      <p:pic>
        <p:nvPicPr>
          <p:cNvPr id="5" name="Picture 5">
            <a:extLst>
              <a:ext uri="{FF2B5EF4-FFF2-40B4-BE49-F238E27FC236}">
                <a16:creationId xmlns:a16="http://schemas.microsoft.com/office/drawing/2014/main" id="{F8FAC0D6-0075-7FAB-90F1-97DA25B56925}"/>
              </a:ext>
            </a:extLst>
          </p:cNvPr>
          <p:cNvPicPr>
            <a:picLocks noGrp="1" noChangeAspect="1"/>
          </p:cNvPicPr>
          <p:nvPr>
            <p:ph type="pic" idx="1"/>
          </p:nvPr>
        </p:nvPicPr>
        <p:blipFill>
          <a:blip r:embed="rId3"/>
          <a:srcRect l="10555" r="10555"/>
          <a:stretch/>
        </p:blipFill>
        <p:spPr/>
      </p:pic>
      <p:sp>
        <p:nvSpPr>
          <p:cNvPr id="4" name="Text Placeholder 3">
            <a:extLst>
              <a:ext uri="{FF2B5EF4-FFF2-40B4-BE49-F238E27FC236}">
                <a16:creationId xmlns:a16="http://schemas.microsoft.com/office/drawing/2014/main" id="{9FCC8F9E-6057-EAAC-BAA4-2C777783DA69}"/>
              </a:ext>
            </a:extLst>
          </p:cNvPr>
          <p:cNvSpPr>
            <a:spLocks noGrp="1"/>
          </p:cNvSpPr>
          <p:nvPr>
            <p:ph type="body" sz="half" idx="2"/>
          </p:nvPr>
        </p:nvSpPr>
        <p:spPr>
          <a:xfrm>
            <a:off x="8476488" y="3223806"/>
            <a:ext cx="3489540" cy="2872194"/>
          </a:xfrm>
        </p:spPr>
        <p:txBody>
          <a:bodyPr vert="horz" lIns="91440" tIns="45720" rIns="91440" bIns="45720" rtlCol="0" anchor="t">
            <a:normAutofit fontScale="92500"/>
          </a:bodyPr>
          <a:lstStyle/>
          <a:p>
            <a:pPr>
              <a:lnSpc>
                <a:spcPct val="100000"/>
              </a:lnSpc>
            </a:pPr>
            <a:r>
              <a:rPr lang="en-US" sz="2400" dirty="0">
                <a:ea typeface="Calibri"/>
                <a:cs typeface="Calibri"/>
              </a:rPr>
              <a:t>Communications and Development Office; Library Program Administrator</a:t>
            </a:r>
            <a:endParaRPr lang="en-US" sz="2400" dirty="0"/>
          </a:p>
          <a:p>
            <a:pPr>
              <a:lnSpc>
                <a:spcPct val="100000"/>
              </a:lnSpc>
            </a:pPr>
            <a:endParaRPr lang="en-US" sz="2400" dirty="0">
              <a:ea typeface="Calibri"/>
              <a:cs typeface="Calibri"/>
            </a:endParaRPr>
          </a:p>
          <a:p>
            <a:pPr>
              <a:lnSpc>
                <a:spcPct val="100000"/>
              </a:lnSpc>
            </a:pPr>
            <a:r>
              <a:rPr lang="en-US" sz="2400" dirty="0">
                <a:ea typeface="Calibri"/>
                <a:cs typeface="Calibri"/>
              </a:rPr>
              <a:t>Colorado School of Mines </a:t>
            </a:r>
          </a:p>
          <a:p>
            <a:pPr>
              <a:lnSpc>
                <a:spcPct val="100000"/>
              </a:lnSpc>
            </a:pPr>
            <a:r>
              <a:rPr lang="en-US" sz="2400" dirty="0">
                <a:ea typeface="Calibri"/>
                <a:cs typeface="Calibri"/>
              </a:rPr>
              <a:t>Arthur Lakes Library</a:t>
            </a:r>
          </a:p>
        </p:txBody>
      </p:sp>
    </p:spTree>
    <p:extLst>
      <p:ext uri="{BB962C8B-B14F-4D97-AF65-F5344CB8AC3E}">
        <p14:creationId xmlns:p14="http://schemas.microsoft.com/office/powerpoint/2010/main" val="41323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1719-FC8D-BFF8-D84A-AD31FBD03E7F}"/>
              </a:ext>
            </a:extLst>
          </p:cNvPr>
          <p:cNvSpPr>
            <a:spLocks noGrp="1"/>
          </p:cNvSpPr>
          <p:nvPr>
            <p:ph type="title"/>
          </p:nvPr>
        </p:nvSpPr>
        <p:spPr/>
        <p:txBody>
          <a:bodyPr/>
          <a:lstStyle/>
          <a:p>
            <a:r>
              <a:rPr lang="en-US" dirty="0"/>
              <a:t>Colorado School of Mines</a:t>
            </a:r>
          </a:p>
        </p:txBody>
      </p:sp>
      <p:sp>
        <p:nvSpPr>
          <p:cNvPr id="4" name="Text Placeholder 3">
            <a:extLst>
              <a:ext uri="{FF2B5EF4-FFF2-40B4-BE49-F238E27FC236}">
                <a16:creationId xmlns:a16="http://schemas.microsoft.com/office/drawing/2014/main" id="{9522D698-663B-2611-5C0B-B970F1B41215}"/>
              </a:ext>
            </a:extLst>
          </p:cNvPr>
          <p:cNvSpPr>
            <a:spLocks noGrp="1"/>
          </p:cNvSpPr>
          <p:nvPr>
            <p:ph type="body" sz="half" idx="2"/>
          </p:nvPr>
        </p:nvSpPr>
        <p:spPr/>
        <p:txBody>
          <a:bodyPr/>
          <a:lstStyle/>
          <a:p>
            <a:endParaRPr lang="en-US" dirty="0"/>
          </a:p>
        </p:txBody>
      </p:sp>
      <p:sp>
        <p:nvSpPr>
          <p:cNvPr id="6" name="TextBox 5">
            <a:extLst>
              <a:ext uri="{FF2B5EF4-FFF2-40B4-BE49-F238E27FC236}">
                <a16:creationId xmlns:a16="http://schemas.microsoft.com/office/drawing/2014/main" id="{14B79F25-A500-A09F-916E-976633821965}"/>
              </a:ext>
            </a:extLst>
          </p:cNvPr>
          <p:cNvSpPr txBox="1"/>
          <p:nvPr/>
        </p:nvSpPr>
        <p:spPr>
          <a:xfrm>
            <a:off x="772510" y="867101"/>
            <a:ext cx="4957508"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Colorado’s premier STEM Institution</a:t>
            </a:r>
          </a:p>
          <a:p>
            <a:pPr marL="285750" indent="-285750">
              <a:buFont typeface="Arial" panose="020B0604020202020204" pitchFamily="34" charset="0"/>
              <a:buChar char="•"/>
            </a:pPr>
            <a:r>
              <a:rPr lang="en-US" sz="2400" dirty="0"/>
              <a:t>Golden, CO</a:t>
            </a:r>
          </a:p>
          <a:p>
            <a:pPr marL="285750" indent="-285750">
              <a:buFont typeface="Arial" panose="020B0604020202020204" pitchFamily="34" charset="0"/>
              <a:buChar char="•"/>
            </a:pPr>
            <a:r>
              <a:rPr lang="en-US" sz="2400" dirty="0"/>
              <a:t>Public</a:t>
            </a:r>
          </a:p>
          <a:p>
            <a:pPr marL="285750" indent="-285750">
              <a:buFont typeface="Arial" panose="020B0604020202020204" pitchFamily="34" charset="0"/>
              <a:buChar char="•"/>
            </a:pPr>
            <a:r>
              <a:rPr lang="en-US" sz="2400" dirty="0"/>
              <a:t>7,172 students</a:t>
            </a:r>
          </a:p>
          <a:p>
            <a:pPr marL="285750" indent="-285750">
              <a:buFont typeface="Arial" panose="020B0604020202020204" pitchFamily="34" charset="0"/>
              <a:buChar char="•"/>
            </a:pPr>
            <a:r>
              <a:rPr lang="en-US" sz="2400" dirty="0"/>
              <a:t>150</a:t>
            </a:r>
            <a:r>
              <a:rPr lang="en-US" sz="2400" baseline="30000" dirty="0"/>
              <a:t>th</a:t>
            </a:r>
            <a:r>
              <a:rPr lang="en-US" sz="2400" dirty="0"/>
              <a:t> anniversary in 2024</a:t>
            </a:r>
          </a:p>
          <a:p>
            <a:pPr marL="285750" indent="-285750">
              <a:buFont typeface="Arial" panose="020B0604020202020204" pitchFamily="34" charset="0"/>
              <a:buChar char="•"/>
            </a:pPr>
            <a:r>
              <a:rPr lang="en-US" sz="2400" dirty="0"/>
              <a:t>R1</a:t>
            </a:r>
          </a:p>
          <a:p>
            <a:pPr marL="285750" indent="-285750">
              <a:buFont typeface="Arial" panose="020B0604020202020204" pitchFamily="34" charset="0"/>
              <a:buChar char="•"/>
            </a:pPr>
            <a:r>
              <a:rPr lang="en-US" sz="2400" dirty="0"/>
              <a:t>$95M research awards in 2022</a:t>
            </a:r>
          </a:p>
          <a:p>
            <a:pPr marL="285750" indent="-285750">
              <a:buFont typeface="Arial" panose="020B0604020202020204" pitchFamily="34" charset="0"/>
              <a:buChar char="•"/>
            </a:pPr>
            <a:r>
              <a:rPr lang="en-US" sz="2400" dirty="0"/>
              <a:t>Innovative programs like:</a:t>
            </a:r>
          </a:p>
          <a:p>
            <a:pPr marL="742950" lvl="1" indent="-285750">
              <a:buFont typeface="Arial" panose="020B0604020202020204" pitchFamily="34" charset="0"/>
              <a:buChar char="•"/>
            </a:pPr>
            <a:r>
              <a:rPr lang="en-US" sz="2400" dirty="0"/>
              <a:t>Space Resources</a:t>
            </a:r>
          </a:p>
          <a:p>
            <a:pPr marL="742950" lvl="1" indent="-285750">
              <a:buFont typeface="Arial" panose="020B0604020202020204" pitchFamily="34" charset="0"/>
              <a:buChar char="•"/>
            </a:pPr>
            <a:r>
              <a:rPr lang="en-US" sz="2400" dirty="0"/>
              <a:t>Interdisciplinary</a:t>
            </a:r>
          </a:p>
          <a:p>
            <a:pPr marL="1200150" lvl="2" indent="-285750">
              <a:buFont typeface="Arial" panose="020B0604020202020204" pitchFamily="34" charset="0"/>
              <a:buChar char="•"/>
            </a:pPr>
            <a:r>
              <a:rPr lang="en-US" sz="2400" dirty="0"/>
              <a:t>e.g., Quantum Engineering</a:t>
            </a:r>
          </a:p>
          <a:p>
            <a:pPr marL="285750" indent="-285750">
              <a:buFont typeface="Arial" panose="020B0604020202020204" pitchFamily="34" charset="0"/>
              <a:buChar char="•"/>
            </a:pPr>
            <a:r>
              <a:rPr lang="en-US" sz="2400" dirty="0"/>
              <a:t>Arthur Lakes Library</a:t>
            </a:r>
          </a:p>
        </p:txBody>
      </p:sp>
      <p:pic>
        <p:nvPicPr>
          <p:cNvPr id="1026" name="Picture 2" descr="Colorado School of Mines - Best Engineering Schools - US News">
            <a:extLst>
              <a:ext uri="{FF2B5EF4-FFF2-40B4-BE49-F238E27FC236}">
                <a16:creationId xmlns:a16="http://schemas.microsoft.com/office/drawing/2014/main" id="{F363022D-33F0-964C-6AD6-A4DA14795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683" y="4288218"/>
            <a:ext cx="5974302" cy="236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0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BCD0-A6E5-2BDD-302C-F7261904E31C}"/>
              </a:ext>
            </a:extLst>
          </p:cNvPr>
          <p:cNvSpPr>
            <a:spLocks noGrp="1"/>
          </p:cNvSpPr>
          <p:nvPr>
            <p:ph type="title"/>
          </p:nvPr>
        </p:nvSpPr>
        <p:spPr/>
        <p:txBody>
          <a:bodyPr/>
          <a:lstStyle/>
          <a:p>
            <a:r>
              <a:rPr lang="en-US"/>
              <a:t>Goals of the presentation</a:t>
            </a:r>
          </a:p>
        </p:txBody>
      </p:sp>
      <p:sp>
        <p:nvSpPr>
          <p:cNvPr id="3" name="Content Placeholder 2">
            <a:extLst>
              <a:ext uri="{FF2B5EF4-FFF2-40B4-BE49-F238E27FC236}">
                <a16:creationId xmlns:a16="http://schemas.microsoft.com/office/drawing/2014/main" id="{0F7D7399-4C56-41DA-ED1D-A5C8131820C8}"/>
              </a:ext>
            </a:extLst>
          </p:cNvPr>
          <p:cNvSpPr>
            <a:spLocks noGrp="1"/>
          </p:cNvSpPr>
          <p:nvPr>
            <p:ph idx="1"/>
          </p:nvPr>
        </p:nvSpPr>
        <p:spPr/>
        <p:txBody>
          <a:bodyPr vert="horz" lIns="91440" tIns="45720" rIns="91440" bIns="45720" rtlCol="0" anchor="t">
            <a:normAutofit/>
          </a:bodyPr>
          <a:lstStyle/>
          <a:p>
            <a:r>
              <a:rPr lang="en-US" sz="2800" dirty="0">
                <a:ea typeface="Calibri"/>
                <a:cs typeface="Calibri"/>
              </a:rPr>
              <a:t>Provide an </a:t>
            </a:r>
            <a:r>
              <a:rPr lang="en-US" sz="2800" b="1" dirty="0">
                <a:ea typeface="Calibri"/>
                <a:cs typeface="Calibri"/>
              </a:rPr>
              <a:t>overview</a:t>
            </a:r>
            <a:r>
              <a:rPr lang="en-US" sz="2800" dirty="0">
                <a:ea typeface="Calibri"/>
                <a:cs typeface="Calibri"/>
              </a:rPr>
              <a:t> of the liaison model</a:t>
            </a:r>
          </a:p>
          <a:p>
            <a:r>
              <a:rPr lang="en-US" sz="2800" b="1" dirty="0">
                <a:ea typeface="Calibri"/>
                <a:cs typeface="Calibri"/>
              </a:rPr>
              <a:t>Importance</a:t>
            </a:r>
            <a:r>
              <a:rPr lang="en-US" sz="2800" dirty="0">
                <a:ea typeface="Calibri"/>
                <a:cs typeface="Calibri"/>
              </a:rPr>
              <a:t> of a successful liaison partnership</a:t>
            </a:r>
          </a:p>
          <a:p>
            <a:r>
              <a:rPr lang="en-US" sz="2800" b="1" dirty="0">
                <a:ea typeface="Calibri"/>
                <a:cs typeface="Calibri"/>
              </a:rPr>
              <a:t>Strategies</a:t>
            </a:r>
            <a:r>
              <a:rPr lang="en-US" sz="2800" dirty="0">
                <a:ea typeface="Calibri"/>
                <a:cs typeface="Calibri"/>
              </a:rPr>
              <a:t> for a successful liaison partnership</a:t>
            </a:r>
          </a:p>
          <a:p>
            <a:r>
              <a:rPr lang="en-US" sz="2800" b="1" dirty="0">
                <a:ea typeface="Calibri"/>
                <a:cs typeface="Calibri"/>
              </a:rPr>
              <a:t>Case study </a:t>
            </a:r>
            <a:r>
              <a:rPr lang="en-US" sz="2800" dirty="0">
                <a:ea typeface="Calibri"/>
                <a:cs typeface="Calibri"/>
              </a:rPr>
              <a:t>of a successful liaison partnership</a:t>
            </a:r>
          </a:p>
          <a:p>
            <a:r>
              <a:rPr lang="en-US" sz="2800" b="1" dirty="0">
                <a:ea typeface="Calibri"/>
                <a:cs typeface="Calibri"/>
              </a:rPr>
              <a:t>Sharing</a:t>
            </a:r>
            <a:r>
              <a:rPr lang="en-US" sz="2800" dirty="0">
                <a:ea typeface="Calibri"/>
                <a:cs typeface="Calibri"/>
              </a:rPr>
              <a:t> strategies</a:t>
            </a:r>
          </a:p>
          <a:p>
            <a:r>
              <a:rPr lang="en-US" sz="2800" b="1" dirty="0">
                <a:ea typeface="Calibri"/>
                <a:cs typeface="Calibri"/>
              </a:rPr>
              <a:t>Wrap up</a:t>
            </a:r>
          </a:p>
        </p:txBody>
      </p:sp>
    </p:spTree>
    <p:extLst>
      <p:ext uri="{BB962C8B-B14F-4D97-AF65-F5344CB8AC3E}">
        <p14:creationId xmlns:p14="http://schemas.microsoft.com/office/powerpoint/2010/main" val="296110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8DC0-DC78-637F-F814-51DE9C9D17AA}"/>
              </a:ext>
            </a:extLst>
          </p:cNvPr>
          <p:cNvSpPr>
            <a:spLocks noGrp="1"/>
          </p:cNvSpPr>
          <p:nvPr>
            <p:ph type="title"/>
          </p:nvPr>
        </p:nvSpPr>
        <p:spPr/>
        <p:txBody>
          <a:bodyPr/>
          <a:lstStyle/>
          <a:p>
            <a:r>
              <a:rPr lang="en-US"/>
              <a:t>Overview of the Liaison Model</a:t>
            </a:r>
          </a:p>
        </p:txBody>
      </p:sp>
      <p:sp>
        <p:nvSpPr>
          <p:cNvPr id="3" name="Content Placeholder 2">
            <a:extLst>
              <a:ext uri="{FF2B5EF4-FFF2-40B4-BE49-F238E27FC236}">
                <a16:creationId xmlns:a16="http://schemas.microsoft.com/office/drawing/2014/main" id="{E56A3C31-9300-309A-55E3-C57DE65B087B}"/>
              </a:ext>
            </a:extLst>
          </p:cNvPr>
          <p:cNvSpPr>
            <a:spLocks noGrp="1"/>
          </p:cNvSpPr>
          <p:nvPr>
            <p:ph idx="1"/>
          </p:nvPr>
        </p:nvSpPr>
        <p:spPr/>
        <p:txBody>
          <a:bodyPr vert="horz" lIns="91440" tIns="45720" rIns="91440" bIns="45720" rtlCol="0" anchor="t">
            <a:normAutofit/>
          </a:bodyPr>
          <a:lstStyle/>
          <a:p>
            <a:r>
              <a:rPr lang="en-US">
                <a:cs typeface="Calibri"/>
              </a:rPr>
              <a:t>University/Foundation relationship structures</a:t>
            </a:r>
          </a:p>
          <a:p>
            <a:r>
              <a:rPr lang="en-US">
                <a:cs typeface="Calibri"/>
              </a:rPr>
              <a:t>Our definition of ”Liaison”</a:t>
            </a:r>
          </a:p>
          <a:p>
            <a:r>
              <a:rPr lang="en-US">
                <a:cs typeface="Calibri"/>
              </a:rPr>
              <a:t>Benefits</a:t>
            </a:r>
          </a:p>
          <a:p>
            <a:r>
              <a:rPr lang="en-US">
                <a:cs typeface="Calibri"/>
              </a:rPr>
              <a:t>How it works</a:t>
            </a:r>
          </a:p>
        </p:txBody>
      </p:sp>
      <p:sp>
        <p:nvSpPr>
          <p:cNvPr id="4" name="Text Placeholder 3">
            <a:extLst>
              <a:ext uri="{FF2B5EF4-FFF2-40B4-BE49-F238E27FC236}">
                <a16:creationId xmlns:a16="http://schemas.microsoft.com/office/drawing/2014/main" id="{E12F451E-67CC-27D1-F423-C0D660AAD524}"/>
              </a:ext>
            </a:extLst>
          </p:cNvPr>
          <p:cNvSpPr>
            <a:spLocks noGrp="1"/>
          </p:cNvSpPr>
          <p:nvPr>
            <p:ph type="body" sz="half" idx="2"/>
          </p:nvPr>
        </p:nvSpPr>
        <p:spPr/>
        <p:txBody>
          <a:bodyPr/>
          <a:lstStyle/>
          <a:p>
            <a:endParaRPr lang="en-US"/>
          </a:p>
        </p:txBody>
      </p:sp>
      <p:pic>
        <p:nvPicPr>
          <p:cNvPr id="1026" name="Picture 2" descr="Partner - Free business icons">
            <a:extLst>
              <a:ext uri="{FF2B5EF4-FFF2-40B4-BE49-F238E27FC236}">
                <a16:creationId xmlns:a16="http://schemas.microsoft.com/office/drawing/2014/main" id="{44179296-5EA1-AEFA-69A3-D7D5BD4F5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340" y="1789884"/>
            <a:ext cx="45466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5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932AC-23CE-51BE-6CD4-83732DE48F14}"/>
              </a:ext>
            </a:extLst>
          </p:cNvPr>
          <p:cNvSpPr>
            <a:spLocks noGrp="1"/>
          </p:cNvSpPr>
          <p:nvPr>
            <p:ph idx="1"/>
          </p:nvPr>
        </p:nvSpPr>
        <p:spPr>
          <a:xfrm>
            <a:off x="3389586" y="441414"/>
            <a:ext cx="4695184" cy="699528"/>
          </a:xfrm>
        </p:spPr>
        <p:txBody>
          <a:bodyPr>
            <a:normAutofit/>
          </a:bodyPr>
          <a:lstStyle/>
          <a:p>
            <a:pPr marL="0" indent="0" algn="ctr">
              <a:buNone/>
            </a:pPr>
            <a:r>
              <a:rPr lang="en-US" sz="2400" b="1" dirty="0"/>
              <a:t>Three general models</a:t>
            </a:r>
          </a:p>
        </p:txBody>
      </p:sp>
      <p:pic>
        <p:nvPicPr>
          <p:cNvPr id="6" name="Picture 5">
            <a:extLst>
              <a:ext uri="{FF2B5EF4-FFF2-40B4-BE49-F238E27FC236}">
                <a16:creationId xmlns:a16="http://schemas.microsoft.com/office/drawing/2014/main" id="{C1CE89F6-BF19-A193-E411-21F8879979EA}"/>
              </a:ext>
            </a:extLst>
          </p:cNvPr>
          <p:cNvPicPr>
            <a:picLocks noChangeAspect="1"/>
          </p:cNvPicPr>
          <p:nvPr/>
        </p:nvPicPr>
        <p:blipFill rotWithShape="1">
          <a:blip r:embed="rId3"/>
          <a:srcRect l="753" r="-753"/>
          <a:stretch/>
        </p:blipFill>
        <p:spPr>
          <a:xfrm>
            <a:off x="204739" y="233687"/>
            <a:ext cx="2692400" cy="2679700"/>
          </a:xfrm>
          <a:prstGeom prst="rect">
            <a:avLst/>
          </a:prstGeom>
        </p:spPr>
      </p:pic>
      <p:sp>
        <p:nvSpPr>
          <p:cNvPr id="2" name="Title 1">
            <a:extLst>
              <a:ext uri="{FF2B5EF4-FFF2-40B4-BE49-F238E27FC236}">
                <a16:creationId xmlns:a16="http://schemas.microsoft.com/office/drawing/2014/main" id="{D5A4AB8E-56AE-6416-1682-CAF83F27657C}"/>
              </a:ext>
            </a:extLst>
          </p:cNvPr>
          <p:cNvSpPr>
            <a:spLocks noGrp="1"/>
          </p:cNvSpPr>
          <p:nvPr>
            <p:ph type="title"/>
          </p:nvPr>
        </p:nvSpPr>
        <p:spPr>
          <a:xfrm>
            <a:off x="8730594" y="1225463"/>
            <a:ext cx="3227715" cy="1687924"/>
          </a:xfrm>
        </p:spPr>
        <p:txBody>
          <a:bodyPr>
            <a:normAutofit fontScale="90000"/>
          </a:bodyPr>
          <a:lstStyle/>
          <a:p>
            <a:r>
              <a:rPr lang="en-US" dirty="0">
                <a:cs typeface="Calibri"/>
              </a:rPr>
              <a:t>University/</a:t>
            </a:r>
            <a:br>
              <a:rPr lang="en-US" dirty="0">
                <a:cs typeface="Calibri"/>
              </a:rPr>
            </a:br>
            <a:r>
              <a:rPr lang="en-US" dirty="0">
                <a:cs typeface="Calibri"/>
              </a:rPr>
              <a:t>Foundation Organizational Structures</a:t>
            </a:r>
            <a:endParaRPr lang="en-US" dirty="0"/>
          </a:p>
        </p:txBody>
      </p:sp>
      <p:pic>
        <p:nvPicPr>
          <p:cNvPr id="7" name="Picture 6">
            <a:extLst>
              <a:ext uri="{FF2B5EF4-FFF2-40B4-BE49-F238E27FC236}">
                <a16:creationId xmlns:a16="http://schemas.microsoft.com/office/drawing/2014/main" id="{B5E00024-BC73-4726-311E-11EE7C158CB8}"/>
              </a:ext>
            </a:extLst>
          </p:cNvPr>
          <p:cNvPicPr>
            <a:picLocks noChangeAspect="1"/>
          </p:cNvPicPr>
          <p:nvPr/>
        </p:nvPicPr>
        <p:blipFill>
          <a:blip r:embed="rId4"/>
          <a:stretch>
            <a:fillRect/>
          </a:stretch>
        </p:blipFill>
        <p:spPr>
          <a:xfrm>
            <a:off x="5527567" y="3131954"/>
            <a:ext cx="2692400" cy="2679700"/>
          </a:xfrm>
          <a:prstGeom prst="rect">
            <a:avLst/>
          </a:prstGeom>
        </p:spPr>
      </p:pic>
      <p:pic>
        <p:nvPicPr>
          <p:cNvPr id="8" name="Picture 7">
            <a:extLst>
              <a:ext uri="{FF2B5EF4-FFF2-40B4-BE49-F238E27FC236}">
                <a16:creationId xmlns:a16="http://schemas.microsoft.com/office/drawing/2014/main" id="{A84443E1-8EF1-05C6-8438-5924502946AC}"/>
              </a:ext>
            </a:extLst>
          </p:cNvPr>
          <p:cNvPicPr>
            <a:picLocks noChangeAspect="1"/>
          </p:cNvPicPr>
          <p:nvPr/>
        </p:nvPicPr>
        <p:blipFill rotWithShape="1">
          <a:blip r:embed="rId5"/>
          <a:srcRect l="1" r="1509"/>
          <a:stretch/>
        </p:blipFill>
        <p:spPr>
          <a:xfrm>
            <a:off x="2837470" y="1857506"/>
            <a:ext cx="2651760" cy="2679700"/>
          </a:xfrm>
          <a:prstGeom prst="rect">
            <a:avLst/>
          </a:prstGeom>
        </p:spPr>
      </p:pic>
      <p:sp>
        <p:nvSpPr>
          <p:cNvPr id="5" name="TextBox 4">
            <a:extLst>
              <a:ext uri="{FF2B5EF4-FFF2-40B4-BE49-F238E27FC236}">
                <a16:creationId xmlns:a16="http://schemas.microsoft.com/office/drawing/2014/main" id="{9DE6B87B-6975-64BD-9B54-AEA2AD30DA5D}"/>
              </a:ext>
            </a:extLst>
          </p:cNvPr>
          <p:cNvSpPr txBox="1"/>
          <p:nvPr/>
        </p:nvSpPr>
        <p:spPr>
          <a:xfrm>
            <a:off x="263538" y="2913387"/>
            <a:ext cx="2400832"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Consistency</a:t>
            </a:r>
          </a:p>
          <a:p>
            <a:pPr marL="285750" indent="-285750">
              <a:buFont typeface="Arial" panose="020B0604020202020204" pitchFamily="34" charset="0"/>
              <a:buChar char="•"/>
            </a:pPr>
            <a:r>
              <a:rPr lang="en-US" dirty="0"/>
              <a:t>Unified donor mgt</a:t>
            </a:r>
          </a:p>
          <a:p>
            <a:pPr marL="285750" indent="-285750">
              <a:buFont typeface="Arial" panose="020B0604020202020204" pitchFamily="34" charset="0"/>
              <a:buChar char="•"/>
            </a:pPr>
            <a:r>
              <a:rPr lang="en-US" dirty="0"/>
              <a:t>Efficient</a:t>
            </a:r>
          </a:p>
        </p:txBody>
      </p:sp>
      <p:sp>
        <p:nvSpPr>
          <p:cNvPr id="9" name="TextBox 8">
            <a:extLst>
              <a:ext uri="{FF2B5EF4-FFF2-40B4-BE49-F238E27FC236}">
                <a16:creationId xmlns:a16="http://schemas.microsoft.com/office/drawing/2014/main" id="{A862A1D4-4D2A-E1C3-1650-2FD990FD1294}"/>
              </a:ext>
            </a:extLst>
          </p:cNvPr>
          <p:cNvSpPr txBox="1"/>
          <p:nvPr/>
        </p:nvSpPr>
        <p:spPr>
          <a:xfrm>
            <a:off x="2730124" y="4476166"/>
            <a:ext cx="2866451"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Independence</a:t>
            </a:r>
          </a:p>
          <a:p>
            <a:pPr marL="285750" indent="-285750">
              <a:buFont typeface="Arial" panose="020B0604020202020204" pitchFamily="34" charset="0"/>
              <a:buChar char="•"/>
            </a:pPr>
            <a:r>
              <a:rPr lang="en-US" dirty="0"/>
              <a:t>Distributed donor mgt</a:t>
            </a:r>
          </a:p>
          <a:p>
            <a:pPr marL="285750" indent="-285750">
              <a:buFont typeface="Arial" panose="020B0604020202020204" pitchFamily="34" charset="0"/>
              <a:buChar char="•"/>
            </a:pPr>
            <a:r>
              <a:rPr lang="en-US" dirty="0"/>
              <a:t>Tailored</a:t>
            </a:r>
          </a:p>
        </p:txBody>
      </p:sp>
      <p:sp>
        <p:nvSpPr>
          <p:cNvPr id="10" name="TextBox 9">
            <a:extLst>
              <a:ext uri="{FF2B5EF4-FFF2-40B4-BE49-F238E27FC236}">
                <a16:creationId xmlns:a16="http://schemas.microsoft.com/office/drawing/2014/main" id="{DF7E98F9-AD0F-07E9-B947-AF47DE132D41}"/>
              </a:ext>
            </a:extLst>
          </p:cNvPr>
          <p:cNvSpPr txBox="1"/>
          <p:nvPr/>
        </p:nvSpPr>
        <p:spPr>
          <a:xfrm>
            <a:off x="5675405" y="5791993"/>
            <a:ext cx="2400832" cy="923330"/>
          </a:xfrm>
          <a:prstGeom prst="rect">
            <a:avLst/>
          </a:prstGeom>
          <a:noFill/>
        </p:spPr>
        <p:txBody>
          <a:bodyPr wrap="square" rtlCol="0">
            <a:spAutoFit/>
          </a:bodyPr>
          <a:lstStyle/>
          <a:p>
            <a:pPr marL="285750" indent="-285750">
              <a:buFont typeface="Arial" panose="020B0604020202020204" pitchFamily="34" charset="0"/>
              <a:buChar char="•"/>
            </a:pPr>
            <a:r>
              <a:rPr lang="en-US" dirty="0"/>
              <a:t>Hub and spoke</a:t>
            </a:r>
          </a:p>
          <a:p>
            <a:pPr marL="285750" indent="-285750">
              <a:buFont typeface="Arial" panose="020B0604020202020204" pitchFamily="34" charset="0"/>
              <a:buChar char="•"/>
            </a:pPr>
            <a:r>
              <a:rPr lang="en-US" dirty="0"/>
              <a:t>Coordination</a:t>
            </a:r>
          </a:p>
          <a:p>
            <a:pPr marL="285750" indent="-285750">
              <a:buFont typeface="Arial" panose="020B0604020202020204" pitchFamily="34" charset="0"/>
              <a:buChar char="•"/>
            </a:pPr>
            <a:r>
              <a:rPr lang="en-US" dirty="0"/>
              <a:t>Balanced</a:t>
            </a:r>
          </a:p>
        </p:txBody>
      </p:sp>
      <p:sp>
        <p:nvSpPr>
          <p:cNvPr id="11" name="Text Placeholder 3">
            <a:extLst>
              <a:ext uri="{FF2B5EF4-FFF2-40B4-BE49-F238E27FC236}">
                <a16:creationId xmlns:a16="http://schemas.microsoft.com/office/drawing/2014/main" id="{851FCFBB-3679-DCE4-C1A4-D0782B95E28C}"/>
              </a:ext>
            </a:extLst>
          </p:cNvPr>
          <p:cNvSpPr txBox="1">
            <a:spLocks/>
          </p:cNvSpPr>
          <p:nvPr/>
        </p:nvSpPr>
        <p:spPr>
          <a:xfrm>
            <a:off x="8970554" y="3501732"/>
            <a:ext cx="3227715" cy="2872197"/>
          </a:xfrm>
          <a:prstGeom prst="rect">
            <a:avLst/>
          </a:prstGeom>
        </p:spPr>
        <p:txBody>
          <a:bodyPr vert="horz" lIns="91440" tIns="45720" rIns="91440" bIns="45720" rtlCol="0">
            <a:normAutofit/>
          </a:bodyPr>
          <a:lstStyle>
            <a:lvl1pPr marL="0" indent="0" algn="l" defTabSz="914400" rtl="0" eaLnBrk="1" latinLnBrk="0" hangingPunct="1">
              <a:lnSpc>
                <a:spcPct val="111000"/>
              </a:lnSpc>
              <a:spcBef>
                <a:spcPts val="1400"/>
              </a:spcBef>
              <a:buFont typeface="Corbel" panose="020B0503020204020204" pitchFamily="34" charset="0"/>
              <a:buNone/>
              <a:defRPr sz="1600" kern="1200">
                <a:solidFill>
                  <a:schemeClr val="tx2">
                    <a:lumMod val="75000"/>
                    <a:lumOff val="25000"/>
                  </a:schemeClr>
                </a:solidFill>
                <a:latin typeface="+mn-lt"/>
                <a:ea typeface="+mn-ea"/>
                <a:cs typeface="+mn-cs"/>
              </a:defRPr>
            </a:lvl1pPr>
            <a:lvl2pPr marL="457200" indent="0" algn="l" defTabSz="914400" rtl="0" eaLnBrk="1" latinLnBrk="0" hangingPunct="1">
              <a:lnSpc>
                <a:spcPct val="111000"/>
              </a:lnSpc>
              <a:spcBef>
                <a:spcPts val="930"/>
              </a:spcBef>
              <a:buFont typeface="Corbel" panose="020B0503020204020204" pitchFamily="34" charset="0"/>
              <a:buNone/>
              <a:defRPr sz="1400" kern="1200">
                <a:solidFill>
                  <a:schemeClr val="tx2">
                    <a:lumMod val="75000"/>
                    <a:lumOff val="25000"/>
                  </a:schemeClr>
                </a:solidFill>
                <a:latin typeface="+mn-lt"/>
                <a:ea typeface="+mn-ea"/>
                <a:cs typeface="+mn-cs"/>
              </a:defRPr>
            </a:lvl2pPr>
            <a:lvl3pPr marL="914400" indent="0" algn="l" defTabSz="914400" rtl="0" eaLnBrk="1" latinLnBrk="0" hangingPunct="1">
              <a:lnSpc>
                <a:spcPct val="111000"/>
              </a:lnSpc>
              <a:spcBef>
                <a:spcPts val="930"/>
              </a:spcBef>
              <a:buFont typeface="Corbel" panose="020B0503020204020204" pitchFamily="34" charset="0"/>
              <a:buNone/>
              <a:defRPr sz="1200" i="1" kern="1200">
                <a:solidFill>
                  <a:schemeClr val="tx2">
                    <a:lumMod val="75000"/>
                    <a:lumOff val="25000"/>
                  </a:schemeClr>
                </a:solidFill>
                <a:latin typeface="+mn-lt"/>
                <a:ea typeface="+mn-ea"/>
                <a:cs typeface="+mn-cs"/>
              </a:defRPr>
            </a:lvl3pPr>
            <a:lvl4pPr marL="1371600" indent="0" algn="l" defTabSz="914400" rtl="0" eaLnBrk="1" latinLnBrk="0" hangingPunct="1">
              <a:lnSpc>
                <a:spcPct val="111000"/>
              </a:lnSpc>
              <a:spcBef>
                <a:spcPts val="930"/>
              </a:spcBef>
              <a:buFont typeface="Corbel" panose="020B0503020204020204" pitchFamily="34" charset="0"/>
              <a:buNone/>
              <a:defRPr sz="1000" kern="1200">
                <a:solidFill>
                  <a:schemeClr val="tx2">
                    <a:lumMod val="75000"/>
                    <a:lumOff val="25000"/>
                  </a:schemeClr>
                </a:solidFill>
                <a:latin typeface="+mn-lt"/>
                <a:ea typeface="+mn-ea"/>
                <a:cs typeface="+mn-cs"/>
              </a:defRPr>
            </a:lvl4pPr>
            <a:lvl5pPr marL="1828800" indent="0" algn="l" defTabSz="914400" rtl="0" eaLnBrk="1" latinLnBrk="0" hangingPunct="1">
              <a:lnSpc>
                <a:spcPct val="111000"/>
              </a:lnSpc>
              <a:spcBef>
                <a:spcPts val="930"/>
              </a:spcBef>
              <a:buFont typeface="Corbel" panose="020B0503020204020204" pitchFamily="34" charset="0"/>
              <a:buNone/>
              <a:defRPr sz="1000" i="1" kern="1200">
                <a:solidFill>
                  <a:schemeClr val="tx2">
                    <a:lumMod val="75000"/>
                    <a:lumOff val="25000"/>
                  </a:schemeClr>
                </a:solidFill>
                <a:latin typeface="+mn-lt"/>
                <a:ea typeface="+mn-ea"/>
                <a:cs typeface="+mn-cs"/>
              </a:defRPr>
            </a:lvl5pPr>
            <a:lvl6pPr marL="2286000" indent="0" algn="l" defTabSz="914400" rtl="0" eaLnBrk="1" latinLnBrk="0" hangingPunct="1">
              <a:lnSpc>
                <a:spcPct val="111000"/>
              </a:lnSpc>
              <a:spcBef>
                <a:spcPts val="930"/>
              </a:spcBef>
              <a:buFont typeface="Corbel" panose="020B0503020204020204" pitchFamily="34" charset="0"/>
              <a:buNone/>
              <a:defRPr sz="1000" kern="1200">
                <a:solidFill>
                  <a:schemeClr val="accent1">
                    <a:lumMod val="75000"/>
                  </a:schemeClr>
                </a:solidFill>
                <a:latin typeface="+mn-lt"/>
                <a:ea typeface="+mn-ea"/>
                <a:cs typeface="+mn-cs"/>
              </a:defRPr>
            </a:lvl6pPr>
            <a:lvl7pPr marL="2743200" indent="0" algn="l" defTabSz="914400" rtl="0" eaLnBrk="1" latinLnBrk="0" hangingPunct="1">
              <a:lnSpc>
                <a:spcPct val="111000"/>
              </a:lnSpc>
              <a:spcBef>
                <a:spcPts val="930"/>
              </a:spcBef>
              <a:buFont typeface="Corbel" panose="020B0503020204020204" pitchFamily="34" charset="0"/>
              <a:buNone/>
              <a:defRPr sz="1000" i="1" kern="1200">
                <a:solidFill>
                  <a:schemeClr val="accent1">
                    <a:lumMod val="75000"/>
                  </a:schemeClr>
                </a:solidFill>
                <a:latin typeface="+mn-lt"/>
                <a:ea typeface="+mn-ea"/>
                <a:cs typeface="+mn-cs"/>
              </a:defRPr>
            </a:lvl7pPr>
            <a:lvl8pPr marL="3200400" indent="0" algn="l" defTabSz="914400" rtl="0" eaLnBrk="1" latinLnBrk="0" hangingPunct="1">
              <a:lnSpc>
                <a:spcPct val="111000"/>
              </a:lnSpc>
              <a:spcBef>
                <a:spcPts val="930"/>
              </a:spcBef>
              <a:buFont typeface="Corbel" panose="020B0503020204020204" pitchFamily="34" charset="0"/>
              <a:buNone/>
              <a:defRPr sz="1000" kern="1200">
                <a:solidFill>
                  <a:schemeClr val="accent1">
                    <a:lumMod val="75000"/>
                  </a:schemeClr>
                </a:solidFill>
                <a:latin typeface="+mn-lt"/>
                <a:ea typeface="+mn-ea"/>
                <a:cs typeface="+mn-cs"/>
              </a:defRPr>
            </a:lvl8pPr>
            <a:lvl9pPr marL="3657600" indent="0" algn="l" defTabSz="914400" rtl="0" eaLnBrk="1" latinLnBrk="0" hangingPunct="1">
              <a:lnSpc>
                <a:spcPct val="111000"/>
              </a:lnSpc>
              <a:spcBef>
                <a:spcPts val="930"/>
              </a:spcBef>
              <a:buFont typeface="Corbel" panose="020B0503020204020204" pitchFamily="34" charset="0"/>
              <a:buNone/>
              <a:defRPr sz="1000" i="1" kern="1200">
                <a:solidFill>
                  <a:schemeClr val="accent1">
                    <a:lumMod val="75000"/>
                  </a:schemeClr>
                </a:solidFill>
                <a:latin typeface="+mn-lt"/>
                <a:ea typeface="+mn-ea"/>
                <a:cs typeface="+mn-cs"/>
              </a:defRPr>
            </a:lvl9pPr>
          </a:lstStyle>
          <a:p>
            <a:r>
              <a:rPr lang="en-US" sz="2000" b="1" dirty="0">
                <a:cs typeface="Calibri" panose="020F0502020204030204" pitchFamily="34" charset="0"/>
              </a:rPr>
              <a:t>Same goal: </a:t>
            </a:r>
            <a:r>
              <a:rPr lang="en-US" sz="2000" dirty="0"/>
              <a:t>To facilitate effective collaboration between the foundation and the various departments and units, in order to maximize the university's fundraising potential and impact. </a:t>
            </a:r>
            <a:endParaRPr lang="en-US" sz="2000" dirty="0">
              <a:cs typeface="Calibri" panose="020F0502020204030204" pitchFamily="34" charset="0"/>
            </a:endParaRPr>
          </a:p>
        </p:txBody>
      </p:sp>
      <p:sp>
        <p:nvSpPr>
          <p:cNvPr id="12" name="Right Brace 11">
            <a:extLst>
              <a:ext uri="{FF2B5EF4-FFF2-40B4-BE49-F238E27FC236}">
                <a16:creationId xmlns:a16="http://schemas.microsoft.com/office/drawing/2014/main" id="{1D268B0F-F734-F3D0-1B45-258D900C0955}"/>
              </a:ext>
            </a:extLst>
          </p:cNvPr>
          <p:cNvSpPr/>
          <p:nvPr/>
        </p:nvSpPr>
        <p:spPr>
          <a:xfrm>
            <a:off x="7880337" y="646124"/>
            <a:ext cx="919655" cy="5711216"/>
          </a:xfrm>
          <a:prstGeom prst="rightBrace">
            <a:avLst>
              <a:gd name="adj1" fmla="val 8333"/>
              <a:gd name="adj2" fmla="val 7015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847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build="p"/>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0711-7FAD-DFDF-0E67-1BD948F926B7}"/>
              </a:ext>
            </a:extLst>
          </p:cNvPr>
          <p:cNvSpPr>
            <a:spLocks noGrp="1"/>
          </p:cNvSpPr>
          <p:nvPr>
            <p:ph type="title"/>
          </p:nvPr>
        </p:nvSpPr>
        <p:spPr>
          <a:xfrm>
            <a:off x="8350364" y="625048"/>
            <a:ext cx="3227715" cy="1687924"/>
          </a:xfrm>
        </p:spPr>
        <p:txBody>
          <a:bodyPr>
            <a:normAutofit fontScale="90000"/>
          </a:bodyPr>
          <a:lstStyle/>
          <a:p>
            <a:r>
              <a:rPr lang="en-US" dirty="0"/>
              <a:t>Typical Liaison Relationships for Each Model</a:t>
            </a:r>
          </a:p>
        </p:txBody>
      </p:sp>
      <p:sp>
        <p:nvSpPr>
          <p:cNvPr id="3" name="Content Placeholder 2">
            <a:extLst>
              <a:ext uri="{FF2B5EF4-FFF2-40B4-BE49-F238E27FC236}">
                <a16:creationId xmlns:a16="http://schemas.microsoft.com/office/drawing/2014/main" id="{C899AC39-CFE3-745E-B60C-09B9D4A9E4A3}"/>
              </a:ext>
            </a:extLst>
          </p:cNvPr>
          <p:cNvSpPr>
            <a:spLocks noGrp="1"/>
          </p:cNvSpPr>
          <p:nvPr>
            <p:ph idx="1"/>
          </p:nvPr>
        </p:nvSpPr>
        <p:spPr>
          <a:xfrm>
            <a:off x="2815525" y="917171"/>
            <a:ext cx="5236639" cy="1042075"/>
          </a:xfrm>
        </p:spPr>
        <p:txBody>
          <a:bodyPr>
            <a:noAutofit/>
          </a:bodyPr>
          <a:lstStyle/>
          <a:p>
            <a:pPr>
              <a:buFont typeface="Wingdings" pitchFamily="2" charset="2"/>
              <a:buChar char="§"/>
            </a:pPr>
            <a:r>
              <a:rPr lang="en-US" dirty="0"/>
              <a:t>Primary, dedicated role for foundation staff: central advancement officer(s)</a:t>
            </a:r>
          </a:p>
          <a:p>
            <a:pPr>
              <a:buFont typeface="Wingdings" pitchFamily="2" charset="2"/>
              <a:buChar char="§"/>
            </a:pPr>
            <a:r>
              <a:rPr lang="en-US" dirty="0"/>
              <a:t>Part-time role for library representative(s)</a:t>
            </a:r>
          </a:p>
        </p:txBody>
      </p:sp>
      <p:sp>
        <p:nvSpPr>
          <p:cNvPr id="4" name="Text Placeholder 3">
            <a:extLst>
              <a:ext uri="{FF2B5EF4-FFF2-40B4-BE49-F238E27FC236}">
                <a16:creationId xmlns:a16="http://schemas.microsoft.com/office/drawing/2014/main" id="{1E222907-8380-51BF-BCA3-670BBBD68B4E}"/>
              </a:ext>
            </a:extLst>
          </p:cNvPr>
          <p:cNvSpPr>
            <a:spLocks noGrp="1"/>
          </p:cNvSpPr>
          <p:nvPr>
            <p:ph type="body" sz="half" idx="2"/>
          </p:nvPr>
        </p:nvSpPr>
        <p:spPr>
          <a:xfrm>
            <a:off x="8350363" y="2781954"/>
            <a:ext cx="3227715" cy="2872197"/>
          </a:xfrm>
        </p:spPr>
        <p:txBody>
          <a:bodyPr>
            <a:normAutofit/>
          </a:bodyPr>
          <a:lstStyle/>
          <a:p>
            <a:r>
              <a:rPr lang="en-US" sz="2000" b="1" dirty="0">
                <a:cs typeface="Calibri" panose="020F0502020204030204" pitchFamily="34" charset="0"/>
              </a:rPr>
              <a:t>Same goal: </a:t>
            </a:r>
            <a:r>
              <a:rPr lang="en-US" sz="2000" dirty="0">
                <a:solidFill>
                  <a:srgbClr val="000000"/>
                </a:solidFill>
                <a:effectLst/>
                <a:ea typeface="Calibri" panose="020F0502020204030204" pitchFamily="34" charset="0"/>
                <a:cs typeface="Calibri" panose="020F0502020204030204" pitchFamily="34" charset="0"/>
              </a:rPr>
              <a:t>To establish effective communication channels, collaboration mechanisms, and shared accountability between the fundraising foundation and the departments or units across campus.</a:t>
            </a:r>
            <a:r>
              <a:rPr lang="en-US" sz="2000" dirty="0">
                <a:effectLst/>
                <a:cs typeface="Calibri" panose="020F0502020204030204" pitchFamily="34" charset="0"/>
              </a:rPr>
              <a:t> </a:t>
            </a:r>
            <a:endParaRPr lang="en-US" sz="2000" dirty="0">
              <a:cs typeface="Calibri" panose="020F0502020204030204" pitchFamily="34" charset="0"/>
            </a:endParaRPr>
          </a:p>
        </p:txBody>
      </p:sp>
      <p:pic>
        <p:nvPicPr>
          <p:cNvPr id="5" name="Picture 4">
            <a:extLst>
              <a:ext uri="{FF2B5EF4-FFF2-40B4-BE49-F238E27FC236}">
                <a16:creationId xmlns:a16="http://schemas.microsoft.com/office/drawing/2014/main" id="{E69E16D7-8031-1DAA-69F7-8E963BF47467}"/>
              </a:ext>
            </a:extLst>
          </p:cNvPr>
          <p:cNvPicPr>
            <a:picLocks noChangeAspect="1"/>
          </p:cNvPicPr>
          <p:nvPr/>
        </p:nvPicPr>
        <p:blipFill rotWithShape="1">
          <a:blip r:embed="rId3"/>
          <a:srcRect l="753" r="-753"/>
          <a:stretch/>
        </p:blipFill>
        <p:spPr>
          <a:xfrm>
            <a:off x="427589" y="458721"/>
            <a:ext cx="1863039" cy="1854251"/>
          </a:xfrm>
          <a:prstGeom prst="rect">
            <a:avLst/>
          </a:prstGeom>
        </p:spPr>
      </p:pic>
      <p:pic>
        <p:nvPicPr>
          <p:cNvPr id="6" name="Picture 5">
            <a:extLst>
              <a:ext uri="{FF2B5EF4-FFF2-40B4-BE49-F238E27FC236}">
                <a16:creationId xmlns:a16="http://schemas.microsoft.com/office/drawing/2014/main" id="{E67442DE-F3BE-80B7-5AC7-619F5C07B78E}"/>
              </a:ext>
            </a:extLst>
          </p:cNvPr>
          <p:cNvPicPr>
            <a:picLocks noChangeAspect="1"/>
          </p:cNvPicPr>
          <p:nvPr/>
        </p:nvPicPr>
        <p:blipFill>
          <a:blip r:embed="rId4"/>
          <a:stretch>
            <a:fillRect/>
          </a:stretch>
        </p:blipFill>
        <p:spPr>
          <a:xfrm>
            <a:off x="427589" y="4814847"/>
            <a:ext cx="1863039" cy="1854251"/>
          </a:xfrm>
          <a:prstGeom prst="rect">
            <a:avLst/>
          </a:prstGeom>
        </p:spPr>
      </p:pic>
      <p:pic>
        <p:nvPicPr>
          <p:cNvPr id="7" name="Picture 6">
            <a:extLst>
              <a:ext uri="{FF2B5EF4-FFF2-40B4-BE49-F238E27FC236}">
                <a16:creationId xmlns:a16="http://schemas.microsoft.com/office/drawing/2014/main" id="{45724117-236A-63D2-FF07-432E1FBC8C87}"/>
              </a:ext>
            </a:extLst>
          </p:cNvPr>
          <p:cNvPicPr>
            <a:picLocks noChangeAspect="1"/>
          </p:cNvPicPr>
          <p:nvPr/>
        </p:nvPicPr>
        <p:blipFill rotWithShape="1">
          <a:blip r:embed="rId5"/>
          <a:srcRect l="1" r="1509"/>
          <a:stretch/>
        </p:blipFill>
        <p:spPr>
          <a:xfrm>
            <a:off x="441649" y="2636784"/>
            <a:ext cx="1834918" cy="1854251"/>
          </a:xfrm>
          <a:prstGeom prst="rect">
            <a:avLst/>
          </a:prstGeom>
        </p:spPr>
      </p:pic>
      <p:sp>
        <p:nvSpPr>
          <p:cNvPr id="10" name="Content Placeholder 2">
            <a:extLst>
              <a:ext uri="{FF2B5EF4-FFF2-40B4-BE49-F238E27FC236}">
                <a16:creationId xmlns:a16="http://schemas.microsoft.com/office/drawing/2014/main" id="{55104788-6467-E616-74C6-1973B1CD2397}"/>
              </a:ext>
            </a:extLst>
          </p:cNvPr>
          <p:cNvSpPr txBox="1">
            <a:spLocks/>
          </p:cNvSpPr>
          <p:nvPr/>
        </p:nvSpPr>
        <p:spPr>
          <a:xfrm>
            <a:off x="2815525" y="3112914"/>
            <a:ext cx="5236639" cy="1042075"/>
          </a:xfrm>
          <a:prstGeom prst="rect">
            <a:avLst/>
          </a:prstGeom>
        </p:spPr>
        <p:txBody>
          <a:bodyPr vert="horz" lIns="91440" tIns="45720" rIns="91440" bIns="4572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buFont typeface="Wingdings" pitchFamily="2" charset="2"/>
              <a:buChar char="§"/>
            </a:pPr>
            <a:r>
              <a:rPr lang="en-US" dirty="0"/>
              <a:t>Primary, designated role for library representative(s): “library development officer”</a:t>
            </a:r>
          </a:p>
          <a:p>
            <a:pPr>
              <a:buFont typeface="Wingdings" pitchFamily="2" charset="2"/>
              <a:buChar char="§"/>
            </a:pPr>
            <a:r>
              <a:rPr lang="en-US"/>
              <a:t>Part-time role </a:t>
            </a:r>
            <a:r>
              <a:rPr lang="en-US" dirty="0"/>
              <a:t>for foundation staff</a:t>
            </a:r>
          </a:p>
          <a:p>
            <a:pPr>
              <a:buFont typeface="Wingdings" pitchFamily="2" charset="2"/>
              <a:buChar char="§"/>
            </a:pPr>
            <a:endParaRPr lang="en-US" dirty="0"/>
          </a:p>
        </p:txBody>
      </p:sp>
      <p:sp>
        <p:nvSpPr>
          <p:cNvPr id="11" name="Content Placeholder 2">
            <a:extLst>
              <a:ext uri="{FF2B5EF4-FFF2-40B4-BE49-F238E27FC236}">
                <a16:creationId xmlns:a16="http://schemas.microsoft.com/office/drawing/2014/main" id="{BF92BD32-4493-165A-0EBF-F2054BF137BE}"/>
              </a:ext>
            </a:extLst>
          </p:cNvPr>
          <p:cNvSpPr txBox="1">
            <a:spLocks/>
          </p:cNvSpPr>
          <p:nvPr/>
        </p:nvSpPr>
        <p:spPr>
          <a:xfrm>
            <a:off x="2815525" y="5552014"/>
            <a:ext cx="5236639" cy="506044"/>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buFont typeface="Wingdings" pitchFamily="2" charset="2"/>
              <a:buChar char="§"/>
            </a:pPr>
            <a:r>
              <a:rPr lang="en-US" u="sng" dirty="0"/>
              <a:t>Many</a:t>
            </a:r>
            <a:r>
              <a:rPr lang="en-US" dirty="0"/>
              <a:t> flavors!</a:t>
            </a:r>
          </a:p>
        </p:txBody>
      </p:sp>
      <p:sp>
        <p:nvSpPr>
          <p:cNvPr id="13" name="Right Brace 12">
            <a:extLst>
              <a:ext uri="{FF2B5EF4-FFF2-40B4-BE49-F238E27FC236}">
                <a16:creationId xmlns:a16="http://schemas.microsoft.com/office/drawing/2014/main" id="{0A776FEB-1FCC-CDBC-9630-36E6E6410485}"/>
              </a:ext>
            </a:extLst>
          </p:cNvPr>
          <p:cNvSpPr/>
          <p:nvPr/>
        </p:nvSpPr>
        <p:spPr>
          <a:xfrm>
            <a:off x="7377694" y="799943"/>
            <a:ext cx="919655" cy="571121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008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10" grpId="0"/>
      <p:bldP spid="11"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2D69-5396-5B51-D7A5-38D8015B7E38}"/>
              </a:ext>
            </a:extLst>
          </p:cNvPr>
          <p:cNvSpPr>
            <a:spLocks noGrp="1"/>
          </p:cNvSpPr>
          <p:nvPr>
            <p:ph type="title"/>
          </p:nvPr>
        </p:nvSpPr>
        <p:spPr/>
        <p:txBody>
          <a:bodyPr/>
          <a:lstStyle/>
          <a:p>
            <a:r>
              <a:rPr lang="en-US"/>
              <a:t>The liaison model at Mines</a:t>
            </a:r>
          </a:p>
        </p:txBody>
      </p:sp>
      <p:sp>
        <p:nvSpPr>
          <p:cNvPr id="3" name="Content Placeholder 2">
            <a:extLst>
              <a:ext uri="{FF2B5EF4-FFF2-40B4-BE49-F238E27FC236}">
                <a16:creationId xmlns:a16="http://schemas.microsoft.com/office/drawing/2014/main" id="{0175BEA6-C2DA-024C-4B14-93CA81D756B6}"/>
              </a:ext>
            </a:extLst>
          </p:cNvPr>
          <p:cNvSpPr>
            <a:spLocks noGrp="1"/>
          </p:cNvSpPr>
          <p:nvPr>
            <p:ph idx="1"/>
          </p:nvPr>
        </p:nvSpPr>
        <p:spPr/>
        <p:txBody>
          <a:bodyPr/>
          <a:lstStyle/>
          <a:p>
            <a:pPr marL="0" indent="0">
              <a:buNone/>
            </a:pPr>
            <a:r>
              <a:rPr lang="en-US" b="1" dirty="0"/>
              <a:t>Mines Foundation: </a:t>
            </a:r>
          </a:p>
          <a:p>
            <a:pPr marL="0" indent="0">
              <a:buNone/>
            </a:pPr>
            <a:r>
              <a:rPr lang="en-US" dirty="0"/>
              <a:t>“</a:t>
            </a:r>
            <a:r>
              <a:rPr lang="en-US" sz="2000" dirty="0"/>
              <a:t>The foundation uses a liaison model with campus to navigate and coordinate the fundraising efforts of Mines. This model designates Foundation employees as the liaison to academic department or programs. Working closely with academic partners, who are experts in their fields and their departmental needs, the Foundation drives fundraising and engagement efforts that support their needs.”</a:t>
            </a:r>
          </a:p>
        </p:txBody>
      </p:sp>
      <p:pic>
        <p:nvPicPr>
          <p:cNvPr id="9" name="Picture 8">
            <a:extLst>
              <a:ext uri="{FF2B5EF4-FFF2-40B4-BE49-F238E27FC236}">
                <a16:creationId xmlns:a16="http://schemas.microsoft.com/office/drawing/2014/main" id="{13BFEA76-265C-EE05-DB22-7E8FE638CFDD}"/>
              </a:ext>
            </a:extLst>
          </p:cNvPr>
          <p:cNvPicPr>
            <a:picLocks noChangeAspect="1"/>
          </p:cNvPicPr>
          <p:nvPr/>
        </p:nvPicPr>
        <p:blipFill>
          <a:blip r:embed="rId3"/>
          <a:stretch>
            <a:fillRect/>
          </a:stretch>
        </p:blipFill>
        <p:spPr>
          <a:xfrm>
            <a:off x="799233" y="3500398"/>
            <a:ext cx="2692400" cy="2679700"/>
          </a:xfrm>
          <a:prstGeom prst="rect">
            <a:avLst/>
          </a:prstGeom>
        </p:spPr>
      </p:pic>
      <p:grpSp>
        <p:nvGrpSpPr>
          <p:cNvPr id="5" name="Group 4">
            <a:extLst>
              <a:ext uri="{FF2B5EF4-FFF2-40B4-BE49-F238E27FC236}">
                <a16:creationId xmlns:a16="http://schemas.microsoft.com/office/drawing/2014/main" id="{40713632-1D12-6559-3EEC-58A67E6C72E1}"/>
              </a:ext>
            </a:extLst>
          </p:cNvPr>
          <p:cNvGrpSpPr/>
          <p:nvPr/>
        </p:nvGrpSpPr>
        <p:grpSpPr>
          <a:xfrm>
            <a:off x="4449021" y="3266847"/>
            <a:ext cx="2478917" cy="3239424"/>
            <a:chOff x="3849931" y="3503334"/>
            <a:chExt cx="2478917" cy="3239424"/>
          </a:xfrm>
        </p:grpSpPr>
        <p:pic>
          <p:nvPicPr>
            <p:cNvPr id="6" name="Picture 2" descr="Partner - Free business icons">
              <a:extLst>
                <a:ext uri="{FF2B5EF4-FFF2-40B4-BE49-F238E27FC236}">
                  <a16:creationId xmlns:a16="http://schemas.microsoft.com/office/drawing/2014/main" id="{C694CE94-9DFB-0BA8-A720-0D913869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805" y="4067503"/>
              <a:ext cx="2111088" cy="2111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90E5AD-925C-BB10-1C4B-9AD153EEFF25}"/>
                </a:ext>
              </a:extLst>
            </p:cNvPr>
            <p:cNvSpPr txBox="1"/>
            <p:nvPr/>
          </p:nvSpPr>
          <p:spPr>
            <a:xfrm>
              <a:off x="3849931" y="3503334"/>
              <a:ext cx="1276183" cy="646331"/>
            </a:xfrm>
            <a:prstGeom prst="rect">
              <a:avLst/>
            </a:prstGeom>
            <a:noFill/>
          </p:spPr>
          <p:txBody>
            <a:bodyPr wrap="none" rtlCol="0">
              <a:spAutoFit/>
            </a:bodyPr>
            <a:lstStyle/>
            <a:p>
              <a:pPr algn="ctr"/>
              <a:r>
                <a:rPr lang="en-US" b="1" dirty="0"/>
                <a:t>Mines </a:t>
              </a:r>
              <a:br>
                <a:rPr lang="en-US" b="1" dirty="0"/>
              </a:br>
              <a:r>
                <a:rPr lang="en-US" b="1" dirty="0"/>
                <a:t>Foundation</a:t>
              </a:r>
            </a:p>
          </p:txBody>
        </p:sp>
        <p:sp>
          <p:nvSpPr>
            <p:cNvPr id="8" name="TextBox 7">
              <a:extLst>
                <a:ext uri="{FF2B5EF4-FFF2-40B4-BE49-F238E27FC236}">
                  <a16:creationId xmlns:a16="http://schemas.microsoft.com/office/drawing/2014/main" id="{791BDA61-498D-DA8F-8F3D-2C5E67D4E80F}"/>
                </a:ext>
              </a:extLst>
            </p:cNvPr>
            <p:cNvSpPr txBox="1"/>
            <p:nvPr/>
          </p:nvSpPr>
          <p:spPr>
            <a:xfrm>
              <a:off x="5357520" y="3615582"/>
              <a:ext cx="844270" cy="369332"/>
            </a:xfrm>
            <a:prstGeom prst="rect">
              <a:avLst/>
            </a:prstGeom>
            <a:noFill/>
          </p:spPr>
          <p:txBody>
            <a:bodyPr wrap="none" rtlCol="0">
              <a:spAutoFit/>
            </a:bodyPr>
            <a:lstStyle/>
            <a:p>
              <a:r>
                <a:rPr lang="en-US" b="1" dirty="0"/>
                <a:t>Library</a:t>
              </a:r>
            </a:p>
          </p:txBody>
        </p:sp>
        <p:sp>
          <p:nvSpPr>
            <p:cNvPr id="10" name="TextBox 9">
              <a:extLst>
                <a:ext uri="{FF2B5EF4-FFF2-40B4-BE49-F238E27FC236}">
                  <a16:creationId xmlns:a16="http://schemas.microsoft.com/office/drawing/2014/main" id="{4036088A-995F-AD59-0A19-D7AC92AF7D78}"/>
                </a:ext>
              </a:extLst>
            </p:cNvPr>
            <p:cNvSpPr txBox="1"/>
            <p:nvPr/>
          </p:nvSpPr>
          <p:spPr>
            <a:xfrm>
              <a:off x="4001554" y="6096427"/>
              <a:ext cx="1111971" cy="646331"/>
            </a:xfrm>
            <a:prstGeom prst="rect">
              <a:avLst/>
            </a:prstGeom>
            <a:noFill/>
          </p:spPr>
          <p:txBody>
            <a:bodyPr wrap="none" rtlCol="0">
              <a:spAutoFit/>
            </a:bodyPr>
            <a:lstStyle/>
            <a:p>
              <a:pPr algn="ctr"/>
              <a:r>
                <a:rPr lang="en-US" dirty="0"/>
                <a:t>Part-time </a:t>
              </a:r>
              <a:br>
                <a:rPr lang="en-US" dirty="0"/>
              </a:br>
              <a:r>
                <a:rPr lang="en-US" dirty="0"/>
                <a:t>liaison</a:t>
              </a:r>
            </a:p>
          </p:txBody>
        </p:sp>
        <p:sp>
          <p:nvSpPr>
            <p:cNvPr id="11" name="TextBox 10">
              <a:extLst>
                <a:ext uri="{FF2B5EF4-FFF2-40B4-BE49-F238E27FC236}">
                  <a16:creationId xmlns:a16="http://schemas.microsoft.com/office/drawing/2014/main" id="{D69C1DFF-52BD-B743-6E6E-D63A15C500A6}"/>
                </a:ext>
              </a:extLst>
            </p:cNvPr>
            <p:cNvSpPr txBox="1"/>
            <p:nvPr/>
          </p:nvSpPr>
          <p:spPr>
            <a:xfrm>
              <a:off x="5269776" y="6093420"/>
              <a:ext cx="1059072" cy="646331"/>
            </a:xfrm>
            <a:prstGeom prst="rect">
              <a:avLst/>
            </a:prstGeom>
            <a:noFill/>
          </p:spPr>
          <p:txBody>
            <a:bodyPr wrap="none" rtlCol="0">
              <a:spAutoFit/>
            </a:bodyPr>
            <a:lstStyle/>
            <a:p>
              <a:pPr algn="ctr"/>
              <a:r>
                <a:rPr lang="en-US" dirty="0"/>
                <a:t>Part-time</a:t>
              </a:r>
              <a:br>
                <a:rPr lang="en-US" dirty="0"/>
              </a:br>
              <a:r>
                <a:rPr lang="en-US" dirty="0"/>
                <a:t>liaison</a:t>
              </a:r>
            </a:p>
          </p:txBody>
        </p:sp>
      </p:grpSp>
      <p:pic>
        <p:nvPicPr>
          <p:cNvPr id="2050" name="Picture 2" descr="Mines - Home">
            <a:extLst>
              <a:ext uri="{FF2B5EF4-FFF2-40B4-BE49-F238E27FC236}">
                <a16:creationId xmlns:a16="http://schemas.microsoft.com/office/drawing/2014/main" id="{A40A1C1F-C70D-B731-CE56-C057C338D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6440" y="3632454"/>
            <a:ext cx="25781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Brace 11">
            <a:extLst>
              <a:ext uri="{FF2B5EF4-FFF2-40B4-BE49-F238E27FC236}">
                <a16:creationId xmlns:a16="http://schemas.microsoft.com/office/drawing/2014/main" id="{0DD5943E-FF7F-9B2E-5608-EB6EECE717CE}"/>
              </a:ext>
            </a:extLst>
          </p:cNvPr>
          <p:cNvSpPr/>
          <p:nvPr/>
        </p:nvSpPr>
        <p:spPr>
          <a:xfrm>
            <a:off x="7377694" y="3266847"/>
            <a:ext cx="919655" cy="324431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0301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TF10001027</Template>
  <TotalTime>1278</TotalTime>
  <Words>5644</Words>
  <Application>Microsoft Office PowerPoint</Application>
  <PresentationFormat>Widescreen</PresentationFormat>
  <Paragraphs>213</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Feathered</vt:lpstr>
      <vt:lpstr>Leveraging the Liaison Relationship: Strategies for a Successful Partnership with your Foundation Representative</vt:lpstr>
      <vt:lpstr>Carol E Smith</vt:lpstr>
      <vt:lpstr>Sarah Ormeo</vt:lpstr>
      <vt:lpstr>Colorado School of Mines</vt:lpstr>
      <vt:lpstr>Goals of the presentation</vt:lpstr>
      <vt:lpstr>Overview of the Liaison Model</vt:lpstr>
      <vt:lpstr>University/ Foundation Organizational Structures</vt:lpstr>
      <vt:lpstr>Typical Liaison Relationships for Each Model</vt:lpstr>
      <vt:lpstr>The liaison model at Mines</vt:lpstr>
      <vt:lpstr>Importance of a Successful Liaison Partnership</vt:lpstr>
      <vt:lpstr>Strategies for  Successful Liaison Partnerships</vt:lpstr>
      <vt:lpstr>Building Trust &amp; Relationships</vt:lpstr>
      <vt:lpstr>Case Study of a Successful Partnership</vt:lpstr>
      <vt:lpstr>Michele Bishop</vt:lpstr>
      <vt:lpstr>Case Study of a Successful Partnership</vt:lpstr>
      <vt:lpstr>Results of Successful Partnerships</vt:lpstr>
      <vt:lpstr>Sharing Strategies for Successful Partnerships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Carol Smith</cp:lastModifiedBy>
  <cp:revision>2</cp:revision>
  <dcterms:created xsi:type="dcterms:W3CDTF">2023-04-24T16:11:15Z</dcterms:created>
  <dcterms:modified xsi:type="dcterms:W3CDTF">2023-06-28T20:55:06Z</dcterms:modified>
</cp:coreProperties>
</file>