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69" r:id="rId4"/>
    <p:sldId id="263" r:id="rId5"/>
    <p:sldId id="265" r:id="rId6"/>
    <p:sldId id="273" r:id="rId7"/>
    <p:sldId id="276" r:id="rId8"/>
    <p:sldId id="274" r:id="rId9"/>
    <p:sldId id="275" r:id="rId10"/>
    <p:sldId id="259" r:id="rId11"/>
    <p:sldId id="267" r:id="rId12"/>
    <p:sldId id="278" r:id="rId13"/>
    <p:sldId id="266" r:id="rId14"/>
    <p:sldId id="271" r:id="rId15"/>
    <p:sldId id="272" r:id="rId16"/>
    <p:sldId id="258" r:id="rId17"/>
    <p:sldId id="280" r:id="rId18"/>
    <p:sldId id="264"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1A"/>
    <a:srgbClr val="FFD200"/>
    <a:srgbClr val="172140"/>
    <a:srgbClr val="F47722"/>
    <a:srgbClr val="0066B3"/>
    <a:srgbClr val="00A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3792" autoAdjust="0"/>
  </p:normalViewPr>
  <p:slideViewPr>
    <p:cSldViewPr snapToGrid="0" snapToObjects="1">
      <p:cViewPr varScale="1">
        <p:scale>
          <a:sx n="67" d="100"/>
          <a:sy n="67" d="100"/>
        </p:scale>
        <p:origin x="94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3EB3A-EF59-6541-9E9B-2DCD86F9547C}" type="datetimeFigureOut">
              <a:rPr lang="en-US" smtClean="0"/>
              <a:t>6/30/2023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CDF1B-D122-8B49-97F7-785F64A7DC90}" type="slidenum">
              <a:rPr lang="en-US" smtClean="0"/>
              <a:t>‹#›</a:t>
            </a:fld>
            <a:endParaRPr lang="en-US" dirty="0"/>
          </a:p>
        </p:txBody>
      </p:sp>
    </p:spTree>
    <p:extLst>
      <p:ext uri="{BB962C8B-B14F-4D97-AF65-F5344CB8AC3E}">
        <p14:creationId xmlns:p14="http://schemas.microsoft.com/office/powerpoint/2010/main" val="62637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a:t>
            </a:fld>
            <a:endParaRPr lang="en-US" dirty="0"/>
          </a:p>
        </p:txBody>
      </p:sp>
    </p:spTree>
    <p:extLst>
      <p:ext uri="{BB962C8B-B14F-4D97-AF65-F5344CB8AC3E}">
        <p14:creationId xmlns:p14="http://schemas.microsoft.com/office/powerpoint/2010/main" val="649348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13</a:t>
            </a:fld>
            <a:endParaRPr lang="en-US" dirty="0"/>
          </a:p>
        </p:txBody>
      </p:sp>
    </p:spTree>
    <p:extLst>
      <p:ext uri="{BB962C8B-B14F-4D97-AF65-F5344CB8AC3E}">
        <p14:creationId xmlns:p14="http://schemas.microsoft.com/office/powerpoint/2010/main" val="156935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14</a:t>
            </a:fld>
            <a:endParaRPr lang="en-US" dirty="0"/>
          </a:p>
        </p:txBody>
      </p:sp>
    </p:spTree>
    <p:extLst>
      <p:ext uri="{BB962C8B-B14F-4D97-AF65-F5344CB8AC3E}">
        <p14:creationId xmlns:p14="http://schemas.microsoft.com/office/powerpoint/2010/main" val="2067680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15</a:t>
            </a:fld>
            <a:endParaRPr lang="en-US" dirty="0"/>
          </a:p>
        </p:txBody>
      </p:sp>
    </p:spTree>
    <p:extLst>
      <p:ext uri="{BB962C8B-B14F-4D97-AF65-F5344CB8AC3E}">
        <p14:creationId xmlns:p14="http://schemas.microsoft.com/office/powerpoint/2010/main" val="267748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16</a:t>
            </a:fld>
            <a:endParaRPr lang="en-US" dirty="0"/>
          </a:p>
        </p:txBody>
      </p:sp>
    </p:spTree>
    <p:extLst>
      <p:ext uri="{BB962C8B-B14F-4D97-AF65-F5344CB8AC3E}">
        <p14:creationId xmlns:p14="http://schemas.microsoft.com/office/powerpoint/2010/main" val="2527747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17</a:t>
            </a:fld>
            <a:endParaRPr lang="en-US" dirty="0"/>
          </a:p>
        </p:txBody>
      </p:sp>
    </p:spTree>
    <p:extLst>
      <p:ext uri="{BB962C8B-B14F-4D97-AF65-F5344CB8AC3E}">
        <p14:creationId xmlns:p14="http://schemas.microsoft.com/office/powerpoint/2010/main" val="402893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18</a:t>
            </a:fld>
            <a:endParaRPr lang="en-US" dirty="0"/>
          </a:p>
        </p:txBody>
      </p:sp>
    </p:spTree>
    <p:extLst>
      <p:ext uri="{BB962C8B-B14F-4D97-AF65-F5344CB8AC3E}">
        <p14:creationId xmlns:p14="http://schemas.microsoft.com/office/powerpoint/2010/main" val="310959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2</a:t>
            </a:fld>
            <a:endParaRPr lang="en-US" dirty="0"/>
          </a:p>
        </p:txBody>
      </p:sp>
    </p:spTree>
    <p:extLst>
      <p:ext uri="{BB962C8B-B14F-4D97-AF65-F5344CB8AC3E}">
        <p14:creationId xmlns:p14="http://schemas.microsoft.com/office/powerpoint/2010/main" val="310225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3</a:t>
            </a:fld>
            <a:endParaRPr lang="en-US" dirty="0"/>
          </a:p>
        </p:txBody>
      </p:sp>
    </p:spTree>
    <p:extLst>
      <p:ext uri="{BB962C8B-B14F-4D97-AF65-F5344CB8AC3E}">
        <p14:creationId xmlns:p14="http://schemas.microsoft.com/office/powerpoint/2010/main" val="356296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4</a:t>
            </a:fld>
            <a:endParaRPr lang="en-US" dirty="0"/>
          </a:p>
        </p:txBody>
      </p:sp>
    </p:spTree>
    <p:extLst>
      <p:ext uri="{BB962C8B-B14F-4D97-AF65-F5344CB8AC3E}">
        <p14:creationId xmlns:p14="http://schemas.microsoft.com/office/powerpoint/2010/main" val="37035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5</a:t>
            </a:fld>
            <a:endParaRPr lang="en-US" dirty="0"/>
          </a:p>
        </p:txBody>
      </p:sp>
    </p:spTree>
    <p:extLst>
      <p:ext uri="{BB962C8B-B14F-4D97-AF65-F5344CB8AC3E}">
        <p14:creationId xmlns:p14="http://schemas.microsoft.com/office/powerpoint/2010/main" val="291043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6</a:t>
            </a:fld>
            <a:endParaRPr lang="en-US" dirty="0"/>
          </a:p>
        </p:txBody>
      </p:sp>
    </p:spTree>
    <p:extLst>
      <p:ext uri="{BB962C8B-B14F-4D97-AF65-F5344CB8AC3E}">
        <p14:creationId xmlns:p14="http://schemas.microsoft.com/office/powerpoint/2010/main" val="331117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10</a:t>
            </a:fld>
            <a:endParaRPr lang="en-US" dirty="0"/>
          </a:p>
        </p:txBody>
      </p:sp>
    </p:spTree>
    <p:extLst>
      <p:ext uri="{BB962C8B-B14F-4D97-AF65-F5344CB8AC3E}">
        <p14:creationId xmlns:p14="http://schemas.microsoft.com/office/powerpoint/2010/main" val="318062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11</a:t>
            </a:fld>
            <a:endParaRPr lang="en-US" dirty="0"/>
          </a:p>
        </p:txBody>
      </p:sp>
    </p:spTree>
    <p:extLst>
      <p:ext uri="{BB962C8B-B14F-4D97-AF65-F5344CB8AC3E}">
        <p14:creationId xmlns:p14="http://schemas.microsoft.com/office/powerpoint/2010/main" val="311541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CDF1B-D122-8B49-97F7-785F64A7DC90}" type="slidenum">
              <a:rPr lang="en-US" smtClean="0"/>
              <a:t>12</a:t>
            </a:fld>
            <a:endParaRPr lang="en-US" dirty="0"/>
          </a:p>
        </p:txBody>
      </p:sp>
    </p:spTree>
    <p:extLst>
      <p:ext uri="{BB962C8B-B14F-4D97-AF65-F5344CB8AC3E}">
        <p14:creationId xmlns:p14="http://schemas.microsoft.com/office/powerpoint/2010/main" val="200894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8A40-C44F-6547-B3E2-A7161ED15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E31D9A-C037-CD4C-86AB-A3B778AE6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544E3F-DF16-9A4D-A410-12B21C84D831}"/>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EED268FF-FEFA-B246-BB2E-04B667E439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4BCE9-AFA8-044D-97D8-09479F9488B1}"/>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48165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5503-8193-3F44-99ED-5A3C654877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6418C-1D83-5241-9522-2D9DF00A5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DB931-C78F-2D47-ADE2-AB75A26E8E0B}"/>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E3FAF6B7-B45D-9A4E-83B8-11947E8174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D2678A-53B9-DD47-98BA-EF09C5A8B94C}"/>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53811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91F25F-B124-C04A-A8EC-3B82D63951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55A36-9AD1-4A41-891F-147FF8C2B6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58F05-D95D-C046-9B48-6EC41D0693F2}"/>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B847EED8-548D-7143-8DDE-7C09AEC3C9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3C4EAE-6C9E-1748-A675-0BE1D41120CB}"/>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24852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208E-C42A-CF46-BE2D-5EE4F687D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31D8B-0C50-A343-8769-E6E99141B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4CA93-2038-3F41-B715-1B3FBDB33647}"/>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C9406AF6-A899-734D-B925-EF5056E865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45009E-47D6-E541-B4E0-518022262E3E}"/>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227946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7E36-C5D7-AD47-B0F8-695C9BAB6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14487-6C18-484D-858F-5252A6843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13AE2E-0F75-5543-ADF6-97185E303E94}"/>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5F89A874-B669-2747-B9D9-444895CBD0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82D7A2-EF8C-6E40-BD50-CFAF3DC0D634}"/>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050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A460-9DF1-B948-A360-D376C8104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774C9-F407-6B43-B380-61CE267340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4C3868-638A-0D46-92DC-0F0324A49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E9C03-E81E-B047-9D64-AF1EAFBA6505}"/>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6" name="Footer Placeholder 5">
            <a:extLst>
              <a:ext uri="{FF2B5EF4-FFF2-40B4-BE49-F238E27FC236}">
                <a16:creationId xmlns:a16="http://schemas.microsoft.com/office/drawing/2014/main" id="{752EAB29-6548-FD4B-B338-D5A913E2FE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D91848-8C0E-B04E-B28F-7E529AE1E69E}"/>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65421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8625-C72A-D44B-B0DD-F9BA3AFB6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8AF03-D5B6-7A40-B780-A45CF7D90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B4F70-A568-404D-BD5B-991C9739C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1CB8E7-481C-0549-952E-EDF5D6501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8CA1F-A40A-4847-91A7-8E46AED790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7F6A6C-DCB4-924A-8DB5-D432D08AD0EE}"/>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8" name="Footer Placeholder 7">
            <a:extLst>
              <a:ext uri="{FF2B5EF4-FFF2-40B4-BE49-F238E27FC236}">
                <a16:creationId xmlns:a16="http://schemas.microsoft.com/office/drawing/2014/main" id="{6EA74D7F-7565-5A40-90B8-C05FE4CA89A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C204C5-79FC-2A44-9501-4FD053BD4598}"/>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99779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7D29-B007-594A-9647-6B4941CA9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0102B-952B-FA43-B730-72EA454416EC}"/>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4" name="Footer Placeholder 3">
            <a:extLst>
              <a:ext uri="{FF2B5EF4-FFF2-40B4-BE49-F238E27FC236}">
                <a16:creationId xmlns:a16="http://schemas.microsoft.com/office/drawing/2014/main" id="{330636BF-5545-6746-BCF5-8FB69E38B2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08AB64-5493-AA44-8D61-6E6380D48054}"/>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43468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BDAFC9-FC5F-5F47-B03F-6D371F40DC70}"/>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3" name="Footer Placeholder 2">
            <a:extLst>
              <a:ext uri="{FF2B5EF4-FFF2-40B4-BE49-F238E27FC236}">
                <a16:creationId xmlns:a16="http://schemas.microsoft.com/office/drawing/2014/main" id="{9D9A8C9E-AD29-5B48-BD0E-ED9C342A78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4ACBBB0-3829-8C4A-B2E5-F6AD60918D52}"/>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47175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683C-99BC-4244-A61F-F8F01C554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C976A-91C9-CD4D-BBEE-632981C3B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5AA3FB-0E43-B748-8B4F-42E9F623F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383E5-22B2-CE42-BF6B-12A57A82DAF0}"/>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6" name="Footer Placeholder 5">
            <a:extLst>
              <a:ext uri="{FF2B5EF4-FFF2-40B4-BE49-F238E27FC236}">
                <a16:creationId xmlns:a16="http://schemas.microsoft.com/office/drawing/2014/main" id="{C5EF53E5-A3BB-2A44-A1AE-4F17B17301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520CA7-307C-AC4B-8423-0017ECABC74B}"/>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360022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53BE4-BF06-7440-AC2E-7D12E8709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A2323-C9ED-014F-962A-F5ECE8486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C2C5C3B-200D-5047-9A3B-92C24674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71504-E649-9045-B657-9EB42A1B5DD2}"/>
              </a:ext>
            </a:extLst>
          </p:cNvPr>
          <p:cNvSpPr>
            <a:spLocks noGrp="1"/>
          </p:cNvSpPr>
          <p:nvPr>
            <p:ph type="dt" sz="half" idx="10"/>
          </p:nvPr>
        </p:nvSpPr>
        <p:spPr/>
        <p:txBody>
          <a:bodyPr/>
          <a:lstStyle/>
          <a:p>
            <a:fld id="{724D8CED-80A0-9549-996D-7E9288EAF5B8}" type="datetimeFigureOut">
              <a:rPr lang="en-US" smtClean="0"/>
              <a:t>6/30/2023</a:t>
            </a:fld>
            <a:endParaRPr lang="en-US" dirty="0"/>
          </a:p>
        </p:txBody>
      </p:sp>
      <p:sp>
        <p:nvSpPr>
          <p:cNvPr id="6" name="Footer Placeholder 5">
            <a:extLst>
              <a:ext uri="{FF2B5EF4-FFF2-40B4-BE49-F238E27FC236}">
                <a16:creationId xmlns:a16="http://schemas.microsoft.com/office/drawing/2014/main" id="{8C8102F1-E91F-644A-82CD-E3584C4D5A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9F8766-95A1-BA46-BDAC-3D9D8356CEEF}"/>
              </a:ext>
            </a:extLst>
          </p:cNvPr>
          <p:cNvSpPr>
            <a:spLocks noGrp="1"/>
          </p:cNvSpPr>
          <p:nvPr>
            <p:ph type="sldNum" sz="quarter" idx="12"/>
          </p:nvPr>
        </p:nvSpPr>
        <p:spPr/>
        <p:txBody>
          <a:bodyPr/>
          <a:lstStyle/>
          <a:p>
            <a:fld id="{1ABA60F8-F661-FE4F-95F2-82E83C8F4A36}" type="slidenum">
              <a:rPr lang="en-US" smtClean="0"/>
              <a:t>‹#›</a:t>
            </a:fld>
            <a:endParaRPr lang="en-US" dirty="0"/>
          </a:p>
        </p:txBody>
      </p:sp>
    </p:spTree>
    <p:extLst>
      <p:ext uri="{BB962C8B-B14F-4D97-AF65-F5344CB8AC3E}">
        <p14:creationId xmlns:p14="http://schemas.microsoft.com/office/powerpoint/2010/main" val="183749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55DF6-77C9-CA47-95E3-F1CEE3B7F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31EB1-60B2-1749-AD76-0802D134B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0F72D-1E07-FE4D-B3D1-6EFE826B3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D8CED-80A0-9549-996D-7E9288EAF5B8}" type="datetimeFigureOut">
              <a:rPr lang="en-US" smtClean="0"/>
              <a:t>6/30/2023</a:t>
            </a:fld>
            <a:endParaRPr lang="en-US" dirty="0"/>
          </a:p>
        </p:txBody>
      </p:sp>
      <p:sp>
        <p:nvSpPr>
          <p:cNvPr id="5" name="Footer Placeholder 4">
            <a:extLst>
              <a:ext uri="{FF2B5EF4-FFF2-40B4-BE49-F238E27FC236}">
                <a16:creationId xmlns:a16="http://schemas.microsoft.com/office/drawing/2014/main" id="{E002241D-98E8-B54C-8954-3512C551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6E05D-B08E-6549-8158-A97FCA27D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A60F8-F661-FE4F-95F2-82E83C8F4A36}" type="slidenum">
              <a:rPr lang="en-US" smtClean="0"/>
              <a:t>‹#›</a:t>
            </a:fld>
            <a:endParaRPr lang="en-US" dirty="0"/>
          </a:p>
        </p:txBody>
      </p:sp>
    </p:spTree>
    <p:extLst>
      <p:ext uri="{BB962C8B-B14F-4D97-AF65-F5344CB8AC3E}">
        <p14:creationId xmlns:p14="http://schemas.microsoft.com/office/powerpoint/2010/main" val="422885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news.nau.edu/humans-of-flagstaff-hank-hassell/"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norton.com/books/9780393868234/" TargetMode="External"/><Relationship Id="rId2" Type="http://schemas.openxmlformats.org/officeDocument/2006/relationships/hyperlink" Target="http://www.melissasevigny.com/" TargetMode="Externa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tifact">
            <a:extLst>
              <a:ext uri="{FF2B5EF4-FFF2-40B4-BE49-F238E27FC236}">
                <a16:creationId xmlns:a16="http://schemas.microsoft.com/office/drawing/2014/main" id="{7F9A21DC-7AC4-9342-810E-915A87F40CAC}"/>
              </a:ext>
              <a:ext uri="{C183D7F6-B498-43B3-948B-1728B52AA6E4}">
                <adec:decorative xmlns:adec="http://schemas.microsoft.com/office/drawing/2017/decorative" val="1"/>
              </a:ext>
            </a:extLst>
          </p:cNvPr>
          <p:cNvSpPr/>
          <p:nvPr/>
        </p:nvSpPr>
        <p:spPr>
          <a:xfrm>
            <a:off x="-2" y="-124239"/>
            <a:ext cx="12192000" cy="7106478"/>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pic>
        <p:nvPicPr>
          <p:cNvPr id="11" name="Figure" descr="NAU: Northern Arizona University.">
            <a:extLst>
              <a:ext uri="{FF2B5EF4-FFF2-40B4-BE49-F238E27FC236}">
                <a16:creationId xmlns:a16="http://schemas.microsoft.com/office/drawing/2014/main" id="{E59C9097-8BE9-1448-A541-2FE8496C2511}"/>
              </a:ext>
            </a:extLst>
          </p:cNvPr>
          <p:cNvPicPr>
            <a:picLocks noChangeAspect="1"/>
          </p:cNvPicPr>
          <p:nvPr/>
        </p:nvPicPr>
        <p:blipFill>
          <a:blip r:embed="rId3"/>
          <a:stretch>
            <a:fillRect/>
          </a:stretch>
        </p:blipFill>
        <p:spPr>
          <a:xfrm>
            <a:off x="2914648" y="6147213"/>
            <a:ext cx="6362701" cy="315753"/>
          </a:xfrm>
          <a:prstGeom prst="rect">
            <a:avLst/>
          </a:prstGeom>
        </p:spPr>
      </p:pic>
      <p:sp>
        <p:nvSpPr>
          <p:cNvPr id="6" name="H1">
            <a:extLst>
              <a:ext uri="{FF2B5EF4-FFF2-40B4-BE49-F238E27FC236}">
                <a16:creationId xmlns:a16="http://schemas.microsoft.com/office/drawing/2014/main" id="{8ACDB202-8F27-E124-1C08-40D9DF60D55B}"/>
              </a:ext>
            </a:extLst>
          </p:cNvPr>
          <p:cNvSpPr>
            <a:spLocks noGrp="1"/>
          </p:cNvSpPr>
          <p:nvPr>
            <p:ph type="ctrTitle"/>
          </p:nvPr>
        </p:nvSpPr>
        <p:spPr>
          <a:xfrm>
            <a:off x="1523998" y="752476"/>
            <a:ext cx="9144000" cy="1504950"/>
          </a:xfrm>
        </p:spPr>
        <p:txBody>
          <a:bodyPr>
            <a:noAutofit/>
          </a:bodyPr>
          <a:lstStyle/>
          <a:p>
            <a:pPr>
              <a:lnSpc>
                <a:spcPct val="120000"/>
              </a:lnSpc>
            </a:pPr>
            <a:r>
              <a:rPr lang="en-US" sz="4400" b="1" dirty="0">
                <a:solidFill>
                  <a:schemeClr val="bg1"/>
                </a:solidFill>
                <a:latin typeface="Arial" panose="020B0604020202020204" pitchFamily="34" charset="0"/>
              </a:rPr>
              <a:t>Voices:  Making the Case for Archival Collections</a:t>
            </a:r>
          </a:p>
        </p:txBody>
      </p:sp>
      <p:sp>
        <p:nvSpPr>
          <p:cNvPr id="3" name="H2">
            <a:extLst>
              <a:ext uri="{FF2B5EF4-FFF2-40B4-BE49-F238E27FC236}">
                <a16:creationId xmlns:a16="http://schemas.microsoft.com/office/drawing/2014/main" id="{2C36CF15-9B43-10E7-2720-D34ADA342455}"/>
              </a:ext>
            </a:extLst>
          </p:cNvPr>
          <p:cNvSpPr txBox="1"/>
          <p:nvPr/>
        </p:nvSpPr>
        <p:spPr>
          <a:xfrm>
            <a:off x="790575" y="2686072"/>
            <a:ext cx="10687050" cy="2630144"/>
          </a:xfrm>
          <a:prstGeom prst="rect">
            <a:avLst/>
          </a:prstGeom>
          <a:noFill/>
        </p:spPr>
        <p:txBody>
          <a:bodyPr wrap="square">
            <a:spAutoFit/>
          </a:bodyPr>
          <a:lstStyle/>
          <a:p>
            <a:pPr algn="ctr">
              <a:lnSpc>
                <a:spcPct val="120000"/>
              </a:lnSpc>
            </a:pPr>
            <a:r>
              <a:rPr lang="en-US" sz="2800" b="1" dirty="0">
                <a:solidFill>
                  <a:srgbClr val="FAC01A"/>
                </a:solidFill>
                <a:latin typeface="Arial" panose="020B0604020202020204" pitchFamily="34" charset="0"/>
                <a:cs typeface="Arial" panose="020B0604020202020204" pitchFamily="34" charset="0"/>
              </a:rPr>
              <a:t>ALADN 2023 Conference</a:t>
            </a:r>
          </a:p>
          <a:p>
            <a:pPr algn="ctr">
              <a:lnSpc>
                <a:spcPct val="120000"/>
              </a:lnSpc>
            </a:pPr>
            <a:r>
              <a:rPr lang="en-US" sz="2800" b="1" dirty="0">
                <a:solidFill>
                  <a:srgbClr val="FAC01A"/>
                </a:solidFill>
                <a:latin typeface="Arial" panose="020B0604020202020204" pitchFamily="34" charset="0"/>
                <a:cs typeface="Arial" panose="020B0604020202020204" pitchFamily="34" charset="0"/>
              </a:rPr>
              <a:t>June 19, 2023</a:t>
            </a:r>
          </a:p>
          <a:p>
            <a:pPr algn="ctr">
              <a:lnSpc>
                <a:spcPct val="120000"/>
              </a:lnSpc>
            </a:pPr>
            <a:r>
              <a:rPr lang="en-US" sz="2800" b="1" dirty="0">
                <a:solidFill>
                  <a:srgbClr val="FAC01A"/>
                </a:solidFill>
                <a:latin typeface="Arial" panose="020B0604020202020204" pitchFamily="34" charset="0"/>
                <a:cs typeface="Arial" panose="020B0604020202020204" pitchFamily="34" charset="0"/>
              </a:rPr>
              <a:t>Cynthia Childrey</a:t>
            </a:r>
          </a:p>
          <a:p>
            <a:pPr algn="ctr">
              <a:lnSpc>
                <a:spcPct val="120000"/>
              </a:lnSpc>
            </a:pPr>
            <a:r>
              <a:rPr lang="en-US" sz="2800" b="1" dirty="0">
                <a:solidFill>
                  <a:srgbClr val="FAC01A"/>
                </a:solidFill>
                <a:latin typeface="Arial" panose="020B0604020202020204" pitchFamily="34" charset="0"/>
                <a:cs typeface="Arial" panose="020B0604020202020204" pitchFamily="34" charset="0"/>
              </a:rPr>
              <a:t>Dean and University Librarian</a:t>
            </a:r>
          </a:p>
          <a:p>
            <a:pPr algn="ctr">
              <a:lnSpc>
                <a:spcPct val="120000"/>
              </a:lnSpc>
            </a:pPr>
            <a:r>
              <a:rPr lang="en-US" sz="2800" b="1" dirty="0">
                <a:solidFill>
                  <a:srgbClr val="FAC01A"/>
                </a:solidFill>
                <a:latin typeface="Arial" panose="020B0604020202020204" pitchFamily="34" charset="0"/>
                <a:cs typeface="Arial" panose="020B0604020202020204" pitchFamily="34" charset="0"/>
              </a:rPr>
              <a:t>Cline Library</a:t>
            </a:r>
          </a:p>
        </p:txBody>
      </p:sp>
    </p:spTree>
    <p:extLst>
      <p:ext uri="{BB962C8B-B14F-4D97-AF65-F5344CB8AC3E}">
        <p14:creationId xmlns:p14="http://schemas.microsoft.com/office/powerpoint/2010/main" val="161273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tifact">
            <a:extLst>
              <a:ext uri="{FF2B5EF4-FFF2-40B4-BE49-F238E27FC236}">
                <a16:creationId xmlns:a16="http://schemas.microsoft.com/office/drawing/2014/main" id="{40047E71-B560-A1DC-8E9A-72F55917E369}"/>
              </a:ext>
              <a:ext uri="{C183D7F6-B498-43B3-948B-1728B52AA6E4}">
                <adec:decorative xmlns:adec="http://schemas.microsoft.com/office/drawing/2017/decorative" val="1"/>
              </a:ext>
            </a:extLst>
          </p:cNvPr>
          <p:cNvSpPr/>
          <p:nvPr/>
        </p:nvSpPr>
        <p:spPr>
          <a:xfrm>
            <a:off x="0" y="0"/>
            <a:ext cx="12192000" cy="1431283"/>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24" name="H1">
            <a:extLst>
              <a:ext uri="{FF2B5EF4-FFF2-40B4-BE49-F238E27FC236}">
                <a16:creationId xmlns:a16="http://schemas.microsoft.com/office/drawing/2014/main" id="{FD683542-F88E-181D-86C9-2E8D4A0A405A}"/>
              </a:ext>
            </a:extLst>
          </p:cNvPr>
          <p:cNvSpPr>
            <a:spLocks noGrp="1"/>
          </p:cNvSpPr>
          <p:nvPr>
            <p:ph type="title"/>
          </p:nvPr>
        </p:nvSpPr>
        <p:spPr>
          <a:xfrm>
            <a:off x="844273" y="76127"/>
            <a:ext cx="10515600" cy="1325563"/>
          </a:xfrm>
        </p:spPr>
        <p:txBody>
          <a:bodyPr>
            <a:normAutofit/>
          </a:bodyPr>
          <a:lstStyle/>
          <a:p>
            <a:r>
              <a:rPr lang="en-US" b="1" dirty="0">
                <a:solidFill>
                  <a:srgbClr val="FAC01A"/>
                </a:solidFill>
                <a:latin typeface="Arial" panose="020B0604020202020204" pitchFamily="34" charset="0"/>
              </a:rPr>
              <a:t>Library Development for Special Collections – Team Relationships</a:t>
            </a:r>
          </a:p>
        </p:txBody>
      </p:sp>
      <p:sp>
        <p:nvSpPr>
          <p:cNvPr id="22" name="Artifact">
            <a:extLst>
              <a:ext uri="{FF2B5EF4-FFF2-40B4-BE49-F238E27FC236}">
                <a16:creationId xmlns:a16="http://schemas.microsoft.com/office/drawing/2014/main" id="{A65048F9-28E5-0AEF-2403-A7EF6816D03E}"/>
              </a:ext>
              <a:ext uri="{C183D7F6-B498-43B3-948B-1728B52AA6E4}">
                <adec:decorative xmlns:adec="http://schemas.microsoft.com/office/drawing/2017/decorative" val="1"/>
              </a:ext>
            </a:extLst>
          </p:cNvPr>
          <p:cNvSpPr/>
          <p:nvPr/>
        </p:nvSpPr>
        <p:spPr>
          <a:xfrm rot="10800000">
            <a:off x="569389" y="1839443"/>
            <a:ext cx="5526608" cy="3721445"/>
          </a:xfrm>
          <a:prstGeom prst="rect">
            <a:avLst/>
          </a:prstGeom>
          <a:solidFill>
            <a:schemeClr val="bg1"/>
          </a:solidFill>
          <a:ln>
            <a:noFill/>
          </a:ln>
          <a:effectLst>
            <a:outerShdw blurRad="88900" dist="635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9" name="H2">
            <a:extLst>
              <a:ext uri="{FF2B5EF4-FFF2-40B4-BE49-F238E27FC236}">
                <a16:creationId xmlns:a16="http://schemas.microsoft.com/office/drawing/2014/main" id="{D9EF8133-14A8-728A-5104-1CF82D22ADEE}"/>
              </a:ext>
            </a:extLst>
          </p:cNvPr>
          <p:cNvSpPr txBox="1"/>
          <p:nvPr/>
        </p:nvSpPr>
        <p:spPr>
          <a:xfrm>
            <a:off x="832127" y="2023942"/>
            <a:ext cx="2542444" cy="400110"/>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Dream Team</a:t>
            </a:r>
          </a:p>
        </p:txBody>
      </p:sp>
      <p:sp>
        <p:nvSpPr>
          <p:cNvPr id="14" name="P">
            <a:extLst>
              <a:ext uri="{FF2B5EF4-FFF2-40B4-BE49-F238E27FC236}">
                <a16:creationId xmlns:a16="http://schemas.microsoft.com/office/drawing/2014/main" id="{339297A4-220D-778E-E76C-672C57E93719}"/>
              </a:ext>
            </a:extLst>
          </p:cNvPr>
          <p:cNvSpPr txBox="1"/>
          <p:nvPr/>
        </p:nvSpPr>
        <p:spPr>
          <a:xfrm>
            <a:off x="695325" y="2408102"/>
            <a:ext cx="5276850"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Head, Special Collections and Archives brings expertise in collections and donor relations.</a:t>
            </a:r>
          </a:p>
        </p:txBody>
      </p:sp>
      <p:sp>
        <p:nvSpPr>
          <p:cNvPr id="16" name="List">
            <a:extLst>
              <a:ext uri="{FF2B5EF4-FFF2-40B4-BE49-F238E27FC236}">
                <a16:creationId xmlns:a16="http://schemas.microsoft.com/office/drawing/2014/main" id="{A8727E3B-8FC7-CD0D-E0E7-32B7AE4CBEF1}"/>
              </a:ext>
            </a:extLst>
          </p:cNvPr>
          <p:cNvSpPr txBox="1"/>
          <p:nvPr/>
        </p:nvSpPr>
        <p:spPr>
          <a:xfrm>
            <a:off x="841652" y="3106158"/>
            <a:ext cx="4882450" cy="1818959"/>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Library Dean </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Development Director</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Head, Special Collections and Archives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Responsibility and expertise with communications, marketing, social media, events, and grants</a:t>
            </a:r>
          </a:p>
        </p:txBody>
      </p:sp>
      <p:cxnSp>
        <p:nvCxnSpPr>
          <p:cNvPr id="7" name="Artifact">
            <a:extLst>
              <a:ext uri="{FF2B5EF4-FFF2-40B4-BE49-F238E27FC236}">
                <a16:creationId xmlns:a16="http://schemas.microsoft.com/office/drawing/2014/main" id="{03D8E768-2A3A-6CF1-EF91-02D5945AA265}"/>
              </a:ext>
              <a:ext uri="{C183D7F6-B498-43B3-948B-1728B52AA6E4}">
                <adec:decorative xmlns:adec="http://schemas.microsoft.com/office/drawing/2017/decorative" val="1"/>
              </a:ext>
            </a:extLst>
          </p:cNvPr>
          <p:cNvCxnSpPr>
            <a:cxnSpLocks/>
          </p:cNvCxnSpPr>
          <p:nvPr/>
        </p:nvCxnSpPr>
        <p:spPr>
          <a:xfrm>
            <a:off x="6096000" y="2040199"/>
            <a:ext cx="0" cy="3588366"/>
          </a:xfrm>
          <a:prstGeom prst="line">
            <a:avLst/>
          </a:prstGeom>
          <a:ln w="9525">
            <a:solidFill>
              <a:srgbClr val="0066B3"/>
            </a:solidFill>
          </a:ln>
        </p:spPr>
        <p:style>
          <a:lnRef idx="1">
            <a:schemeClr val="accent1"/>
          </a:lnRef>
          <a:fillRef idx="0">
            <a:schemeClr val="accent1"/>
          </a:fillRef>
          <a:effectRef idx="0">
            <a:schemeClr val="accent1"/>
          </a:effectRef>
          <a:fontRef idx="minor">
            <a:schemeClr val="tx1"/>
          </a:fontRef>
        </p:style>
      </p:cxnSp>
      <p:sp>
        <p:nvSpPr>
          <p:cNvPr id="21" name="Artifact">
            <a:extLst>
              <a:ext uri="{FF2B5EF4-FFF2-40B4-BE49-F238E27FC236}">
                <a16:creationId xmlns:a16="http://schemas.microsoft.com/office/drawing/2014/main" id="{994D5695-F777-D3F7-16EA-8A9516849671}"/>
              </a:ext>
              <a:ext uri="{C183D7F6-B498-43B3-948B-1728B52AA6E4}">
                <adec:decorative xmlns:adec="http://schemas.microsoft.com/office/drawing/2017/decorative" val="1"/>
              </a:ext>
            </a:extLst>
          </p:cNvPr>
          <p:cNvSpPr/>
          <p:nvPr/>
        </p:nvSpPr>
        <p:spPr>
          <a:xfrm rot="10800000">
            <a:off x="6564098" y="1869886"/>
            <a:ext cx="5154714" cy="3871693"/>
          </a:xfrm>
          <a:prstGeom prst="rect">
            <a:avLst/>
          </a:prstGeom>
          <a:solidFill>
            <a:schemeClr val="bg1"/>
          </a:solidFill>
          <a:ln>
            <a:noFill/>
          </a:ln>
          <a:effectLst>
            <a:outerShdw blurRad="88900" dist="63500" dir="2700000" algn="tl" rotWithShape="0">
              <a:prstClr val="black">
                <a:alpha val="2798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7" name="H2">
            <a:extLst>
              <a:ext uri="{FF2B5EF4-FFF2-40B4-BE49-F238E27FC236}">
                <a16:creationId xmlns:a16="http://schemas.microsoft.com/office/drawing/2014/main" id="{2AFB3CE1-78FB-16DB-345E-1B84FDE88B15}"/>
              </a:ext>
            </a:extLst>
          </p:cNvPr>
          <p:cNvSpPr txBox="1"/>
          <p:nvPr/>
        </p:nvSpPr>
        <p:spPr>
          <a:xfrm>
            <a:off x="6764841" y="2023942"/>
            <a:ext cx="2941134" cy="400110"/>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Central Advancement</a:t>
            </a:r>
          </a:p>
        </p:txBody>
      </p:sp>
      <p:sp>
        <p:nvSpPr>
          <p:cNvPr id="18" name="P">
            <a:extLst>
              <a:ext uri="{FF2B5EF4-FFF2-40B4-BE49-F238E27FC236}">
                <a16:creationId xmlns:a16="http://schemas.microsoft.com/office/drawing/2014/main" id="{710F0057-282C-95D5-6C04-E4A612D462EB}"/>
              </a:ext>
            </a:extLst>
          </p:cNvPr>
          <p:cNvSpPr txBox="1"/>
          <p:nvPr/>
        </p:nvSpPr>
        <p:spPr>
          <a:xfrm>
            <a:off x="6564099" y="2408102"/>
            <a:ext cx="4932576" cy="646331"/>
          </a:xfrm>
          <a:prstGeom prst="rect">
            <a:avLst/>
          </a:prstGeom>
          <a:noFill/>
        </p:spPr>
        <p:txBody>
          <a:bodyPr wrap="square">
            <a:spAutoFit/>
          </a:bodyPr>
          <a:lstStyle/>
          <a:p>
            <a:r>
              <a:rPr lang="en-US" sz="1800" dirty="0">
                <a:solidFill>
                  <a:srgbClr val="172140"/>
                </a:solidFill>
                <a:latin typeface="Arial" panose="020B0604020202020204" pitchFamily="34" charset="0"/>
                <a:cs typeface="Arial" panose="020B0604020202020204" pitchFamily="34" charset="0"/>
              </a:rPr>
              <a:t>Solid relationships with your central advancement office makes all the difference.</a:t>
            </a:r>
            <a:endParaRPr lang="en-US" dirty="0"/>
          </a:p>
        </p:txBody>
      </p:sp>
      <p:sp>
        <p:nvSpPr>
          <p:cNvPr id="19" name="List">
            <a:extLst>
              <a:ext uri="{FF2B5EF4-FFF2-40B4-BE49-F238E27FC236}">
                <a16:creationId xmlns:a16="http://schemas.microsoft.com/office/drawing/2014/main" id="{B769B4E3-EB2E-192D-F2A8-E6889701A844}"/>
              </a:ext>
            </a:extLst>
          </p:cNvPr>
          <p:cNvSpPr txBox="1"/>
          <p:nvPr/>
        </p:nvSpPr>
        <p:spPr>
          <a:xfrm>
            <a:off x="6764841" y="3106158"/>
            <a:ext cx="6112328" cy="2299091"/>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VP of Advancement</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Chief Financial Officer</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Planned Giving</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Prospect Research</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Corporate and Foundation Relations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Giving Day and Annual Giving</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Capital Campaign</a:t>
            </a:r>
          </a:p>
        </p:txBody>
      </p:sp>
      <p:pic>
        <p:nvPicPr>
          <p:cNvPr id="11" name="Figure">
            <a:extLst>
              <a:ext uri="{FF2B5EF4-FFF2-40B4-BE49-F238E27FC236}">
                <a16:creationId xmlns:a16="http://schemas.microsoft.com/office/drawing/2014/main" id="{1F1DC96D-279F-EEC2-8749-EC56912DD1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spTree>
    <p:extLst>
      <p:ext uri="{BB962C8B-B14F-4D97-AF65-F5344CB8AC3E}">
        <p14:creationId xmlns:p14="http://schemas.microsoft.com/office/powerpoint/2010/main" val="344875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The Development Team:  Resources</a:t>
            </a:r>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sp>
        <p:nvSpPr>
          <p:cNvPr id="2" name="TextBox 1">
            <a:extLst>
              <a:ext uri="{FF2B5EF4-FFF2-40B4-BE49-F238E27FC236}">
                <a16:creationId xmlns:a16="http://schemas.microsoft.com/office/drawing/2014/main" id="{8260102F-E957-E797-9480-D5826477B80A}"/>
              </a:ext>
            </a:extLst>
          </p:cNvPr>
          <p:cNvSpPr txBox="1"/>
          <p:nvPr/>
        </p:nvSpPr>
        <p:spPr>
          <a:xfrm>
            <a:off x="685800" y="1838325"/>
            <a:ext cx="10839450" cy="5078313"/>
          </a:xfrm>
          <a:prstGeom prst="rect">
            <a:avLst/>
          </a:prstGeom>
          <a:noFill/>
        </p:spPr>
        <p:txBody>
          <a:bodyPr wrap="square" rtlCol="0">
            <a:spAutoFit/>
          </a:bodyPr>
          <a:lstStyle/>
          <a:p>
            <a:r>
              <a:rPr lang="en-US" sz="3600" b="1" dirty="0"/>
              <a:t>The Library Dean</a:t>
            </a:r>
          </a:p>
          <a:p>
            <a:r>
              <a:rPr lang="en-US" sz="3600" b="1" dirty="0"/>
              <a:t>The Development Director</a:t>
            </a:r>
          </a:p>
          <a:p>
            <a:r>
              <a:rPr lang="en-US" sz="3600" b="1" dirty="0"/>
              <a:t>Head, Special Collections and Archives</a:t>
            </a:r>
          </a:p>
          <a:p>
            <a:endParaRPr lang="en-US" b="1" dirty="0"/>
          </a:p>
          <a:p>
            <a:r>
              <a:rPr lang="en-US" dirty="0"/>
              <a:t>--Carla M. Summers, “Archival Donor Relations and Development:  Keeping a Balance,” </a:t>
            </a:r>
            <a:r>
              <a:rPr lang="en-US" i="1" dirty="0"/>
              <a:t>Provenance, Journal of the Society of Georgia Archivists</a:t>
            </a:r>
            <a:r>
              <a:rPr lang="en-US" dirty="0"/>
              <a:t>, 2002</a:t>
            </a:r>
          </a:p>
          <a:p>
            <a:r>
              <a:rPr lang="en-US" dirty="0"/>
              <a:t>--Victoria Steele, “The Role of Special Collections in Library Development,” in Burlingame, Dwight; </a:t>
            </a:r>
            <a:r>
              <a:rPr lang="en-US" i="1" dirty="0"/>
              <a:t>Library Fundraising:  Models for Success</a:t>
            </a:r>
            <a:r>
              <a:rPr lang="en-US" dirty="0"/>
              <a:t>, 1995.</a:t>
            </a:r>
          </a:p>
          <a:p>
            <a:r>
              <a:rPr lang="en-US" dirty="0"/>
              <a:t>--Kimberly A. Thompson and Karlene Noel Jennings, “Your Special Collections,” in </a:t>
            </a:r>
            <a:r>
              <a:rPr lang="en-US" i="1" dirty="0"/>
              <a:t>More Than a Thank You Note:  Academic Library Fundraising for the Dean or Director</a:t>
            </a:r>
            <a:r>
              <a:rPr lang="en-US" dirty="0"/>
              <a:t>, 2009.</a:t>
            </a:r>
          </a:p>
          <a:p>
            <a:r>
              <a:rPr lang="en-US" dirty="0"/>
              <a:t>--J.F. Paustenbaugh, “Fundraising for Special Collections,”  </a:t>
            </a:r>
            <a:r>
              <a:rPr lang="en-US" i="1" dirty="0"/>
              <a:t>The Bottom Line</a:t>
            </a:r>
            <a:r>
              <a:rPr lang="en-US" dirty="0"/>
              <a:t>, 2002</a:t>
            </a:r>
          </a:p>
          <a:p>
            <a:r>
              <a:rPr lang="en-US" dirty="0"/>
              <a:t>-- Kathryn Dilworth and Laura Sloop Henzl, “Cases:  Archives and Special Collections,” in </a:t>
            </a:r>
            <a:r>
              <a:rPr lang="en-US" i="1" dirty="0"/>
              <a:t>Successful Fundraising for the Academic Library</a:t>
            </a:r>
            <a:r>
              <a:rPr lang="en-US" dirty="0"/>
              <a:t>, 2017</a:t>
            </a:r>
          </a:p>
          <a:p>
            <a:endParaRPr lang="en-US" dirty="0"/>
          </a:p>
          <a:p>
            <a:endParaRPr lang="en-US" dirty="0"/>
          </a:p>
        </p:txBody>
      </p:sp>
    </p:spTree>
    <p:extLst>
      <p:ext uri="{BB962C8B-B14F-4D97-AF65-F5344CB8AC3E}">
        <p14:creationId xmlns:p14="http://schemas.microsoft.com/office/powerpoint/2010/main" val="1862432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tifact">
            <a:extLst>
              <a:ext uri="{FF2B5EF4-FFF2-40B4-BE49-F238E27FC236}">
                <a16:creationId xmlns:a16="http://schemas.microsoft.com/office/drawing/2014/main" id="{40047E71-B560-A1DC-8E9A-72F55917E369}"/>
              </a:ext>
              <a:ext uri="{C183D7F6-B498-43B3-948B-1728B52AA6E4}">
                <adec:decorative xmlns:adec="http://schemas.microsoft.com/office/drawing/2017/decorative" val="1"/>
              </a:ext>
            </a:extLst>
          </p:cNvPr>
          <p:cNvSpPr/>
          <p:nvPr/>
        </p:nvSpPr>
        <p:spPr>
          <a:xfrm>
            <a:off x="0" y="0"/>
            <a:ext cx="12192000" cy="1431283"/>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24" name="H1">
            <a:extLst>
              <a:ext uri="{FF2B5EF4-FFF2-40B4-BE49-F238E27FC236}">
                <a16:creationId xmlns:a16="http://schemas.microsoft.com/office/drawing/2014/main" id="{FD683542-F88E-181D-86C9-2E8D4A0A405A}"/>
              </a:ext>
            </a:extLst>
          </p:cNvPr>
          <p:cNvSpPr>
            <a:spLocks noGrp="1"/>
          </p:cNvSpPr>
          <p:nvPr>
            <p:ph type="title"/>
          </p:nvPr>
        </p:nvSpPr>
        <p:spPr>
          <a:xfrm>
            <a:off x="844273" y="76127"/>
            <a:ext cx="10515600" cy="1325563"/>
          </a:xfrm>
        </p:spPr>
        <p:txBody>
          <a:bodyPr>
            <a:normAutofit fontScale="90000"/>
          </a:bodyPr>
          <a:lstStyle/>
          <a:p>
            <a:r>
              <a:rPr lang="en-US" b="1" dirty="0">
                <a:solidFill>
                  <a:srgbClr val="FAC01A"/>
                </a:solidFill>
                <a:latin typeface="Arial" panose="020B0604020202020204" pitchFamily="34" charset="0"/>
              </a:rPr>
              <a:t>Library Development for Special Collections – Donor/Partner Relationships</a:t>
            </a:r>
          </a:p>
        </p:txBody>
      </p:sp>
      <p:sp>
        <p:nvSpPr>
          <p:cNvPr id="22" name="Artifact">
            <a:extLst>
              <a:ext uri="{FF2B5EF4-FFF2-40B4-BE49-F238E27FC236}">
                <a16:creationId xmlns:a16="http://schemas.microsoft.com/office/drawing/2014/main" id="{A65048F9-28E5-0AEF-2403-A7EF6816D03E}"/>
              </a:ext>
              <a:ext uri="{C183D7F6-B498-43B3-948B-1728B52AA6E4}">
                <adec:decorative xmlns:adec="http://schemas.microsoft.com/office/drawing/2017/decorative" val="1"/>
              </a:ext>
            </a:extLst>
          </p:cNvPr>
          <p:cNvSpPr/>
          <p:nvPr/>
        </p:nvSpPr>
        <p:spPr>
          <a:xfrm rot="10800000">
            <a:off x="575465" y="1869886"/>
            <a:ext cx="5526608" cy="3721445"/>
          </a:xfrm>
          <a:prstGeom prst="rect">
            <a:avLst/>
          </a:prstGeom>
          <a:solidFill>
            <a:schemeClr val="bg1"/>
          </a:solidFill>
          <a:ln>
            <a:noFill/>
          </a:ln>
          <a:effectLst>
            <a:outerShdw blurRad="88900" dist="635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9" name="H2">
            <a:extLst>
              <a:ext uri="{FF2B5EF4-FFF2-40B4-BE49-F238E27FC236}">
                <a16:creationId xmlns:a16="http://schemas.microsoft.com/office/drawing/2014/main" id="{D9EF8133-14A8-728A-5104-1CF82D22ADEE}"/>
              </a:ext>
            </a:extLst>
          </p:cNvPr>
          <p:cNvSpPr txBox="1"/>
          <p:nvPr/>
        </p:nvSpPr>
        <p:spPr>
          <a:xfrm>
            <a:off x="832126" y="2023942"/>
            <a:ext cx="5154713" cy="3093154"/>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Donor-Investor</a:t>
            </a:r>
          </a:p>
          <a:p>
            <a:pPr>
              <a:spcAft>
                <a:spcPts val="600"/>
              </a:spcAft>
            </a:pPr>
            <a:r>
              <a:rPr lang="en-US" sz="2000" dirty="0"/>
              <a:t>“An investor, or a donor-investor, is an individual or organization whose financial commitment to a nonprofit is guided by a belief in their shared values and in the ability of the investor and the organization to mutually benefit each other and the community.”</a:t>
            </a:r>
          </a:p>
          <a:p>
            <a:pPr>
              <a:spcAft>
                <a:spcPts val="600"/>
              </a:spcAft>
            </a:pPr>
            <a:r>
              <a:rPr lang="en-US" sz="2000" dirty="0"/>
              <a:t>--Kay Sprinkel Grace, 2005</a:t>
            </a:r>
          </a:p>
          <a:p>
            <a:pPr marL="0" indent="0">
              <a:lnSpc>
                <a:spcPct val="100000"/>
              </a:lnSpc>
              <a:spcAft>
                <a:spcPts val="600"/>
              </a:spcAft>
              <a:buFont typeface="Arial" panose="020B0604020202020204" pitchFamily="34" charset="0"/>
              <a:buNone/>
            </a:pPr>
            <a:endParaRPr lang="en-US" sz="2000" b="1" dirty="0">
              <a:solidFill>
                <a:srgbClr val="0066B3"/>
              </a:solidFill>
              <a:latin typeface="Arial" panose="020B0604020202020204" pitchFamily="34" charset="0"/>
              <a:cs typeface="Arial" panose="020B0604020202020204" pitchFamily="34" charset="0"/>
            </a:endParaRPr>
          </a:p>
        </p:txBody>
      </p:sp>
      <p:cxnSp>
        <p:nvCxnSpPr>
          <p:cNvPr id="7" name="Artifact">
            <a:extLst>
              <a:ext uri="{FF2B5EF4-FFF2-40B4-BE49-F238E27FC236}">
                <a16:creationId xmlns:a16="http://schemas.microsoft.com/office/drawing/2014/main" id="{03D8E768-2A3A-6CF1-EF91-02D5945AA265}"/>
              </a:ext>
              <a:ext uri="{C183D7F6-B498-43B3-948B-1728B52AA6E4}">
                <adec:decorative xmlns:adec="http://schemas.microsoft.com/office/drawing/2017/decorative" val="1"/>
              </a:ext>
            </a:extLst>
          </p:cNvPr>
          <p:cNvCxnSpPr>
            <a:cxnSpLocks/>
          </p:cNvCxnSpPr>
          <p:nvPr/>
        </p:nvCxnSpPr>
        <p:spPr>
          <a:xfrm>
            <a:off x="6096000" y="2040199"/>
            <a:ext cx="0" cy="3588366"/>
          </a:xfrm>
          <a:prstGeom prst="line">
            <a:avLst/>
          </a:prstGeom>
          <a:ln w="9525">
            <a:solidFill>
              <a:srgbClr val="0066B3"/>
            </a:solidFill>
          </a:ln>
        </p:spPr>
        <p:style>
          <a:lnRef idx="1">
            <a:schemeClr val="accent1"/>
          </a:lnRef>
          <a:fillRef idx="0">
            <a:schemeClr val="accent1"/>
          </a:fillRef>
          <a:effectRef idx="0">
            <a:schemeClr val="accent1"/>
          </a:effectRef>
          <a:fontRef idx="minor">
            <a:schemeClr val="tx1"/>
          </a:fontRef>
        </p:style>
      </p:cxnSp>
      <p:sp>
        <p:nvSpPr>
          <p:cNvPr id="21" name="Artifact">
            <a:extLst>
              <a:ext uri="{FF2B5EF4-FFF2-40B4-BE49-F238E27FC236}">
                <a16:creationId xmlns:a16="http://schemas.microsoft.com/office/drawing/2014/main" id="{994D5695-F777-D3F7-16EA-8A9516849671}"/>
              </a:ext>
              <a:ext uri="{C183D7F6-B498-43B3-948B-1728B52AA6E4}">
                <adec:decorative xmlns:adec="http://schemas.microsoft.com/office/drawing/2017/decorative" val="1"/>
              </a:ext>
            </a:extLst>
          </p:cNvPr>
          <p:cNvSpPr/>
          <p:nvPr/>
        </p:nvSpPr>
        <p:spPr>
          <a:xfrm rot="10800000">
            <a:off x="6564098" y="1869886"/>
            <a:ext cx="5154714" cy="3871693"/>
          </a:xfrm>
          <a:prstGeom prst="rect">
            <a:avLst/>
          </a:prstGeom>
          <a:solidFill>
            <a:schemeClr val="bg1"/>
          </a:solidFill>
          <a:ln>
            <a:noFill/>
          </a:ln>
          <a:effectLst>
            <a:outerShdw blurRad="88900" dist="63500" dir="2700000" algn="tl" rotWithShape="0">
              <a:prstClr val="black">
                <a:alpha val="2798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7" name="H2">
            <a:extLst>
              <a:ext uri="{FF2B5EF4-FFF2-40B4-BE49-F238E27FC236}">
                <a16:creationId xmlns:a16="http://schemas.microsoft.com/office/drawing/2014/main" id="{2AFB3CE1-78FB-16DB-345E-1B84FDE88B15}"/>
              </a:ext>
            </a:extLst>
          </p:cNvPr>
          <p:cNvSpPr txBox="1"/>
          <p:nvPr/>
        </p:nvSpPr>
        <p:spPr>
          <a:xfrm>
            <a:off x="6764841" y="2023942"/>
            <a:ext cx="2941134" cy="784830"/>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Partnerships</a:t>
            </a:r>
          </a:p>
          <a:p>
            <a:pPr marL="0" indent="0">
              <a:lnSpc>
                <a:spcPct val="100000"/>
              </a:lnSpc>
              <a:spcAft>
                <a:spcPts val="600"/>
              </a:spcAft>
              <a:buFont typeface="Arial" panose="020B0604020202020204" pitchFamily="34" charset="0"/>
              <a:buNone/>
            </a:pPr>
            <a:endParaRPr lang="en-US" sz="2000" b="1" dirty="0">
              <a:solidFill>
                <a:srgbClr val="0066B3"/>
              </a:solidFill>
              <a:latin typeface="Arial" panose="020B0604020202020204" pitchFamily="34" charset="0"/>
              <a:cs typeface="Arial" panose="020B0604020202020204" pitchFamily="34" charset="0"/>
            </a:endParaRPr>
          </a:p>
        </p:txBody>
      </p:sp>
      <p:sp>
        <p:nvSpPr>
          <p:cNvPr id="18" name="P">
            <a:extLst>
              <a:ext uri="{FF2B5EF4-FFF2-40B4-BE49-F238E27FC236}">
                <a16:creationId xmlns:a16="http://schemas.microsoft.com/office/drawing/2014/main" id="{710F0057-282C-95D5-6C04-E4A612D462EB}"/>
              </a:ext>
            </a:extLst>
          </p:cNvPr>
          <p:cNvSpPr txBox="1"/>
          <p:nvPr/>
        </p:nvSpPr>
        <p:spPr>
          <a:xfrm>
            <a:off x="6564099" y="2408102"/>
            <a:ext cx="4932576" cy="646331"/>
          </a:xfrm>
          <a:prstGeom prst="rect">
            <a:avLst/>
          </a:prstGeom>
          <a:noFill/>
        </p:spPr>
        <p:txBody>
          <a:bodyPr wrap="square">
            <a:spAutoFit/>
          </a:bodyPr>
          <a:lstStyle/>
          <a:p>
            <a:r>
              <a:rPr lang="en-US" sz="1800" dirty="0">
                <a:solidFill>
                  <a:srgbClr val="172140"/>
                </a:solidFill>
                <a:latin typeface="Arial" panose="020B0604020202020204" pitchFamily="34" charset="0"/>
                <a:cs typeface="Arial" panose="020B0604020202020204" pitchFamily="34" charset="0"/>
              </a:rPr>
              <a:t>Partnerships with community and cultural organizations create opportunities and support</a:t>
            </a:r>
            <a:endParaRPr lang="en-US" dirty="0"/>
          </a:p>
        </p:txBody>
      </p:sp>
      <p:sp>
        <p:nvSpPr>
          <p:cNvPr id="19" name="List">
            <a:extLst>
              <a:ext uri="{FF2B5EF4-FFF2-40B4-BE49-F238E27FC236}">
                <a16:creationId xmlns:a16="http://schemas.microsoft.com/office/drawing/2014/main" id="{B769B4E3-EB2E-192D-F2A8-E6889701A844}"/>
              </a:ext>
            </a:extLst>
          </p:cNvPr>
          <p:cNvSpPr txBox="1"/>
          <p:nvPr/>
        </p:nvSpPr>
        <p:spPr>
          <a:xfrm>
            <a:off x="6751864" y="3106158"/>
            <a:ext cx="4870748" cy="2222147"/>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Mutual Aid Agreement for Emergencies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Museums and historical societies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Other college and university archives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Native American/Indigenous Nations, communities, and tribal councils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Community organizations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Faculty, student organizations, researchers</a:t>
            </a:r>
          </a:p>
        </p:txBody>
      </p:sp>
      <p:pic>
        <p:nvPicPr>
          <p:cNvPr id="11" name="Figure">
            <a:extLst>
              <a:ext uri="{FF2B5EF4-FFF2-40B4-BE49-F238E27FC236}">
                <a16:creationId xmlns:a16="http://schemas.microsoft.com/office/drawing/2014/main" id="{1F1DC96D-279F-EEC2-8749-EC56912DD1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spTree>
    <p:extLst>
      <p:ext uri="{BB962C8B-B14F-4D97-AF65-F5344CB8AC3E}">
        <p14:creationId xmlns:p14="http://schemas.microsoft.com/office/powerpoint/2010/main" val="200831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The Donor-Investor</a:t>
            </a:r>
          </a:p>
        </p:txBody>
      </p:sp>
      <p:sp>
        <p:nvSpPr>
          <p:cNvPr id="8" name="Figure" descr="Place photo here.">
            <a:extLst>
              <a:ext uri="{FF2B5EF4-FFF2-40B4-BE49-F238E27FC236}">
                <a16:creationId xmlns:a16="http://schemas.microsoft.com/office/drawing/2014/main" id="{4BCD9AFA-EDD0-88A7-53C5-1DD275B91CF2}"/>
              </a:ext>
            </a:extLst>
          </p:cNvPr>
          <p:cNvSpPr/>
          <p:nvPr/>
        </p:nvSpPr>
        <p:spPr>
          <a:xfrm>
            <a:off x="0" y="1455821"/>
            <a:ext cx="12203220" cy="54021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77E714-4BC4-AE50-CD9F-FCEDAA57317A}"/>
              </a:ext>
            </a:extLst>
          </p:cNvPr>
          <p:cNvSpPr txBox="1"/>
          <p:nvPr/>
        </p:nvSpPr>
        <p:spPr>
          <a:xfrm>
            <a:off x="762000" y="1924050"/>
            <a:ext cx="10734675" cy="4247317"/>
          </a:xfrm>
          <a:prstGeom prst="rect">
            <a:avLst/>
          </a:prstGeom>
          <a:noFill/>
        </p:spPr>
        <p:txBody>
          <a:bodyPr wrap="square" rtlCol="0">
            <a:spAutoFit/>
          </a:bodyPr>
          <a:lstStyle/>
          <a:p>
            <a:r>
              <a:rPr lang="en-US" dirty="0"/>
              <a:t>“An investor, or a donor-investor, is an individual or organization whose financial commitment to a nonprofit is guided by a belief in their shared values and in the ability of the investor and the organization to mutually benefit each other and the community.”</a:t>
            </a:r>
          </a:p>
          <a:p>
            <a:endParaRPr lang="en-US" dirty="0"/>
          </a:p>
          <a:p>
            <a:r>
              <a:rPr lang="en-US" dirty="0"/>
              <a:t>“Investment should be approached as if it will be long term and renewable.  Quick-fix fundraising does not stimulate investment.  Investors in nonprofits look for two bottom lines (financial and values) but one principal return:  the knowledge that their investment will have the intended results and make an impact on the organization and the community.”</a:t>
            </a:r>
          </a:p>
          <a:p>
            <a:endParaRPr lang="en-US" dirty="0"/>
          </a:p>
          <a:p>
            <a:r>
              <a:rPr lang="en-US" dirty="0"/>
              <a:t>“The investment concept is based on an understanding of the difference between development and fundraising.  Development is a sustained and systematic multistep process; fundraising is a focused and immediate transaction.  A successful development process facilitates effective fundraising.”</a:t>
            </a:r>
          </a:p>
          <a:p>
            <a:endParaRPr lang="en-US" dirty="0"/>
          </a:p>
          <a:p>
            <a:r>
              <a:rPr lang="en-US" dirty="0"/>
              <a:t>--</a:t>
            </a:r>
            <a:r>
              <a:rPr lang="en-US" i="1" dirty="0"/>
              <a:t>Beyond Fundraising:  New Strategies for Nonprofit Innovation and Investment </a:t>
            </a:r>
            <a:r>
              <a:rPr lang="en-US" dirty="0"/>
              <a:t>by Kay Sprinkel Grace, 2005</a:t>
            </a:r>
          </a:p>
          <a:p>
            <a:endParaRPr lang="en-US" dirty="0"/>
          </a:p>
        </p:txBody>
      </p:sp>
    </p:spTree>
    <p:extLst>
      <p:ext uri="{BB962C8B-B14F-4D97-AF65-F5344CB8AC3E}">
        <p14:creationId xmlns:p14="http://schemas.microsoft.com/office/powerpoint/2010/main" val="183194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3072" y="-6899"/>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fontScale="90000"/>
          </a:bodyPr>
          <a:lstStyle/>
          <a:p>
            <a:r>
              <a:rPr lang="en-US" b="1" dirty="0">
                <a:solidFill>
                  <a:srgbClr val="FAC01A"/>
                </a:solidFill>
                <a:latin typeface="Arial" panose="020B0604020202020204" pitchFamily="34" charset="0"/>
              </a:rPr>
              <a:t>Donor Thomas C. Hanks – </a:t>
            </a:r>
            <a:r>
              <a:rPr lang="en-US" sz="3600" b="1" dirty="0">
                <a:solidFill>
                  <a:srgbClr val="FAC01A"/>
                </a:solidFill>
                <a:latin typeface="Arial" panose="020B0604020202020204" pitchFamily="34" charset="0"/>
              </a:rPr>
              <a:t>The James J. Hanks Photographs and the Dorothy T. and James J. Hanks Cline Library Endowment</a:t>
            </a:r>
          </a:p>
        </p:txBody>
      </p:sp>
      <p:sp>
        <p:nvSpPr>
          <p:cNvPr id="8" name="Figure" descr="Place photo here.">
            <a:extLst>
              <a:ext uri="{FF2B5EF4-FFF2-40B4-BE49-F238E27FC236}">
                <a16:creationId xmlns:a16="http://schemas.microsoft.com/office/drawing/2014/main" id="{4BCD9AFA-EDD0-88A7-53C5-1DD275B91CF2}"/>
              </a:ext>
            </a:extLst>
          </p:cNvPr>
          <p:cNvSpPr/>
          <p:nvPr/>
        </p:nvSpPr>
        <p:spPr>
          <a:xfrm>
            <a:off x="0" y="1448922"/>
            <a:ext cx="12203220" cy="54090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pic>
        <p:nvPicPr>
          <p:cNvPr id="2" name="Picture 1">
            <a:extLst>
              <a:ext uri="{FF2B5EF4-FFF2-40B4-BE49-F238E27FC236}">
                <a16:creationId xmlns:a16="http://schemas.microsoft.com/office/drawing/2014/main" id="{56BC4FC3-D39C-9EE3-B097-68AF202A3457}"/>
              </a:ext>
            </a:extLst>
          </p:cNvPr>
          <p:cNvPicPr>
            <a:picLocks noChangeAspect="1"/>
          </p:cNvPicPr>
          <p:nvPr/>
        </p:nvPicPr>
        <p:blipFill>
          <a:blip r:embed="rId3"/>
          <a:stretch>
            <a:fillRect/>
          </a:stretch>
        </p:blipFill>
        <p:spPr>
          <a:xfrm>
            <a:off x="1824037" y="2314575"/>
            <a:ext cx="8621989" cy="2228850"/>
          </a:xfrm>
          <a:prstGeom prst="rect">
            <a:avLst/>
          </a:prstGeom>
        </p:spPr>
      </p:pic>
      <p:sp>
        <p:nvSpPr>
          <p:cNvPr id="4" name="TextBox 3">
            <a:extLst>
              <a:ext uri="{FF2B5EF4-FFF2-40B4-BE49-F238E27FC236}">
                <a16:creationId xmlns:a16="http://schemas.microsoft.com/office/drawing/2014/main" id="{4C081AA5-B453-B405-5622-CEB745EF4706}"/>
              </a:ext>
            </a:extLst>
          </p:cNvPr>
          <p:cNvSpPr txBox="1"/>
          <p:nvPr/>
        </p:nvSpPr>
        <p:spPr>
          <a:xfrm>
            <a:off x="844273" y="5078896"/>
            <a:ext cx="10515600" cy="369332"/>
          </a:xfrm>
          <a:prstGeom prst="rect">
            <a:avLst/>
          </a:prstGeom>
          <a:noFill/>
        </p:spPr>
        <p:txBody>
          <a:bodyPr wrap="square" rtlCol="0">
            <a:spAutoFit/>
          </a:bodyPr>
          <a:lstStyle/>
          <a:p>
            <a:r>
              <a:rPr lang="en-US" dirty="0"/>
              <a:t>“</a:t>
            </a:r>
          </a:p>
        </p:txBody>
      </p:sp>
      <p:sp>
        <p:nvSpPr>
          <p:cNvPr id="5" name="TextBox 4">
            <a:extLst>
              <a:ext uri="{FF2B5EF4-FFF2-40B4-BE49-F238E27FC236}">
                <a16:creationId xmlns:a16="http://schemas.microsoft.com/office/drawing/2014/main" id="{B54D6EEF-53BB-F27B-8014-EE8E9D81765B}"/>
              </a:ext>
            </a:extLst>
          </p:cNvPr>
          <p:cNvSpPr txBox="1"/>
          <p:nvPr/>
        </p:nvSpPr>
        <p:spPr>
          <a:xfrm>
            <a:off x="996673" y="5231296"/>
            <a:ext cx="10515600" cy="1200329"/>
          </a:xfrm>
          <a:prstGeom prst="rect">
            <a:avLst/>
          </a:prstGeom>
          <a:noFill/>
        </p:spPr>
        <p:txBody>
          <a:bodyPr wrap="square" rtlCol="0">
            <a:spAutoFit/>
          </a:bodyPr>
          <a:lstStyle/>
          <a:p>
            <a:r>
              <a:rPr lang="en-US" b="0" i="0" dirty="0">
                <a:solidFill>
                  <a:srgbClr val="444444"/>
                </a:solidFill>
                <a:effectLst/>
                <a:latin typeface="Open Sans" panose="020B0606030504020204" pitchFamily="34" charset="0"/>
              </a:rPr>
              <a:t>“Hanks could not have known, however, that his photographs, when paired with repeat photographs taken at his 1927 and 1928 camera stations would often show significant cultural, ecologic, geologic, and/or hydrologic change, and such changes on the timescale of a human lifetime are critical concerns for how we view and use the land on which we live.” –Thomas Hanks</a:t>
            </a:r>
            <a:endParaRPr lang="en-US" dirty="0"/>
          </a:p>
        </p:txBody>
      </p:sp>
    </p:spTree>
    <p:extLst>
      <p:ext uri="{BB962C8B-B14F-4D97-AF65-F5344CB8AC3E}">
        <p14:creationId xmlns:p14="http://schemas.microsoft.com/office/powerpoint/2010/main" val="891756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Donor Katie Lee – </a:t>
            </a:r>
            <a:r>
              <a:rPr lang="en-US" sz="3200" b="1" dirty="0">
                <a:solidFill>
                  <a:srgbClr val="FAC01A"/>
                </a:solidFill>
                <a:latin typeface="Arial" panose="020B0604020202020204" pitchFamily="34" charset="0"/>
              </a:rPr>
              <a:t>The Katie Lee Collection and the Katie Lee Endowment</a:t>
            </a:r>
          </a:p>
        </p:txBody>
      </p:sp>
      <p:sp>
        <p:nvSpPr>
          <p:cNvPr id="8" name="Figure" descr="Place photo here.">
            <a:extLst>
              <a:ext uri="{FF2B5EF4-FFF2-40B4-BE49-F238E27FC236}">
                <a16:creationId xmlns:a16="http://schemas.microsoft.com/office/drawing/2014/main" id="{4BCD9AFA-EDD0-88A7-53C5-1DD275B91CF2}"/>
              </a:ext>
            </a:extLst>
          </p:cNvPr>
          <p:cNvSpPr/>
          <p:nvPr/>
        </p:nvSpPr>
        <p:spPr>
          <a:xfrm>
            <a:off x="-54801" y="1490987"/>
            <a:ext cx="12203220" cy="54021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sp>
        <p:nvSpPr>
          <p:cNvPr id="2" name="Figure" descr="Place photo here.">
            <a:extLst>
              <a:ext uri="{FF2B5EF4-FFF2-40B4-BE49-F238E27FC236}">
                <a16:creationId xmlns:a16="http://schemas.microsoft.com/office/drawing/2014/main" id="{FAE053B1-5E5C-861D-E194-2C719B4C5491}"/>
              </a:ext>
            </a:extLst>
          </p:cNvPr>
          <p:cNvSpPr/>
          <p:nvPr/>
        </p:nvSpPr>
        <p:spPr>
          <a:xfrm>
            <a:off x="0" y="1408276"/>
            <a:ext cx="12203220" cy="55830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A2CA929-F43F-1CEA-C1C7-5FC47B5B2F6A}"/>
              </a:ext>
            </a:extLst>
          </p:cNvPr>
          <p:cNvPicPr>
            <a:picLocks noChangeAspect="1"/>
          </p:cNvPicPr>
          <p:nvPr/>
        </p:nvPicPr>
        <p:blipFill>
          <a:blip r:embed="rId3"/>
          <a:stretch>
            <a:fillRect/>
          </a:stretch>
        </p:blipFill>
        <p:spPr>
          <a:xfrm>
            <a:off x="6537049" y="1813760"/>
            <a:ext cx="4743450" cy="4686300"/>
          </a:xfrm>
          <a:prstGeom prst="rect">
            <a:avLst/>
          </a:prstGeom>
        </p:spPr>
      </p:pic>
      <p:sp>
        <p:nvSpPr>
          <p:cNvPr id="5" name="TextBox 4">
            <a:extLst>
              <a:ext uri="{FF2B5EF4-FFF2-40B4-BE49-F238E27FC236}">
                <a16:creationId xmlns:a16="http://schemas.microsoft.com/office/drawing/2014/main" id="{741F86E3-34DB-2F5D-E6DF-2A0B3C8522D3}"/>
              </a:ext>
            </a:extLst>
          </p:cNvPr>
          <p:cNvSpPr txBox="1"/>
          <p:nvPr/>
        </p:nvSpPr>
        <p:spPr>
          <a:xfrm>
            <a:off x="412681" y="1987826"/>
            <a:ext cx="5864087" cy="4512234"/>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CF24CD59-713E-ABD0-0535-0889BBF0668B}"/>
              </a:ext>
            </a:extLst>
          </p:cNvPr>
          <p:cNvSpPr txBox="1"/>
          <p:nvPr/>
        </p:nvSpPr>
        <p:spPr>
          <a:xfrm>
            <a:off x="565081" y="2140226"/>
            <a:ext cx="5864087" cy="4524315"/>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Droid Sans"/>
              </a:rPr>
              <a:t>In the early 1950s, Katie visited Glen Canyon for the first time. It was love at first sight.</a:t>
            </a:r>
          </a:p>
          <a:p>
            <a:pPr marL="285750" indent="-285750">
              <a:buFont typeface="Arial" panose="020B0604020202020204" pitchFamily="34" charset="0"/>
              <a:buChar char="•"/>
            </a:pPr>
            <a:endParaRPr lang="en-US" dirty="0">
              <a:latin typeface="Droid Sans"/>
            </a:endParaRPr>
          </a:p>
          <a:p>
            <a:pPr marL="285750" indent="-285750">
              <a:buFont typeface="Arial" panose="020B0604020202020204" pitchFamily="34" charset="0"/>
              <a:buChar char="•"/>
            </a:pPr>
            <a:r>
              <a:rPr lang="en-US" b="0" i="0" dirty="0">
                <a:effectLst/>
                <a:latin typeface="Droid Sans"/>
              </a:rPr>
              <a:t>The damning of Glen Canyon broke Katie’s heart but fueled her environmental activism.</a:t>
            </a:r>
          </a:p>
          <a:p>
            <a:pPr marL="285750" indent="-285750">
              <a:buFont typeface="Arial" panose="020B0604020202020204" pitchFamily="34" charset="0"/>
              <a:buChar char="•"/>
            </a:pPr>
            <a:endParaRPr lang="en-US" dirty="0">
              <a:latin typeface="Droid Sans"/>
            </a:endParaRPr>
          </a:p>
          <a:p>
            <a:pPr marL="285750" indent="-285750">
              <a:buFont typeface="Arial" panose="020B0604020202020204" pitchFamily="34" charset="0"/>
              <a:buChar char="•"/>
            </a:pPr>
            <a:r>
              <a:rPr lang="en-US" b="0" i="0" dirty="0">
                <a:effectLst/>
                <a:latin typeface="Droid Sans"/>
              </a:rPr>
              <a:t>Katie donated her extraordinary collection of photographs, writings, songs &amp; music, letters, and journals to Cline Library Special Collections and Archives.  She then established an endowment through a planned gift to support preservation and access for her collection and others.</a:t>
            </a:r>
          </a:p>
          <a:p>
            <a:pPr marL="285750" indent="-285750">
              <a:buFont typeface="Arial" panose="020B0604020202020204" pitchFamily="34" charset="0"/>
              <a:buChar char="•"/>
            </a:pPr>
            <a:endParaRPr lang="en-US" dirty="0">
              <a:solidFill>
                <a:srgbClr val="777777"/>
              </a:solidFill>
              <a:latin typeface="Droid Sans"/>
            </a:endParaRPr>
          </a:p>
          <a:p>
            <a:r>
              <a:rPr lang="en-US" dirty="0">
                <a:effectLst/>
                <a:latin typeface="Droid Sans"/>
              </a:rPr>
              <a:t>--From:  Katie Lee – Goddess of Glen Canyon, 1919-2017, Special Collections and Archives Blog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4096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tifact">
            <a:extLst>
              <a:ext uri="{FF2B5EF4-FFF2-40B4-BE49-F238E27FC236}">
                <a16:creationId xmlns:a16="http://schemas.microsoft.com/office/drawing/2014/main" id="{8BFB0166-BAA6-2240-9180-CC114C2028F7}"/>
              </a:ext>
              <a:ext uri="{C183D7F6-B498-43B3-948B-1728B52AA6E4}">
                <adec:decorative xmlns:adec="http://schemas.microsoft.com/office/drawing/2017/decorative" val="1"/>
              </a:ext>
            </a:extLst>
          </p:cNvPr>
          <p:cNvSpPr/>
          <p:nvPr/>
        </p:nvSpPr>
        <p:spPr>
          <a:xfrm>
            <a:off x="-12147"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21" name="H1">
            <a:extLst>
              <a:ext uri="{FF2B5EF4-FFF2-40B4-BE49-F238E27FC236}">
                <a16:creationId xmlns:a16="http://schemas.microsoft.com/office/drawing/2014/main" id="{CC30553F-86B3-EB10-BF88-A57CCA8BD6A9}"/>
              </a:ext>
            </a:extLst>
          </p:cNvPr>
          <p:cNvSpPr>
            <a:spLocks noGrp="1"/>
          </p:cNvSpPr>
          <p:nvPr>
            <p:ph type="title"/>
          </p:nvPr>
        </p:nvSpPr>
        <p:spPr>
          <a:xfrm>
            <a:off x="832126" y="76317"/>
            <a:ext cx="10515600" cy="1325563"/>
          </a:xfrm>
        </p:spPr>
        <p:txBody>
          <a:bodyPr>
            <a:normAutofit/>
          </a:bodyPr>
          <a:lstStyle/>
          <a:p>
            <a:r>
              <a:rPr lang="en-US" b="1" dirty="0">
                <a:solidFill>
                  <a:srgbClr val="FAC01A"/>
                </a:solidFill>
                <a:latin typeface="Arial" panose="020B0604020202020204" pitchFamily="34" charset="0"/>
              </a:rPr>
              <a:t>Cline Library</a:t>
            </a:r>
            <a:br>
              <a:rPr lang="en-US" b="1" dirty="0">
                <a:solidFill>
                  <a:srgbClr val="FAC01A"/>
                </a:solidFill>
                <a:latin typeface="Arial" panose="020B0604020202020204" pitchFamily="34" charset="0"/>
              </a:rPr>
            </a:br>
            <a:r>
              <a:rPr lang="en-US" b="1" dirty="0">
                <a:solidFill>
                  <a:srgbClr val="FAC01A"/>
                </a:solidFill>
                <a:latin typeface="Arial" panose="020B0604020202020204" pitchFamily="34" charset="0"/>
              </a:rPr>
              <a:t>Development Program Timeline</a:t>
            </a:r>
          </a:p>
        </p:txBody>
      </p:sp>
      <p:sp>
        <p:nvSpPr>
          <p:cNvPr id="14" name="P">
            <a:extLst>
              <a:ext uri="{FF2B5EF4-FFF2-40B4-BE49-F238E27FC236}">
                <a16:creationId xmlns:a16="http://schemas.microsoft.com/office/drawing/2014/main" id="{2B43C762-3897-D5FB-968B-582B353F1CAD}"/>
              </a:ext>
            </a:extLst>
          </p:cNvPr>
          <p:cNvSpPr txBox="1">
            <a:spLocks/>
          </p:cNvSpPr>
          <p:nvPr/>
        </p:nvSpPr>
        <p:spPr>
          <a:xfrm>
            <a:off x="271430" y="1506143"/>
            <a:ext cx="10515600" cy="971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b="0" dirty="0">
                <a:solidFill>
                  <a:srgbClr val="182752"/>
                </a:solidFill>
              </a:rPr>
              <a:t>An investment in development in partnership with the Head of Special Collections and Archives, talented archivists and staff continues to exponentially grow collections, build financial support, and attract opportunities and capacity.</a:t>
            </a:r>
          </a:p>
          <a:p>
            <a:pPr marL="0" indent="0">
              <a:lnSpc>
                <a:spcPct val="100000"/>
              </a:lnSpc>
              <a:spcBef>
                <a:spcPts val="0"/>
              </a:spcBef>
              <a:spcAft>
                <a:spcPts val="600"/>
              </a:spcAft>
              <a:buNone/>
            </a:pPr>
            <a:endParaRPr lang="en-US" sz="1800" b="0" dirty="0">
              <a:solidFill>
                <a:srgbClr val="182752"/>
              </a:solidFill>
            </a:endParaRPr>
          </a:p>
          <a:p>
            <a:pPr marL="0" indent="0">
              <a:lnSpc>
                <a:spcPct val="100000"/>
              </a:lnSpc>
              <a:spcBef>
                <a:spcPts val="0"/>
              </a:spcBef>
              <a:spcAft>
                <a:spcPts val="600"/>
              </a:spcAft>
              <a:buNone/>
            </a:pPr>
            <a:endParaRPr lang="en-US" sz="1800" b="0" dirty="0">
              <a:solidFill>
                <a:srgbClr val="182752"/>
              </a:solidFill>
            </a:endParaRPr>
          </a:p>
        </p:txBody>
      </p:sp>
      <p:sp>
        <p:nvSpPr>
          <p:cNvPr id="10" name="Artifact">
            <a:extLst>
              <a:ext uri="{FF2B5EF4-FFF2-40B4-BE49-F238E27FC236}">
                <a16:creationId xmlns:a16="http://schemas.microsoft.com/office/drawing/2014/main" id="{E561510A-C990-F6FB-60B0-D34E2B490E9A}"/>
              </a:ext>
              <a:ext uri="{C183D7F6-B498-43B3-948B-1728B52AA6E4}">
                <adec:decorative xmlns:adec="http://schemas.microsoft.com/office/drawing/2017/decorative" val="1"/>
              </a:ext>
            </a:extLst>
          </p:cNvPr>
          <p:cNvSpPr/>
          <p:nvPr/>
        </p:nvSpPr>
        <p:spPr>
          <a:xfrm rot="10800000">
            <a:off x="808595" y="2629302"/>
            <a:ext cx="3410713" cy="3236238"/>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1" name="Artifact">
            <a:extLst>
              <a:ext uri="{FF2B5EF4-FFF2-40B4-BE49-F238E27FC236}">
                <a16:creationId xmlns:a16="http://schemas.microsoft.com/office/drawing/2014/main" id="{627A4D62-E978-DE11-08AC-4D410075DCE1}"/>
              </a:ext>
              <a:ext uri="{C183D7F6-B498-43B3-948B-1728B52AA6E4}">
                <adec:decorative xmlns:adec="http://schemas.microsoft.com/office/drawing/2017/decorative" val="1"/>
              </a:ext>
            </a:extLst>
          </p:cNvPr>
          <p:cNvSpPr/>
          <p:nvPr/>
        </p:nvSpPr>
        <p:spPr>
          <a:xfrm rot="10800000">
            <a:off x="808599" y="2507684"/>
            <a:ext cx="3410713" cy="672303"/>
          </a:xfrm>
          <a:prstGeom prst="rect">
            <a:avLst/>
          </a:prstGeom>
          <a:solidFill>
            <a:srgbClr val="0066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2" name="H2">
            <a:extLst>
              <a:ext uri="{FF2B5EF4-FFF2-40B4-BE49-F238E27FC236}">
                <a16:creationId xmlns:a16="http://schemas.microsoft.com/office/drawing/2014/main" id="{DB9163EE-601C-84DC-EC0A-523D494FA237}"/>
              </a:ext>
            </a:extLst>
          </p:cNvPr>
          <p:cNvSpPr txBox="1"/>
          <p:nvPr/>
        </p:nvSpPr>
        <p:spPr>
          <a:xfrm>
            <a:off x="1066992" y="2659170"/>
            <a:ext cx="2912976" cy="369332"/>
          </a:xfrm>
          <a:prstGeom prst="rect">
            <a:avLst/>
          </a:prstGeom>
          <a:noFill/>
        </p:spPr>
        <p:txBody>
          <a:bodyPr wrap="square">
            <a:spAutoFit/>
          </a:bodyPr>
          <a:lstStyle/>
          <a:p>
            <a:pPr algn="ctr"/>
            <a:r>
              <a:rPr lang="en-US" sz="1800" b="1" dirty="0">
                <a:solidFill>
                  <a:schemeClr val="bg1"/>
                </a:solidFill>
                <a:latin typeface="Arial" panose="020B0604020202020204" pitchFamily="34" charset="0"/>
                <a:cs typeface="Arial" panose="020B0604020202020204" pitchFamily="34" charset="0"/>
              </a:rPr>
              <a:t>2002-2005</a:t>
            </a:r>
            <a:endParaRPr lang="en-US" dirty="0">
              <a:solidFill>
                <a:schemeClr val="bg1"/>
              </a:solidFill>
            </a:endParaRPr>
          </a:p>
        </p:txBody>
      </p:sp>
      <p:sp>
        <p:nvSpPr>
          <p:cNvPr id="16" name="List">
            <a:extLst>
              <a:ext uri="{FF2B5EF4-FFF2-40B4-BE49-F238E27FC236}">
                <a16:creationId xmlns:a16="http://schemas.microsoft.com/office/drawing/2014/main" id="{7CFDD988-19A9-1B3F-5C52-C4036C029FB3}"/>
              </a:ext>
            </a:extLst>
          </p:cNvPr>
          <p:cNvSpPr txBox="1"/>
          <p:nvPr/>
        </p:nvSpPr>
        <p:spPr>
          <a:xfrm>
            <a:off x="1066992" y="3394438"/>
            <a:ext cx="2912976" cy="2452979"/>
          </a:xfrm>
          <a:prstGeom prst="rect">
            <a:avLst/>
          </a:prstGeom>
          <a:noFill/>
        </p:spPr>
        <p:txBody>
          <a:bodyPr wrap="square">
            <a:spAutoFit/>
          </a:bodyPr>
          <a:lstStyle/>
          <a:p>
            <a:pPr marL="285750" indent="-285750">
              <a:lnSpc>
                <a:spcPct val="90000"/>
              </a:lnSpc>
              <a:spcBef>
                <a:spcPts val="600"/>
              </a:spcBef>
              <a:spcAft>
                <a:spcPts val="600"/>
              </a:spcAft>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Interim Dean to Dean</a:t>
            </a:r>
          </a:p>
          <a:p>
            <a:pPr marL="285750" indent="-285750">
              <a:lnSpc>
                <a:spcPct val="90000"/>
              </a:lnSpc>
              <a:spcBef>
                <a:spcPts val="600"/>
              </a:spcBef>
              <a:spcAft>
                <a:spcPts val="600"/>
              </a:spcAft>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No Development Director</a:t>
            </a:r>
          </a:p>
          <a:p>
            <a:pPr marL="285750" indent="-285750">
              <a:lnSpc>
                <a:spcPct val="90000"/>
              </a:lnSpc>
              <a:spcBef>
                <a:spcPts val="600"/>
              </a:spcBef>
              <a:spcAft>
                <a:spcPts val="600"/>
              </a:spcAft>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Discovered ALADN</a:t>
            </a:r>
          </a:p>
          <a:p>
            <a:pPr marL="285750" indent="-285750">
              <a:lnSpc>
                <a:spcPct val="90000"/>
              </a:lnSpc>
              <a:spcBef>
                <a:spcPts val="600"/>
              </a:spcBef>
              <a:spcAft>
                <a:spcPts val="600"/>
              </a:spcAft>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SCA has an annual fund and 3 endowments</a:t>
            </a:r>
          </a:p>
          <a:p>
            <a:pPr marL="285750" indent="-285750">
              <a:lnSpc>
                <a:spcPct val="90000"/>
              </a:lnSpc>
              <a:spcBef>
                <a:spcPts val="600"/>
              </a:spcBef>
              <a:spcAft>
                <a:spcPts val="600"/>
              </a:spcAft>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Library has 150 donors</a:t>
            </a:r>
          </a:p>
        </p:txBody>
      </p:sp>
      <p:sp>
        <p:nvSpPr>
          <p:cNvPr id="6" name="Artifact">
            <a:extLst>
              <a:ext uri="{FF2B5EF4-FFF2-40B4-BE49-F238E27FC236}">
                <a16:creationId xmlns:a16="http://schemas.microsoft.com/office/drawing/2014/main" id="{2DDDB989-325C-A6F6-D15F-98C6FA6FC94D}"/>
              </a:ext>
              <a:ext uri="{C183D7F6-B498-43B3-948B-1728B52AA6E4}">
                <adec:decorative xmlns:adec="http://schemas.microsoft.com/office/drawing/2017/decorative" val="1"/>
              </a:ext>
            </a:extLst>
          </p:cNvPr>
          <p:cNvSpPr/>
          <p:nvPr/>
        </p:nvSpPr>
        <p:spPr>
          <a:xfrm rot="10800000">
            <a:off x="4390638" y="2629302"/>
            <a:ext cx="3410713" cy="3236238"/>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9" name="Artifact">
            <a:extLst>
              <a:ext uri="{FF2B5EF4-FFF2-40B4-BE49-F238E27FC236}">
                <a16:creationId xmlns:a16="http://schemas.microsoft.com/office/drawing/2014/main" id="{ACE5A586-1A92-BB06-4973-927C403D88C7}"/>
              </a:ext>
              <a:ext uri="{C183D7F6-B498-43B3-948B-1728B52AA6E4}">
                <adec:decorative xmlns:adec="http://schemas.microsoft.com/office/drawing/2017/decorative" val="1"/>
              </a:ext>
            </a:extLst>
          </p:cNvPr>
          <p:cNvSpPr/>
          <p:nvPr/>
        </p:nvSpPr>
        <p:spPr>
          <a:xfrm rot="10800000">
            <a:off x="4390642" y="2507685"/>
            <a:ext cx="3410713" cy="672303"/>
          </a:xfrm>
          <a:prstGeom prst="rect">
            <a:avLst/>
          </a:prstGeom>
          <a:solidFill>
            <a:srgbClr val="009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3" name="H2">
            <a:extLst>
              <a:ext uri="{FF2B5EF4-FFF2-40B4-BE49-F238E27FC236}">
                <a16:creationId xmlns:a16="http://schemas.microsoft.com/office/drawing/2014/main" id="{5E398DBA-7E5F-B63F-8605-124D4549F1F8}"/>
              </a:ext>
            </a:extLst>
          </p:cNvPr>
          <p:cNvSpPr txBox="1"/>
          <p:nvPr/>
        </p:nvSpPr>
        <p:spPr>
          <a:xfrm>
            <a:off x="4558056" y="2659170"/>
            <a:ext cx="2912976"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2005-2020</a:t>
            </a:r>
            <a:r>
              <a:rPr lang="en-US" sz="1800" b="1" dirty="0">
                <a:solidFill>
                  <a:schemeClr val="bg1"/>
                </a:solidFill>
                <a:latin typeface="Arial" panose="020B0604020202020204" pitchFamily="34" charset="0"/>
                <a:cs typeface="Arial" panose="020B0604020202020204" pitchFamily="34" charset="0"/>
              </a:rPr>
              <a:t> </a:t>
            </a:r>
            <a:endParaRPr lang="en-US" dirty="0">
              <a:solidFill>
                <a:schemeClr val="bg1"/>
              </a:solidFill>
            </a:endParaRPr>
          </a:p>
        </p:txBody>
      </p:sp>
      <p:sp>
        <p:nvSpPr>
          <p:cNvPr id="8" name="List">
            <a:extLst>
              <a:ext uri="{FF2B5EF4-FFF2-40B4-BE49-F238E27FC236}">
                <a16:creationId xmlns:a16="http://schemas.microsoft.com/office/drawing/2014/main" id="{C1088213-F008-4E7D-182F-6B278E49740F}"/>
              </a:ext>
            </a:extLst>
          </p:cNvPr>
          <p:cNvSpPr txBox="1"/>
          <p:nvPr/>
        </p:nvSpPr>
        <p:spPr>
          <a:xfrm>
            <a:off x="4558056" y="3381466"/>
            <a:ext cx="3066818" cy="2797689"/>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Dean</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Devel Dir: K. Schmand</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Head, SCA: P. Runge</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Central Advancement</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SCA has an annual fund, 7 endowments, NEH and Private Found. Grants.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Library has 700+ donors</a:t>
            </a:r>
          </a:p>
          <a:p>
            <a:pPr marL="285750" indent="-285750">
              <a:lnSpc>
                <a:spcPct val="90000"/>
              </a:lnSpc>
              <a:spcBef>
                <a:spcPts val="600"/>
              </a:spcBef>
              <a:buFont typeface="Arial" panose="020B0604020202020204" pitchFamily="34" charset="0"/>
              <a:buChar char="•"/>
            </a:pPr>
            <a:endParaRPr lang="en-US" dirty="0">
              <a:solidFill>
                <a:srgbClr val="002455"/>
              </a:solidFill>
              <a:latin typeface="Arial" panose="020B0604020202020204" pitchFamily="34" charset="0"/>
              <a:ea typeface="+mj-ea"/>
              <a:cs typeface="Arial" panose="020B0604020202020204" pitchFamily="34" charset="0"/>
            </a:endParaRPr>
          </a:p>
        </p:txBody>
      </p:sp>
      <p:sp>
        <p:nvSpPr>
          <p:cNvPr id="3" name="Artifact">
            <a:extLst>
              <a:ext uri="{FF2B5EF4-FFF2-40B4-BE49-F238E27FC236}">
                <a16:creationId xmlns:a16="http://schemas.microsoft.com/office/drawing/2014/main" id="{EB1EDFC8-B079-C5CB-44C6-D484CEF60DF7}"/>
              </a:ext>
              <a:ext uri="{C183D7F6-B498-43B3-948B-1728B52AA6E4}">
                <adec:decorative xmlns:adec="http://schemas.microsoft.com/office/drawing/2017/decorative" val="1"/>
              </a:ext>
            </a:extLst>
          </p:cNvPr>
          <p:cNvSpPr/>
          <p:nvPr/>
        </p:nvSpPr>
        <p:spPr>
          <a:xfrm rot="10800000">
            <a:off x="8046021" y="2629301"/>
            <a:ext cx="3410713" cy="3236238"/>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5" name="Artifact">
            <a:extLst>
              <a:ext uri="{FF2B5EF4-FFF2-40B4-BE49-F238E27FC236}">
                <a16:creationId xmlns:a16="http://schemas.microsoft.com/office/drawing/2014/main" id="{8C684945-54F9-F92D-8954-C79EFDC99C42}"/>
              </a:ext>
              <a:ext uri="{C183D7F6-B498-43B3-948B-1728B52AA6E4}">
                <adec:decorative xmlns:adec="http://schemas.microsoft.com/office/drawing/2017/decorative" val="1"/>
              </a:ext>
            </a:extLst>
          </p:cNvPr>
          <p:cNvSpPr/>
          <p:nvPr/>
        </p:nvSpPr>
        <p:spPr>
          <a:xfrm rot="10800000">
            <a:off x="8046025" y="2507685"/>
            <a:ext cx="3410713" cy="672303"/>
          </a:xfrm>
          <a:prstGeom prst="rect">
            <a:avLst/>
          </a:prstGeom>
          <a:solidFill>
            <a:srgbClr val="00AD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5" name="H2">
            <a:extLst>
              <a:ext uri="{FF2B5EF4-FFF2-40B4-BE49-F238E27FC236}">
                <a16:creationId xmlns:a16="http://schemas.microsoft.com/office/drawing/2014/main" id="{465208F8-12AB-F9D7-B80B-E0ACB51ABDEA}"/>
              </a:ext>
            </a:extLst>
          </p:cNvPr>
          <p:cNvSpPr txBox="1"/>
          <p:nvPr/>
        </p:nvSpPr>
        <p:spPr>
          <a:xfrm>
            <a:off x="8294893" y="2659170"/>
            <a:ext cx="2912976"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2020 -- Present</a:t>
            </a:r>
            <a:endParaRPr lang="en-US" dirty="0">
              <a:solidFill>
                <a:schemeClr val="bg1"/>
              </a:solidFill>
            </a:endParaRPr>
          </a:p>
        </p:txBody>
      </p:sp>
      <p:sp>
        <p:nvSpPr>
          <p:cNvPr id="17" name="List">
            <a:extLst>
              <a:ext uri="{FF2B5EF4-FFF2-40B4-BE49-F238E27FC236}">
                <a16:creationId xmlns:a16="http://schemas.microsoft.com/office/drawing/2014/main" id="{BCA24CA0-D2AA-0FA3-55E0-9EF7230D5771}"/>
              </a:ext>
            </a:extLst>
          </p:cNvPr>
          <p:cNvSpPr txBox="1"/>
          <p:nvPr/>
        </p:nvSpPr>
        <p:spPr>
          <a:xfrm>
            <a:off x="8294893" y="3377896"/>
            <a:ext cx="2912976" cy="2394502"/>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Dean</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.5 Devel Dir: Serenbetz</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Head, SCA: P. Runge</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Central Advancement</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SCA has an annual fund, 8 endowments, grants, 2 Planned Gifts, a major gift proposal</a:t>
            </a:r>
          </a:p>
        </p:txBody>
      </p:sp>
      <p:pic>
        <p:nvPicPr>
          <p:cNvPr id="7" name="Figure">
            <a:extLst>
              <a:ext uri="{FF2B5EF4-FFF2-40B4-BE49-F238E27FC236}">
                <a16:creationId xmlns:a16="http://schemas.microsoft.com/office/drawing/2014/main" id="{DDA191A9-C2E6-D341-806E-27E5E84EFD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spTree>
    <p:extLst>
      <p:ext uri="{BB962C8B-B14F-4D97-AF65-F5344CB8AC3E}">
        <p14:creationId xmlns:p14="http://schemas.microsoft.com/office/powerpoint/2010/main" val="1397452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tifact">
            <a:extLst>
              <a:ext uri="{FF2B5EF4-FFF2-40B4-BE49-F238E27FC236}">
                <a16:creationId xmlns:a16="http://schemas.microsoft.com/office/drawing/2014/main" id="{40047E71-B560-A1DC-8E9A-72F55917E369}"/>
              </a:ext>
              <a:ext uri="{C183D7F6-B498-43B3-948B-1728B52AA6E4}">
                <adec:decorative xmlns:adec="http://schemas.microsoft.com/office/drawing/2017/decorative" val="1"/>
              </a:ext>
            </a:extLst>
          </p:cNvPr>
          <p:cNvSpPr/>
          <p:nvPr/>
        </p:nvSpPr>
        <p:spPr>
          <a:xfrm>
            <a:off x="0" y="0"/>
            <a:ext cx="12192000" cy="1431283"/>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24" name="H1">
            <a:extLst>
              <a:ext uri="{FF2B5EF4-FFF2-40B4-BE49-F238E27FC236}">
                <a16:creationId xmlns:a16="http://schemas.microsoft.com/office/drawing/2014/main" id="{FD683542-F88E-181D-86C9-2E8D4A0A405A}"/>
              </a:ext>
            </a:extLst>
          </p:cNvPr>
          <p:cNvSpPr>
            <a:spLocks noGrp="1"/>
          </p:cNvSpPr>
          <p:nvPr>
            <p:ph type="title"/>
          </p:nvPr>
        </p:nvSpPr>
        <p:spPr>
          <a:xfrm>
            <a:off x="844273" y="76127"/>
            <a:ext cx="10515600" cy="1325563"/>
          </a:xfrm>
        </p:spPr>
        <p:txBody>
          <a:bodyPr>
            <a:normAutofit fontScale="90000"/>
          </a:bodyPr>
          <a:lstStyle/>
          <a:p>
            <a:r>
              <a:rPr lang="en-US" b="1" dirty="0">
                <a:solidFill>
                  <a:srgbClr val="FAC01A"/>
                </a:solidFill>
                <a:latin typeface="Arial" panose="020B0604020202020204" pitchFamily="34" charset="0"/>
              </a:rPr>
              <a:t>Library Development for Special Collections – Challenges &amp; Opportunities</a:t>
            </a:r>
          </a:p>
        </p:txBody>
      </p:sp>
      <p:sp>
        <p:nvSpPr>
          <p:cNvPr id="9" name="H2">
            <a:extLst>
              <a:ext uri="{FF2B5EF4-FFF2-40B4-BE49-F238E27FC236}">
                <a16:creationId xmlns:a16="http://schemas.microsoft.com/office/drawing/2014/main" id="{D9EF8133-14A8-728A-5104-1CF82D22ADEE}"/>
              </a:ext>
            </a:extLst>
          </p:cNvPr>
          <p:cNvSpPr txBox="1"/>
          <p:nvPr/>
        </p:nvSpPr>
        <p:spPr>
          <a:xfrm>
            <a:off x="832127" y="2023942"/>
            <a:ext cx="2542444" cy="400110"/>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Challenges</a:t>
            </a:r>
          </a:p>
        </p:txBody>
      </p:sp>
      <p:sp>
        <p:nvSpPr>
          <p:cNvPr id="16" name="List">
            <a:extLst>
              <a:ext uri="{FF2B5EF4-FFF2-40B4-BE49-F238E27FC236}">
                <a16:creationId xmlns:a16="http://schemas.microsoft.com/office/drawing/2014/main" id="{A8727E3B-8FC7-CD0D-E0E7-32B7AE4CBEF1}"/>
              </a:ext>
            </a:extLst>
          </p:cNvPr>
          <p:cNvSpPr txBox="1"/>
          <p:nvPr/>
        </p:nvSpPr>
        <p:spPr>
          <a:xfrm>
            <a:off x="841652" y="3106158"/>
            <a:ext cx="4882450" cy="2471446"/>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Collections – Focus and saying no </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Funding Preservation, Access, and Digitization at Scale</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Planned gifts and endowments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Alignment of fundraising and needs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Staffing capacity</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Special Collections as gateway to library development?  Yes and no</a:t>
            </a:r>
          </a:p>
        </p:txBody>
      </p:sp>
      <p:cxnSp>
        <p:nvCxnSpPr>
          <p:cNvPr id="7" name="Artifact">
            <a:extLst>
              <a:ext uri="{FF2B5EF4-FFF2-40B4-BE49-F238E27FC236}">
                <a16:creationId xmlns:a16="http://schemas.microsoft.com/office/drawing/2014/main" id="{03D8E768-2A3A-6CF1-EF91-02D5945AA265}"/>
              </a:ext>
              <a:ext uri="{C183D7F6-B498-43B3-948B-1728B52AA6E4}">
                <adec:decorative xmlns:adec="http://schemas.microsoft.com/office/drawing/2017/decorative" val="1"/>
              </a:ext>
            </a:extLst>
          </p:cNvPr>
          <p:cNvCxnSpPr>
            <a:cxnSpLocks/>
          </p:cNvCxnSpPr>
          <p:nvPr/>
        </p:nvCxnSpPr>
        <p:spPr>
          <a:xfrm>
            <a:off x="6096000" y="2040199"/>
            <a:ext cx="0" cy="3588366"/>
          </a:xfrm>
          <a:prstGeom prst="line">
            <a:avLst/>
          </a:prstGeom>
          <a:ln w="9525">
            <a:solidFill>
              <a:srgbClr val="0066B3"/>
            </a:solidFill>
          </a:ln>
        </p:spPr>
        <p:style>
          <a:lnRef idx="1">
            <a:schemeClr val="accent1"/>
          </a:lnRef>
          <a:fillRef idx="0">
            <a:schemeClr val="accent1"/>
          </a:fillRef>
          <a:effectRef idx="0">
            <a:schemeClr val="accent1"/>
          </a:effectRef>
          <a:fontRef idx="minor">
            <a:schemeClr val="tx1"/>
          </a:fontRef>
        </p:style>
      </p:cxnSp>
      <p:sp>
        <p:nvSpPr>
          <p:cNvPr id="21" name="Artifact">
            <a:extLst>
              <a:ext uri="{FF2B5EF4-FFF2-40B4-BE49-F238E27FC236}">
                <a16:creationId xmlns:a16="http://schemas.microsoft.com/office/drawing/2014/main" id="{994D5695-F777-D3F7-16EA-8A9516849671}"/>
              </a:ext>
              <a:ext uri="{C183D7F6-B498-43B3-948B-1728B52AA6E4}">
                <adec:decorative xmlns:adec="http://schemas.microsoft.com/office/drawing/2017/decorative" val="1"/>
              </a:ext>
            </a:extLst>
          </p:cNvPr>
          <p:cNvSpPr/>
          <p:nvPr/>
        </p:nvSpPr>
        <p:spPr>
          <a:xfrm rot="10800000">
            <a:off x="6564098" y="1869886"/>
            <a:ext cx="5154714" cy="3871693"/>
          </a:xfrm>
          <a:prstGeom prst="rect">
            <a:avLst/>
          </a:prstGeom>
          <a:solidFill>
            <a:schemeClr val="bg1"/>
          </a:solidFill>
          <a:ln>
            <a:noFill/>
          </a:ln>
          <a:effectLst>
            <a:outerShdw blurRad="88900" dist="63500" dir="2700000" algn="tl" rotWithShape="0">
              <a:prstClr val="black">
                <a:alpha val="2798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17" name="H2">
            <a:extLst>
              <a:ext uri="{FF2B5EF4-FFF2-40B4-BE49-F238E27FC236}">
                <a16:creationId xmlns:a16="http://schemas.microsoft.com/office/drawing/2014/main" id="{2AFB3CE1-78FB-16DB-345E-1B84FDE88B15}"/>
              </a:ext>
            </a:extLst>
          </p:cNvPr>
          <p:cNvSpPr txBox="1"/>
          <p:nvPr/>
        </p:nvSpPr>
        <p:spPr>
          <a:xfrm>
            <a:off x="6764841" y="2023942"/>
            <a:ext cx="2941134" cy="400110"/>
          </a:xfrm>
          <a:prstGeom prst="rect">
            <a:avLst/>
          </a:prstGeom>
          <a:noFill/>
        </p:spPr>
        <p:txBody>
          <a:bodyPr wrap="square">
            <a:spAutoFit/>
          </a:bodyPr>
          <a:lstStyle/>
          <a:p>
            <a:pPr marL="0" indent="0">
              <a:lnSpc>
                <a:spcPct val="100000"/>
              </a:lnSpc>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Opportunities</a:t>
            </a:r>
          </a:p>
        </p:txBody>
      </p:sp>
      <p:sp>
        <p:nvSpPr>
          <p:cNvPr id="19" name="List">
            <a:extLst>
              <a:ext uri="{FF2B5EF4-FFF2-40B4-BE49-F238E27FC236}">
                <a16:creationId xmlns:a16="http://schemas.microsoft.com/office/drawing/2014/main" id="{B769B4E3-EB2E-192D-F2A8-E6889701A844}"/>
              </a:ext>
            </a:extLst>
          </p:cNvPr>
          <p:cNvSpPr txBox="1"/>
          <p:nvPr/>
        </p:nvSpPr>
        <p:spPr>
          <a:xfrm>
            <a:off x="6764841" y="3106158"/>
            <a:ext cx="4684209" cy="2222147"/>
          </a:xfrm>
          <a:prstGeom prst="rect">
            <a:avLst/>
          </a:prstGeom>
          <a:noFill/>
        </p:spPr>
        <p:txBody>
          <a:bodyPr wrap="square">
            <a:spAutoFit/>
          </a:bodyPr>
          <a:lstStyle/>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Amazing Collections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Scholarships and internships – student experience and career pipeline</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Building relationships/community</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Planned gifts and endowments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Donor-Investors can lead to major gifts</a:t>
            </a:r>
          </a:p>
          <a:p>
            <a:pPr marL="285750" indent="-285750">
              <a:lnSpc>
                <a:spcPct val="90000"/>
              </a:lnSpc>
              <a:spcBef>
                <a:spcPts val="600"/>
              </a:spcBef>
              <a:buFont typeface="Arial" panose="020B0604020202020204" pitchFamily="34" charset="0"/>
              <a:buChar char="•"/>
            </a:pPr>
            <a:r>
              <a:rPr lang="en-US" dirty="0">
                <a:solidFill>
                  <a:srgbClr val="002455"/>
                </a:solidFill>
                <a:latin typeface="Arial" panose="020B0604020202020204" pitchFamily="34" charset="0"/>
                <a:ea typeface="+mj-ea"/>
                <a:cs typeface="Arial" panose="020B0604020202020204" pitchFamily="34" charset="0"/>
              </a:rPr>
              <a:t>University Archives</a:t>
            </a:r>
          </a:p>
        </p:txBody>
      </p:sp>
      <p:pic>
        <p:nvPicPr>
          <p:cNvPr id="11" name="Figure">
            <a:extLst>
              <a:ext uri="{FF2B5EF4-FFF2-40B4-BE49-F238E27FC236}">
                <a16:creationId xmlns:a16="http://schemas.microsoft.com/office/drawing/2014/main" id="{1F1DC96D-279F-EEC2-8749-EC56912DD1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spTree>
    <p:extLst>
      <p:ext uri="{BB962C8B-B14F-4D97-AF65-F5344CB8AC3E}">
        <p14:creationId xmlns:p14="http://schemas.microsoft.com/office/powerpoint/2010/main" val="2250987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pic>
        <p:nvPicPr>
          <p:cNvPr id="7" name="Artifact">
            <a:extLst>
              <a:ext uri="{FF2B5EF4-FFF2-40B4-BE49-F238E27FC236}">
                <a16:creationId xmlns:a16="http://schemas.microsoft.com/office/drawing/2014/main" id="{A86044A2-6632-4A45-8F08-84FA1E8F4ABF}"/>
              </a:ext>
              <a:ext uri="{C183D7F6-B498-43B3-948B-1728B52AA6E4}">
                <adec:decorative xmlns:adec="http://schemas.microsoft.com/office/drawing/2017/decorative" val="1"/>
              </a:ext>
            </a:extLst>
          </p:cNvPr>
          <p:cNvPicPr>
            <a:picLocks noChangeAspect="1"/>
          </p:cNvPicPr>
          <p:nvPr/>
        </p:nvPicPr>
        <p:blipFill rotWithShape="1">
          <a:blip r:embed="rId3"/>
          <a:srcRect t="9999" r="2543" b="7856"/>
          <a:stretch/>
        </p:blipFill>
        <p:spPr>
          <a:xfrm>
            <a:off x="0" y="0"/>
            <a:ext cx="12192000" cy="6857999"/>
          </a:xfrm>
          <a:prstGeom prst="rect">
            <a:avLst/>
          </a:prstGeom>
        </p:spPr>
      </p:pic>
      <p:sp>
        <p:nvSpPr>
          <p:cNvPr id="8" name="Artifact">
            <a:extLst>
              <a:ext uri="{FF2B5EF4-FFF2-40B4-BE49-F238E27FC236}">
                <a16:creationId xmlns:a16="http://schemas.microsoft.com/office/drawing/2014/main" id="{7F5A2CA4-2B22-3740-A118-EEDADB12B0B7}"/>
              </a:ext>
              <a:ext uri="{C183D7F6-B498-43B3-948B-1728B52AA6E4}">
                <adec:decorative xmlns:adec="http://schemas.microsoft.com/office/drawing/2017/decorative" val="1"/>
              </a:ext>
            </a:extLst>
          </p:cNvPr>
          <p:cNvSpPr/>
          <p:nvPr/>
        </p:nvSpPr>
        <p:spPr>
          <a:xfrm>
            <a:off x="0" y="0"/>
            <a:ext cx="12192000" cy="6879214"/>
          </a:xfrm>
          <a:prstGeom prst="rect">
            <a:avLst/>
          </a:prstGeom>
          <a:gradFill flip="none" rotWithShape="1">
            <a:gsLst>
              <a:gs pos="0">
                <a:srgbClr val="F47722"/>
              </a:gs>
              <a:gs pos="100000">
                <a:srgbClr val="FFD200"/>
              </a:gs>
              <a:gs pos="46000">
                <a:srgbClr val="FAC01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latin typeface="Fairwater Script" panose="02000507000000020003" pitchFamily="2" charset="0"/>
            </a:endParaRPr>
          </a:p>
        </p:txBody>
      </p:sp>
      <p:sp>
        <p:nvSpPr>
          <p:cNvPr id="2" name="H1">
            <a:extLst>
              <a:ext uri="{FF2B5EF4-FFF2-40B4-BE49-F238E27FC236}">
                <a16:creationId xmlns:a16="http://schemas.microsoft.com/office/drawing/2014/main" id="{3EF648AA-06A8-1572-06C4-98204EF0E039}"/>
              </a:ext>
            </a:extLst>
          </p:cNvPr>
          <p:cNvSpPr>
            <a:spLocks noGrp="1"/>
          </p:cNvSpPr>
          <p:nvPr>
            <p:ph type="title"/>
          </p:nvPr>
        </p:nvSpPr>
        <p:spPr>
          <a:xfrm>
            <a:off x="838199" y="399134"/>
            <a:ext cx="10515600" cy="5464953"/>
          </a:xfrm>
        </p:spPr>
        <p:txBody>
          <a:bodyPr>
            <a:normAutofit fontScale="90000"/>
          </a:bodyPr>
          <a:lstStyle/>
          <a:p>
            <a:pPr algn="ctr"/>
            <a:br>
              <a:rPr lang="en-US" sz="4000" dirty="0">
                <a:solidFill>
                  <a:srgbClr val="172140"/>
                </a:solidFill>
                <a:latin typeface="Fairwater Script" panose="02000507000000020003" pitchFamily="2" charset="0"/>
              </a:rPr>
            </a:br>
            <a:r>
              <a:rPr lang="en-US" sz="4000" dirty="0">
                <a:solidFill>
                  <a:srgbClr val="172140"/>
                </a:solidFill>
                <a:latin typeface="Fairwater Script" panose="02000507000000020003" pitchFamily="2" charset="0"/>
              </a:rPr>
              <a:t>With many thanks to </a:t>
            </a:r>
            <a:r>
              <a:rPr lang="en-US" sz="4000" dirty="0">
                <a:solidFill>
                  <a:srgbClr val="172140"/>
                </a:solidFill>
              </a:rPr>
              <a:t>ALADN</a:t>
            </a:r>
            <a:r>
              <a:rPr lang="en-US" sz="4000" dirty="0">
                <a:solidFill>
                  <a:srgbClr val="172140"/>
                </a:solidFill>
                <a:latin typeface="Fairwater Script" panose="02000507000000020003" pitchFamily="2" charset="0"/>
              </a:rPr>
              <a:t> colleagues past, present, and future -- </a:t>
            </a:r>
            <a:br>
              <a:rPr lang="en-US" sz="4000" dirty="0">
                <a:solidFill>
                  <a:srgbClr val="172140"/>
                </a:solidFill>
                <a:latin typeface="Fairwater Script" panose="02000507000000020003" pitchFamily="2" charset="0"/>
              </a:rPr>
            </a:br>
            <a:r>
              <a:rPr lang="en-US" sz="4000" dirty="0">
                <a:solidFill>
                  <a:srgbClr val="172140"/>
                </a:solidFill>
                <a:latin typeface="Fairwater Script" panose="02000507000000020003" pitchFamily="2" charset="0"/>
              </a:rPr>
              <a:t>especially Samuel Huang, Karlene Jennings, and Joanie Barnes</a:t>
            </a:r>
            <a:br>
              <a:rPr lang="en-US" sz="4000" dirty="0">
                <a:solidFill>
                  <a:srgbClr val="172140"/>
                </a:solidFill>
                <a:latin typeface="Fairwater Script" panose="02000507000000020003" pitchFamily="2" charset="0"/>
              </a:rPr>
            </a:br>
            <a:br>
              <a:rPr lang="en-US" sz="4000" dirty="0">
                <a:solidFill>
                  <a:srgbClr val="172140"/>
                </a:solidFill>
                <a:latin typeface="Fairwater Script" panose="02000507000000020003" pitchFamily="2" charset="0"/>
              </a:rPr>
            </a:br>
            <a:r>
              <a:rPr lang="en-US" sz="4000" dirty="0">
                <a:solidFill>
                  <a:srgbClr val="172140"/>
                </a:solidFill>
                <a:latin typeface="Fairwater Script" panose="02000507000000020003" pitchFamily="2" charset="0"/>
              </a:rPr>
              <a:t>and my forever gratitude to Kathleen Schmand, who was up to the challenge of building a development program from the ground up!</a:t>
            </a:r>
            <a:br>
              <a:rPr lang="en-US" sz="4000" dirty="0">
                <a:solidFill>
                  <a:srgbClr val="172140"/>
                </a:solidFill>
                <a:latin typeface="Fairwater Script" panose="02000507000000020003" pitchFamily="2" charset="0"/>
              </a:rPr>
            </a:br>
            <a:br>
              <a:rPr lang="en-US" sz="4000" dirty="0">
                <a:solidFill>
                  <a:srgbClr val="172140"/>
                </a:solidFill>
                <a:latin typeface="Fairwater Script" panose="02000507000000020003" pitchFamily="2" charset="0"/>
              </a:rPr>
            </a:br>
            <a:r>
              <a:rPr lang="en-US" sz="2200" dirty="0">
                <a:solidFill>
                  <a:srgbClr val="172140"/>
                </a:solidFill>
                <a:latin typeface="Arial" panose="020B0604020202020204" pitchFamily="34" charset="0"/>
                <a:cs typeface="Arial" panose="020B0604020202020204" pitchFamily="34" charset="0"/>
              </a:rPr>
              <a:t>Cynthia Childrey, Dean and University Librarian, Cline Library,  Cynthia.Childrey@nau.edu</a:t>
            </a:r>
          </a:p>
        </p:txBody>
      </p:sp>
      <p:pic>
        <p:nvPicPr>
          <p:cNvPr id="10" name="Figure">
            <a:extLst>
              <a:ext uri="{FF2B5EF4-FFF2-40B4-BE49-F238E27FC236}">
                <a16:creationId xmlns:a16="http://schemas.microsoft.com/office/drawing/2014/main" id="{B95444A0-06B0-D448-8CF5-F53278189C5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914649" y="6143410"/>
            <a:ext cx="6362701" cy="315456"/>
          </a:xfrm>
          <a:prstGeom prst="rect">
            <a:avLst/>
          </a:prstGeom>
        </p:spPr>
      </p:pic>
    </p:spTree>
    <p:extLst>
      <p:ext uri="{BB962C8B-B14F-4D97-AF65-F5344CB8AC3E}">
        <p14:creationId xmlns:p14="http://schemas.microsoft.com/office/powerpoint/2010/main" val="232313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47722"/>
            </a:gs>
            <a:gs pos="100000">
              <a:srgbClr val="FFD200"/>
            </a:gs>
            <a:gs pos="46000">
              <a:srgbClr val="FAC01A"/>
            </a:gs>
          </a:gsLst>
          <a:lin ang="1890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ED102F-7E09-1868-BCEF-FE6595D71C49}"/>
              </a:ext>
            </a:extLst>
          </p:cNvPr>
          <p:cNvSpPr>
            <a:spLocks noGrp="1"/>
          </p:cNvSpPr>
          <p:nvPr>
            <p:ph type="title"/>
          </p:nvPr>
        </p:nvSpPr>
        <p:spPr>
          <a:xfrm>
            <a:off x="1144923" y="502020"/>
            <a:ext cx="5323715" cy="1642970"/>
          </a:xfrm>
        </p:spPr>
        <p:txBody>
          <a:bodyPr vert="horz" lIns="91440" tIns="45720" rIns="91440" bIns="45720" rtlCol="0" anchor="b">
            <a:normAutofit fontScale="90000"/>
          </a:bodyPr>
          <a:lstStyle/>
          <a:p>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br>
              <a:rPr lang="en-US" sz="4000" dirty="0"/>
            </a:br>
            <a:r>
              <a:rPr lang="en-US" sz="4000" b="1" dirty="0"/>
              <a:t>ALADN Outtake:</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Who said there was no fun in fundraising?</a:t>
            </a:r>
          </a:p>
        </p:txBody>
      </p:sp>
      <p:sp>
        <p:nvSpPr>
          <p:cNvPr id="4" name="Text Placeholder 3">
            <a:extLst>
              <a:ext uri="{FF2B5EF4-FFF2-40B4-BE49-F238E27FC236}">
                <a16:creationId xmlns:a16="http://schemas.microsoft.com/office/drawing/2014/main" id="{058A701D-7C5C-DADE-88CE-E6D11B8AFD56}"/>
              </a:ext>
            </a:extLst>
          </p:cNvPr>
          <p:cNvSpPr>
            <a:spLocks noGrp="1"/>
          </p:cNvSpPr>
          <p:nvPr>
            <p:ph type="body" sz="half" idx="2"/>
          </p:nvPr>
        </p:nvSpPr>
        <p:spPr>
          <a:xfrm>
            <a:off x="1144923" y="2405894"/>
            <a:ext cx="5315189" cy="3535083"/>
          </a:xfrm>
        </p:spPr>
        <p:txBody>
          <a:bodyPr vert="horz" lIns="91440" tIns="45720" rIns="91440" bIns="45720" rtlCol="0" anchor="t">
            <a:normAutofit/>
          </a:bodyPr>
          <a:lstStyle/>
          <a:p>
            <a:pPr indent="-228600">
              <a:buFont typeface="Arial" panose="020B0604020202020204" pitchFamily="34" charset="0"/>
              <a:buChar char="•"/>
            </a:pPr>
            <a:r>
              <a:rPr lang="en-US" sz="2000" dirty="0"/>
              <a:t>Director of Communications and Development Kathleen Schmand and Dean and University Librarian Cynthia Childrey stop for a selfie while attending an Exhibit Opening at the Arizona Route 66 Museum in Kingman, AZ.</a:t>
            </a:r>
          </a:p>
          <a:p>
            <a:endParaRPr lang="en-US" sz="2000" dirty="0"/>
          </a:p>
          <a:p>
            <a:r>
              <a:rPr lang="en-US" sz="2000" i="1" dirty="0"/>
              <a:t>--Did we really take a picture in front of a sign that says Biscuits &amp; Gravy????</a:t>
            </a:r>
          </a:p>
        </p:txBody>
      </p:sp>
      <p:sp>
        <p:nvSpPr>
          <p:cNvPr id="26" name="Rectangle 2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a:extLst>
              <a:ext uri="{FF2B5EF4-FFF2-40B4-BE49-F238E27FC236}">
                <a16:creationId xmlns:a16="http://schemas.microsoft.com/office/drawing/2014/main" id="{00B67A50-AA11-3356-3BB2-C6AE80CB7308}"/>
              </a:ext>
            </a:extLst>
          </p:cNvPr>
          <p:cNvPicPr>
            <a:picLocks noGrp="1" noChangeAspect="1"/>
          </p:cNvPicPr>
          <p:nvPr>
            <p:ph type="pic" idx="1"/>
          </p:nvPr>
        </p:nvPicPr>
        <p:blipFill rotWithShape="1">
          <a:blip r:embed="rId2"/>
          <a:srcRect l="2508" r="2508"/>
          <a:stretch/>
        </p:blipFill>
        <p:spPr>
          <a:xfrm>
            <a:off x="7075967" y="1798408"/>
            <a:ext cx="4170530" cy="3293077"/>
          </a:xfrm>
          <a:prstGeom prst="rect">
            <a:avLst/>
          </a:prstGeom>
        </p:spPr>
      </p:pic>
    </p:spTree>
    <p:extLst>
      <p:ext uri="{BB962C8B-B14F-4D97-AF65-F5344CB8AC3E}">
        <p14:creationId xmlns:p14="http://schemas.microsoft.com/office/powerpoint/2010/main" val="81198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1905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fontScale="90000"/>
          </a:bodyPr>
          <a:lstStyle/>
          <a:p>
            <a:br>
              <a:rPr lang="en-US" b="1" dirty="0">
                <a:solidFill>
                  <a:srgbClr val="FAC01A"/>
                </a:solidFill>
                <a:latin typeface="Arial" panose="020B0604020202020204" pitchFamily="34" charset="0"/>
              </a:rPr>
            </a:br>
            <a:r>
              <a:rPr lang="en-US" b="1" dirty="0">
                <a:solidFill>
                  <a:srgbClr val="FAC01A"/>
                </a:solidFill>
                <a:latin typeface="Arial" panose="020B0604020202020204" pitchFamily="34" charset="0"/>
              </a:rPr>
              <a:t>Northern Arizona University</a:t>
            </a:r>
            <a:br>
              <a:rPr lang="en-US" b="1" dirty="0">
                <a:solidFill>
                  <a:srgbClr val="FAC01A"/>
                </a:solidFill>
                <a:latin typeface="Arial" panose="020B0604020202020204" pitchFamily="34" charset="0"/>
              </a:rPr>
            </a:br>
            <a:r>
              <a:rPr lang="en-US" b="1" dirty="0">
                <a:solidFill>
                  <a:srgbClr val="FAC01A"/>
                </a:solidFill>
                <a:latin typeface="Arial" panose="020B0604020202020204" pitchFamily="34" charset="0"/>
              </a:rPr>
              <a:t>Flagstaff, AZ</a:t>
            </a:r>
            <a:br>
              <a:rPr lang="en-US" b="1" dirty="0">
                <a:solidFill>
                  <a:srgbClr val="FAC01A"/>
                </a:solidFill>
                <a:latin typeface="Arial" panose="020B0604020202020204" pitchFamily="34" charset="0"/>
              </a:rPr>
            </a:br>
            <a:endParaRPr lang="en-US" b="1" dirty="0">
              <a:solidFill>
                <a:srgbClr val="FAC01A"/>
              </a:solidFill>
              <a:latin typeface="Arial" panose="020B0604020202020204" pitchFamily="34" charset="0"/>
            </a:endParaRPr>
          </a:p>
        </p:txBody>
      </p:sp>
      <p:sp>
        <p:nvSpPr>
          <p:cNvPr id="8" name="Figure" descr="Place photo here.">
            <a:extLst>
              <a:ext uri="{FF2B5EF4-FFF2-40B4-BE49-F238E27FC236}">
                <a16:creationId xmlns:a16="http://schemas.microsoft.com/office/drawing/2014/main" id="{4BCD9AFA-EDD0-88A7-53C5-1DD275B91CF2}"/>
              </a:ext>
            </a:extLst>
          </p:cNvPr>
          <p:cNvSpPr>
            <a:spLocks noChangeAspect="1"/>
          </p:cNvSpPr>
          <p:nvPr/>
        </p:nvSpPr>
        <p:spPr>
          <a:xfrm>
            <a:off x="-12146" y="1455821"/>
            <a:ext cx="12203220" cy="54021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pic>
        <p:nvPicPr>
          <p:cNvPr id="7" name="Picture 6" descr="A picture containing outdoor, tree, sky, road&#10;&#10;Description automatically generated">
            <a:extLst>
              <a:ext uri="{FF2B5EF4-FFF2-40B4-BE49-F238E27FC236}">
                <a16:creationId xmlns:a16="http://schemas.microsoft.com/office/drawing/2014/main" id="{770B219B-5AB3-BAE5-9197-37355F6CF697}"/>
              </a:ext>
            </a:extLst>
          </p:cNvPr>
          <p:cNvPicPr>
            <a:picLocks noChangeAspect="1"/>
          </p:cNvPicPr>
          <p:nvPr/>
        </p:nvPicPr>
        <p:blipFill>
          <a:blip r:embed="rId3"/>
          <a:stretch>
            <a:fillRect/>
          </a:stretch>
        </p:blipFill>
        <p:spPr>
          <a:xfrm>
            <a:off x="1628476" y="1455821"/>
            <a:ext cx="8921975" cy="5402179"/>
          </a:xfrm>
          <a:prstGeom prst="rect">
            <a:avLst/>
          </a:prstGeom>
        </p:spPr>
      </p:pic>
    </p:spTree>
    <p:extLst>
      <p:ext uri="{BB962C8B-B14F-4D97-AF65-F5344CB8AC3E}">
        <p14:creationId xmlns:p14="http://schemas.microsoft.com/office/powerpoint/2010/main" val="37856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
              <a:srgbClr val="172140"/>
            </a:gs>
            <a:gs pos="100000">
              <a:srgbClr val="0066B3"/>
            </a:gs>
          </a:gsLst>
          <a:lin ang="18900000" scaled="1"/>
        </a:gradFill>
        <a:effectLst/>
      </p:bgPr>
    </p:bg>
    <p:spTree>
      <p:nvGrpSpPr>
        <p:cNvPr id="1" name=""/>
        <p:cNvGrpSpPr/>
        <p:nvPr/>
      </p:nvGrpSpPr>
      <p:grpSpPr>
        <a:xfrm>
          <a:off x="0" y="0"/>
          <a:ext cx="0" cy="0"/>
          <a:chOff x="0" y="0"/>
          <a:chExt cx="0" cy="0"/>
        </a:xfrm>
      </p:grpSpPr>
      <p:sp>
        <p:nvSpPr>
          <p:cNvPr id="3" name="Artifact">
            <a:extLst>
              <a:ext uri="{FF2B5EF4-FFF2-40B4-BE49-F238E27FC236}">
                <a16:creationId xmlns:a16="http://schemas.microsoft.com/office/drawing/2014/main" id="{EC3F536A-59F6-A135-68C2-5B076D3BAB7B}"/>
              </a:ext>
              <a:ext uri="{C183D7F6-B498-43B3-948B-1728B52AA6E4}">
                <adec:decorative xmlns:adec="http://schemas.microsoft.com/office/drawing/2017/decorative" val="1"/>
              </a:ext>
            </a:extLst>
          </p:cNvPr>
          <p:cNvSpPr/>
          <p:nvPr/>
        </p:nvSpPr>
        <p:spPr>
          <a:xfrm>
            <a:off x="-12147"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16" name="H1">
            <a:extLst>
              <a:ext uri="{FF2B5EF4-FFF2-40B4-BE49-F238E27FC236}">
                <a16:creationId xmlns:a16="http://schemas.microsoft.com/office/drawing/2014/main" id="{7B3B8F11-6CEE-F24C-220E-40329444BCA5}"/>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Northern Arizona University</a:t>
            </a:r>
          </a:p>
        </p:txBody>
      </p:sp>
      <p:sp>
        <p:nvSpPr>
          <p:cNvPr id="7" name="Artifact">
            <a:extLst>
              <a:ext uri="{FF2B5EF4-FFF2-40B4-BE49-F238E27FC236}">
                <a16:creationId xmlns:a16="http://schemas.microsoft.com/office/drawing/2014/main" id="{62C51DBB-D623-C2C6-C8FD-14D0947B6B7A}"/>
              </a:ext>
              <a:ext uri="{C183D7F6-B498-43B3-948B-1728B52AA6E4}">
                <adec:decorative xmlns:adec="http://schemas.microsoft.com/office/drawing/2017/decorative" val="1"/>
              </a:ext>
            </a:extLst>
          </p:cNvPr>
          <p:cNvSpPr/>
          <p:nvPr/>
        </p:nvSpPr>
        <p:spPr>
          <a:xfrm rot="10800000">
            <a:off x="521289" y="1839440"/>
            <a:ext cx="4922418" cy="4135514"/>
          </a:xfrm>
          <a:prstGeom prst="rect">
            <a:avLst/>
          </a:prstGeom>
          <a:solidFill>
            <a:schemeClr val="bg1"/>
          </a:solidFill>
          <a:ln>
            <a:noFill/>
          </a:ln>
          <a:effectLst>
            <a:outerShdw blurRad="88900" dist="635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5" name="H2">
            <a:extLst>
              <a:ext uri="{FF2B5EF4-FFF2-40B4-BE49-F238E27FC236}">
                <a16:creationId xmlns:a16="http://schemas.microsoft.com/office/drawing/2014/main" id="{90510D98-14C3-906E-57AB-80CA726A3F27}"/>
              </a:ext>
            </a:extLst>
          </p:cNvPr>
          <p:cNvSpPr txBox="1"/>
          <p:nvPr/>
        </p:nvSpPr>
        <p:spPr>
          <a:xfrm>
            <a:off x="614581" y="2052592"/>
            <a:ext cx="6112328" cy="400110"/>
          </a:xfrm>
          <a:prstGeom prst="rect">
            <a:avLst/>
          </a:prstGeom>
          <a:noFill/>
        </p:spPr>
        <p:txBody>
          <a:bodyPr wrap="square">
            <a:spAutoFit/>
          </a:bodyPr>
          <a:lstStyle/>
          <a:p>
            <a:pPr marL="0" indent="0">
              <a:lnSpc>
                <a:spcPct val="100000"/>
              </a:lnSpc>
              <a:spcBef>
                <a:spcPts val="0"/>
              </a:spcBef>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Who are we?</a:t>
            </a:r>
          </a:p>
        </p:txBody>
      </p:sp>
      <p:sp>
        <p:nvSpPr>
          <p:cNvPr id="11" name="P">
            <a:extLst>
              <a:ext uri="{FF2B5EF4-FFF2-40B4-BE49-F238E27FC236}">
                <a16:creationId xmlns:a16="http://schemas.microsoft.com/office/drawing/2014/main" id="{E11D1407-D607-C23F-F848-7EE5B047E862}"/>
              </a:ext>
            </a:extLst>
          </p:cNvPr>
          <p:cNvSpPr txBox="1"/>
          <p:nvPr/>
        </p:nvSpPr>
        <p:spPr>
          <a:xfrm>
            <a:off x="777697" y="2444456"/>
            <a:ext cx="4490987" cy="1354217"/>
          </a:xfrm>
          <a:prstGeom prst="rect">
            <a:avLst/>
          </a:prstGeom>
          <a:noFill/>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en-US" sz="1800" dirty="0">
                <a:solidFill>
                  <a:srgbClr val="003466"/>
                </a:solidFill>
                <a:latin typeface="Arial" panose="020B0604020202020204" pitchFamily="34" charset="0"/>
                <a:cs typeface="Arial" panose="020B0604020202020204" pitchFamily="34" charset="0"/>
              </a:rPr>
              <a:t>Founded in 1899.  Flagstaff, AZ </a:t>
            </a:r>
          </a:p>
          <a:p>
            <a:pPr marL="285750" indent="-285750">
              <a:lnSpc>
                <a:spcPct val="100000"/>
              </a:lnSpc>
              <a:spcBef>
                <a:spcPts val="0"/>
              </a:spcBef>
              <a:spcAft>
                <a:spcPts val="600"/>
              </a:spcAft>
              <a:buFont typeface="Arial" panose="020B0604020202020204" pitchFamily="34" charset="0"/>
              <a:buChar char="•"/>
            </a:pPr>
            <a:r>
              <a:rPr lang="en-US" dirty="0">
                <a:solidFill>
                  <a:srgbClr val="003466"/>
                </a:solidFill>
                <a:latin typeface="Arial" panose="020B0604020202020204" pitchFamily="34" charset="0"/>
                <a:cs typeface="Arial" panose="020B0604020202020204" pitchFamily="34" charset="0"/>
              </a:rPr>
              <a:t>20+ locations around the state.  </a:t>
            </a:r>
          </a:p>
          <a:p>
            <a:pPr marL="285750" indent="-285750">
              <a:lnSpc>
                <a:spcPct val="100000"/>
              </a:lnSpc>
              <a:spcBef>
                <a:spcPts val="0"/>
              </a:spcBef>
              <a:spcAft>
                <a:spcPts val="600"/>
              </a:spcAft>
              <a:buFont typeface="Arial" panose="020B0604020202020204" pitchFamily="34" charset="0"/>
              <a:buChar char="•"/>
            </a:pPr>
            <a:r>
              <a:rPr lang="en-US" sz="1800" dirty="0">
                <a:solidFill>
                  <a:srgbClr val="003466"/>
                </a:solidFill>
                <a:latin typeface="Arial" panose="020B0604020202020204" pitchFamily="34" charset="0"/>
                <a:cs typeface="Arial" panose="020B0604020202020204" pitchFamily="34" charset="0"/>
              </a:rPr>
              <a:t>Public, doctoral university.  High Research.</a:t>
            </a:r>
          </a:p>
        </p:txBody>
      </p:sp>
      <p:sp>
        <p:nvSpPr>
          <p:cNvPr id="6" name="Callout">
            <a:extLst>
              <a:ext uri="{FF2B5EF4-FFF2-40B4-BE49-F238E27FC236}">
                <a16:creationId xmlns:a16="http://schemas.microsoft.com/office/drawing/2014/main" id="{D2C41111-F324-523A-0911-B1D7CC52768E}"/>
              </a:ext>
            </a:extLst>
          </p:cNvPr>
          <p:cNvSpPr txBox="1"/>
          <p:nvPr/>
        </p:nvSpPr>
        <p:spPr>
          <a:xfrm>
            <a:off x="684654" y="3883798"/>
            <a:ext cx="5139402"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00ADB5"/>
                </a:solidFill>
                <a:latin typeface="Arial" panose="020B0604020202020204" pitchFamily="34" charset="0"/>
                <a:cs typeface="Arial" panose="020B0604020202020204" pitchFamily="34" charset="0"/>
              </a:rPr>
              <a:t>20,000+  </a:t>
            </a:r>
            <a:r>
              <a:rPr lang="en-US" sz="1500" b="1" dirty="0">
                <a:latin typeface="Arial" panose="020B0604020202020204" pitchFamily="34" charset="0"/>
                <a:cs typeface="Arial" panose="020B0604020202020204" pitchFamily="34" charset="0"/>
              </a:rPr>
              <a:t>Students</a:t>
            </a:r>
          </a:p>
          <a:p>
            <a:br>
              <a:rPr lang="en-US" sz="1500" dirty="0">
                <a:solidFill>
                  <a:srgbClr val="182752"/>
                </a:solidFill>
                <a:latin typeface="Arial" panose="020B0604020202020204" pitchFamily="34" charset="0"/>
                <a:cs typeface="Arial" panose="020B0604020202020204" pitchFamily="34" charset="0"/>
              </a:rPr>
            </a:br>
            <a:endParaRPr lang="en-US" sz="1000" i="1" dirty="0">
              <a:solidFill>
                <a:srgbClr val="182752"/>
              </a:solidFill>
              <a:latin typeface="Arial" panose="020B0604020202020204" pitchFamily="34" charset="0"/>
              <a:cs typeface="Arial" panose="020B0604020202020204" pitchFamily="34" charset="0"/>
            </a:endParaRPr>
          </a:p>
        </p:txBody>
      </p:sp>
      <p:sp>
        <p:nvSpPr>
          <p:cNvPr id="13" name="Statistic">
            <a:extLst>
              <a:ext uri="{FF2B5EF4-FFF2-40B4-BE49-F238E27FC236}">
                <a16:creationId xmlns:a16="http://schemas.microsoft.com/office/drawing/2014/main" id="{74070A15-D943-5A4D-36ED-3BA0BBD03A2B}"/>
              </a:ext>
            </a:extLst>
          </p:cNvPr>
          <p:cNvSpPr txBox="1"/>
          <p:nvPr/>
        </p:nvSpPr>
        <p:spPr>
          <a:xfrm>
            <a:off x="648109" y="4740421"/>
            <a:ext cx="1953953" cy="1200329"/>
          </a:xfrm>
          <a:prstGeom prst="rect">
            <a:avLst/>
          </a:prstGeom>
          <a:noFill/>
        </p:spPr>
        <p:txBody>
          <a:bodyPr wrap="square" rtlCol="0">
            <a:spAutoFit/>
          </a:bodyPr>
          <a:lstStyle/>
          <a:p>
            <a:r>
              <a:rPr lang="en-US" sz="5400" b="1" dirty="0">
                <a:solidFill>
                  <a:srgbClr val="00ADB5"/>
                </a:solidFill>
                <a:latin typeface="Arial" panose="020B0604020202020204" pitchFamily="34" charset="0"/>
                <a:cs typeface="Arial" panose="020B0604020202020204" pitchFamily="34" charset="0"/>
              </a:rPr>
              <a:t>46%</a:t>
            </a:r>
          </a:p>
          <a:p>
            <a:endParaRPr lang="en-US" dirty="0">
              <a:solidFill>
                <a:srgbClr val="002455"/>
              </a:solidFill>
            </a:endParaRPr>
          </a:p>
        </p:txBody>
      </p:sp>
      <p:sp>
        <p:nvSpPr>
          <p:cNvPr id="14" name="Statistic paragraph">
            <a:extLst>
              <a:ext uri="{FF2B5EF4-FFF2-40B4-BE49-F238E27FC236}">
                <a16:creationId xmlns:a16="http://schemas.microsoft.com/office/drawing/2014/main" id="{F778B5D3-56C5-2DF5-EFB2-C7D7D54EA2C4}"/>
              </a:ext>
            </a:extLst>
          </p:cNvPr>
          <p:cNvSpPr txBox="1"/>
          <p:nvPr/>
        </p:nvSpPr>
        <p:spPr>
          <a:xfrm>
            <a:off x="2493214" y="4954253"/>
            <a:ext cx="3026978" cy="861774"/>
          </a:xfrm>
          <a:prstGeom prst="rect">
            <a:avLst/>
          </a:prstGeom>
          <a:noFill/>
        </p:spPr>
        <p:txBody>
          <a:bodyPr wrap="square" rtlCol="0">
            <a:spAutoFit/>
          </a:bodyPr>
          <a:lstStyle/>
          <a:p>
            <a:r>
              <a:rPr lang="en-US" sz="1500" b="1" dirty="0">
                <a:solidFill>
                  <a:srgbClr val="182752"/>
                </a:solidFill>
                <a:latin typeface="Arial" panose="020B0604020202020204" pitchFamily="34" charset="0"/>
                <a:cs typeface="Arial" panose="020B0604020202020204" pitchFamily="34" charset="0"/>
              </a:rPr>
              <a:t>First Generation College Students</a:t>
            </a:r>
            <a:br>
              <a:rPr lang="en-US" sz="1500" dirty="0">
                <a:solidFill>
                  <a:srgbClr val="182752"/>
                </a:solidFill>
                <a:latin typeface="Arial" panose="020B0604020202020204" pitchFamily="34" charset="0"/>
                <a:cs typeface="Arial" panose="020B0604020202020204" pitchFamily="34" charset="0"/>
              </a:rPr>
            </a:br>
            <a:endParaRPr lang="en-US" sz="1000" i="1" dirty="0">
              <a:solidFill>
                <a:srgbClr val="182752"/>
              </a:solidFill>
              <a:latin typeface="Arial" panose="020B0604020202020204" pitchFamily="34" charset="0"/>
              <a:cs typeface="Arial" panose="020B0604020202020204" pitchFamily="34" charset="0"/>
            </a:endParaRPr>
          </a:p>
          <a:p>
            <a:endParaRPr lang="en-US" sz="1000" i="1" dirty="0">
              <a:solidFill>
                <a:srgbClr val="182752"/>
              </a:solidFill>
              <a:latin typeface="Arial" panose="020B0604020202020204" pitchFamily="34" charset="0"/>
              <a:cs typeface="Arial" panose="020B0604020202020204" pitchFamily="34" charset="0"/>
            </a:endParaRPr>
          </a:p>
        </p:txBody>
      </p:sp>
      <p:sp>
        <p:nvSpPr>
          <p:cNvPr id="8" name="Figure" descr="Place photo here.">
            <a:extLst>
              <a:ext uri="{FF2B5EF4-FFF2-40B4-BE49-F238E27FC236}">
                <a16:creationId xmlns:a16="http://schemas.microsoft.com/office/drawing/2014/main" id="{74ECAB86-5DF8-F6A9-4740-DCCAB21C1DE0}"/>
              </a:ext>
            </a:extLst>
          </p:cNvPr>
          <p:cNvSpPr/>
          <p:nvPr/>
        </p:nvSpPr>
        <p:spPr>
          <a:xfrm>
            <a:off x="6132305" y="2015787"/>
            <a:ext cx="5411586" cy="3674817"/>
          </a:xfrm>
          <a:prstGeom prst="rect">
            <a:avLst/>
          </a:prstGeom>
          <a:solidFill>
            <a:schemeClr val="bg1">
              <a:lumMod val="85000"/>
            </a:schemeClr>
          </a:solidFill>
          <a:ln>
            <a:no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ption">
            <a:extLst>
              <a:ext uri="{FF2B5EF4-FFF2-40B4-BE49-F238E27FC236}">
                <a16:creationId xmlns:a16="http://schemas.microsoft.com/office/drawing/2014/main" id="{8ADC15CB-2828-BA8D-C72F-DABC8FA3FD93}"/>
              </a:ext>
            </a:extLst>
          </p:cNvPr>
          <p:cNvSpPr txBox="1"/>
          <p:nvPr/>
        </p:nvSpPr>
        <p:spPr>
          <a:xfrm>
            <a:off x="6992264" y="5743386"/>
            <a:ext cx="3691667" cy="276999"/>
          </a:xfrm>
          <a:prstGeom prst="rect">
            <a:avLst/>
          </a:prstGeom>
          <a:noFill/>
        </p:spPr>
        <p:txBody>
          <a:bodyPr wrap="square" rtlCol="0">
            <a:spAutoFit/>
          </a:bodyPr>
          <a:lstStyle/>
          <a:p>
            <a:pPr algn="ctr"/>
            <a:r>
              <a:rPr lang="en-US" sz="1200" i="1" dirty="0">
                <a:solidFill>
                  <a:srgbClr val="003466"/>
                </a:solidFill>
                <a:latin typeface="Arial" panose="020B0604020202020204" pitchFamily="34" charset="0"/>
                <a:cs typeface="Arial" panose="020B0604020202020204" pitchFamily="34" charset="0"/>
              </a:rPr>
              <a:t>Add a descriptive caption here.</a:t>
            </a:r>
          </a:p>
        </p:txBody>
      </p:sp>
      <p:pic>
        <p:nvPicPr>
          <p:cNvPr id="10" name="Figure">
            <a:extLst>
              <a:ext uri="{FF2B5EF4-FFF2-40B4-BE49-F238E27FC236}">
                <a16:creationId xmlns:a16="http://schemas.microsoft.com/office/drawing/2014/main" id="{C7B7D956-7A49-A760-EAA6-32D91132FE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pic>
        <p:nvPicPr>
          <p:cNvPr id="1026" name="Picture 2" descr="Students collaborating outside sitting on grass.">
            <a:extLst>
              <a:ext uri="{FF2B5EF4-FFF2-40B4-BE49-F238E27FC236}">
                <a16:creationId xmlns:a16="http://schemas.microsoft.com/office/drawing/2014/main" id="{4835F401-DF81-D0DA-D547-566B8357D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6441"/>
            <a:ext cx="5447891" cy="38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09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
              <a:srgbClr val="172140"/>
            </a:gs>
            <a:gs pos="100000">
              <a:srgbClr val="0066B3"/>
            </a:gs>
          </a:gsLst>
          <a:lin ang="18900000" scaled="1"/>
        </a:gradFill>
        <a:effectLst/>
      </p:bgPr>
    </p:bg>
    <p:spTree>
      <p:nvGrpSpPr>
        <p:cNvPr id="1" name=""/>
        <p:cNvGrpSpPr/>
        <p:nvPr/>
      </p:nvGrpSpPr>
      <p:grpSpPr>
        <a:xfrm>
          <a:off x="0" y="0"/>
          <a:ext cx="0" cy="0"/>
          <a:chOff x="0" y="0"/>
          <a:chExt cx="0" cy="0"/>
        </a:xfrm>
      </p:grpSpPr>
      <p:sp>
        <p:nvSpPr>
          <p:cNvPr id="3" name="Artifact">
            <a:extLst>
              <a:ext uri="{FF2B5EF4-FFF2-40B4-BE49-F238E27FC236}">
                <a16:creationId xmlns:a16="http://schemas.microsoft.com/office/drawing/2014/main" id="{EC3F536A-59F6-A135-68C2-5B076D3BAB7B}"/>
              </a:ext>
              <a:ext uri="{C183D7F6-B498-43B3-948B-1728B52AA6E4}">
                <adec:decorative xmlns:adec="http://schemas.microsoft.com/office/drawing/2017/decorative" val="1"/>
              </a:ext>
            </a:extLst>
          </p:cNvPr>
          <p:cNvSpPr/>
          <p:nvPr/>
        </p:nvSpPr>
        <p:spPr>
          <a:xfrm>
            <a:off x="-12147"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16" name="H1">
            <a:extLst>
              <a:ext uri="{FF2B5EF4-FFF2-40B4-BE49-F238E27FC236}">
                <a16:creationId xmlns:a16="http://schemas.microsoft.com/office/drawing/2014/main" id="{7B3B8F11-6CEE-F24C-220E-40329444BCA5}"/>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Northern Arizona University</a:t>
            </a:r>
          </a:p>
        </p:txBody>
      </p:sp>
      <p:sp>
        <p:nvSpPr>
          <p:cNvPr id="7" name="Artifact">
            <a:extLst>
              <a:ext uri="{FF2B5EF4-FFF2-40B4-BE49-F238E27FC236}">
                <a16:creationId xmlns:a16="http://schemas.microsoft.com/office/drawing/2014/main" id="{62C51DBB-D623-C2C6-C8FD-14D0947B6B7A}"/>
              </a:ext>
              <a:ext uri="{C183D7F6-B498-43B3-948B-1728B52AA6E4}">
                <adec:decorative xmlns:adec="http://schemas.microsoft.com/office/drawing/2017/decorative" val="1"/>
              </a:ext>
            </a:extLst>
          </p:cNvPr>
          <p:cNvSpPr/>
          <p:nvPr/>
        </p:nvSpPr>
        <p:spPr>
          <a:xfrm rot="10800000">
            <a:off x="638711" y="1695822"/>
            <a:ext cx="4922418" cy="4135514"/>
          </a:xfrm>
          <a:prstGeom prst="rect">
            <a:avLst/>
          </a:prstGeom>
          <a:solidFill>
            <a:schemeClr val="bg1"/>
          </a:solidFill>
          <a:ln>
            <a:noFill/>
          </a:ln>
          <a:effectLst>
            <a:outerShdw blurRad="88900" dist="635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3466"/>
                </a:solidFill>
              </a:ln>
              <a:solidFill>
                <a:srgbClr val="002455"/>
              </a:solidFill>
            </a:endParaRPr>
          </a:p>
        </p:txBody>
      </p:sp>
      <p:sp>
        <p:nvSpPr>
          <p:cNvPr id="5" name="H2">
            <a:extLst>
              <a:ext uri="{FF2B5EF4-FFF2-40B4-BE49-F238E27FC236}">
                <a16:creationId xmlns:a16="http://schemas.microsoft.com/office/drawing/2014/main" id="{90510D98-14C3-906E-57AB-80CA726A3F27}"/>
              </a:ext>
            </a:extLst>
          </p:cNvPr>
          <p:cNvSpPr txBox="1"/>
          <p:nvPr/>
        </p:nvSpPr>
        <p:spPr>
          <a:xfrm>
            <a:off x="648109" y="2073249"/>
            <a:ext cx="6241916" cy="400110"/>
          </a:xfrm>
          <a:prstGeom prst="rect">
            <a:avLst/>
          </a:prstGeom>
          <a:noFill/>
        </p:spPr>
        <p:txBody>
          <a:bodyPr wrap="square">
            <a:spAutoFit/>
          </a:bodyPr>
          <a:lstStyle/>
          <a:p>
            <a:pPr marL="0" indent="0">
              <a:lnSpc>
                <a:spcPct val="100000"/>
              </a:lnSpc>
              <a:spcBef>
                <a:spcPts val="0"/>
              </a:spcBef>
              <a:spcAft>
                <a:spcPts val="600"/>
              </a:spcAft>
              <a:buFont typeface="Arial" panose="020B0604020202020204" pitchFamily="34" charset="0"/>
              <a:buNone/>
            </a:pPr>
            <a:r>
              <a:rPr lang="en-US" sz="2000" b="1" dirty="0">
                <a:solidFill>
                  <a:srgbClr val="0066B3"/>
                </a:solidFill>
                <a:latin typeface="Arial" panose="020B0604020202020204" pitchFamily="34" charset="0"/>
                <a:cs typeface="Arial" panose="020B0604020202020204" pitchFamily="34" charset="0"/>
              </a:rPr>
              <a:t>Who are we?</a:t>
            </a:r>
          </a:p>
        </p:txBody>
      </p:sp>
      <p:sp>
        <p:nvSpPr>
          <p:cNvPr id="6" name="Callout">
            <a:extLst>
              <a:ext uri="{FF2B5EF4-FFF2-40B4-BE49-F238E27FC236}">
                <a16:creationId xmlns:a16="http://schemas.microsoft.com/office/drawing/2014/main" id="{D2C41111-F324-523A-0911-B1D7CC52768E}"/>
              </a:ext>
            </a:extLst>
          </p:cNvPr>
          <p:cNvSpPr txBox="1"/>
          <p:nvPr/>
        </p:nvSpPr>
        <p:spPr>
          <a:xfrm>
            <a:off x="638711" y="2713360"/>
            <a:ext cx="4868339" cy="2416046"/>
          </a:xfrm>
          <a:prstGeom prst="rect">
            <a:avLst/>
          </a:prstGeom>
          <a:noFill/>
        </p:spPr>
        <p:txBody>
          <a:bodyPr wrap="square" rtlCol="0">
            <a:spAutoFit/>
          </a:bodyPr>
          <a:lstStyle/>
          <a:p>
            <a:r>
              <a:rPr lang="en-US" b="0" i="0" dirty="0">
                <a:solidFill>
                  <a:srgbClr val="002454"/>
                </a:solidFill>
                <a:effectLst/>
                <a:latin typeface="Arial" panose="020B0604020202020204" pitchFamily="34" charset="0"/>
                <a:cs typeface="Arial" panose="020B0604020202020204" pitchFamily="34" charset="0"/>
              </a:rPr>
              <a:t>Northern Arizona University sits at the base of the San Francisco Peaks, on homelands sacred to Native Americans throughout the region. We honor their past, present, and future generations, who have lived here for millennia and will forever call this place home. 	        – NAU Land Acknowledgement</a:t>
            </a:r>
          </a:p>
          <a:p>
            <a:br>
              <a:rPr lang="en-US" sz="1500" dirty="0">
                <a:solidFill>
                  <a:srgbClr val="182752"/>
                </a:solidFill>
                <a:latin typeface="Arial" panose="020B0604020202020204" pitchFamily="34" charset="0"/>
                <a:cs typeface="Arial" panose="020B0604020202020204" pitchFamily="34" charset="0"/>
              </a:rPr>
            </a:br>
            <a:endParaRPr lang="en-US" sz="1000" i="1" dirty="0">
              <a:solidFill>
                <a:srgbClr val="182752"/>
              </a:solidFill>
              <a:latin typeface="Arial" panose="020B0604020202020204" pitchFamily="34" charset="0"/>
              <a:cs typeface="Arial" panose="020B0604020202020204" pitchFamily="34" charset="0"/>
            </a:endParaRPr>
          </a:p>
        </p:txBody>
      </p:sp>
      <p:sp>
        <p:nvSpPr>
          <p:cNvPr id="8" name="Figure" descr="Place photo here.">
            <a:extLst>
              <a:ext uri="{FF2B5EF4-FFF2-40B4-BE49-F238E27FC236}">
                <a16:creationId xmlns:a16="http://schemas.microsoft.com/office/drawing/2014/main" id="{74ECAB86-5DF8-F6A9-4740-DCCAB21C1DE0}"/>
              </a:ext>
            </a:extLst>
          </p:cNvPr>
          <p:cNvSpPr/>
          <p:nvPr/>
        </p:nvSpPr>
        <p:spPr>
          <a:xfrm>
            <a:off x="6132305" y="2015787"/>
            <a:ext cx="5411586" cy="3674817"/>
          </a:xfrm>
          <a:prstGeom prst="rect">
            <a:avLst/>
          </a:prstGeom>
          <a:solidFill>
            <a:schemeClr val="bg1">
              <a:lumMod val="85000"/>
            </a:schemeClr>
          </a:solidFill>
          <a:ln>
            <a:no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ption">
            <a:extLst>
              <a:ext uri="{FF2B5EF4-FFF2-40B4-BE49-F238E27FC236}">
                <a16:creationId xmlns:a16="http://schemas.microsoft.com/office/drawing/2014/main" id="{8ADC15CB-2828-BA8D-C72F-DABC8FA3FD93}"/>
              </a:ext>
            </a:extLst>
          </p:cNvPr>
          <p:cNvSpPr txBox="1"/>
          <p:nvPr/>
        </p:nvSpPr>
        <p:spPr>
          <a:xfrm>
            <a:off x="6992264" y="5743386"/>
            <a:ext cx="3691667" cy="276999"/>
          </a:xfrm>
          <a:prstGeom prst="rect">
            <a:avLst/>
          </a:prstGeom>
          <a:noFill/>
        </p:spPr>
        <p:txBody>
          <a:bodyPr wrap="square" rtlCol="0">
            <a:spAutoFit/>
          </a:bodyPr>
          <a:lstStyle/>
          <a:p>
            <a:pPr algn="ctr"/>
            <a:r>
              <a:rPr lang="en-US" sz="1200" i="1" dirty="0">
                <a:solidFill>
                  <a:srgbClr val="003466"/>
                </a:solidFill>
                <a:latin typeface="Arial" panose="020B0604020202020204" pitchFamily="34" charset="0"/>
                <a:cs typeface="Arial" panose="020B0604020202020204" pitchFamily="34" charset="0"/>
              </a:rPr>
              <a:t>Add a descriptive caption here.</a:t>
            </a:r>
          </a:p>
        </p:txBody>
      </p:sp>
      <p:pic>
        <p:nvPicPr>
          <p:cNvPr id="10" name="Figure">
            <a:extLst>
              <a:ext uri="{FF2B5EF4-FFF2-40B4-BE49-F238E27FC236}">
                <a16:creationId xmlns:a16="http://schemas.microsoft.com/office/drawing/2014/main" id="{C7B7D956-7A49-A760-EAA6-32D91132FE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8718" y="6221224"/>
            <a:ext cx="4922418" cy="244049"/>
          </a:xfrm>
          <a:prstGeom prst="rect">
            <a:avLst/>
          </a:prstGeom>
        </p:spPr>
      </p:pic>
      <p:pic>
        <p:nvPicPr>
          <p:cNvPr id="1026" name="Picture 2" descr="Students collaborating outside sitting on grass.">
            <a:extLst>
              <a:ext uri="{FF2B5EF4-FFF2-40B4-BE49-F238E27FC236}">
                <a16:creationId xmlns:a16="http://schemas.microsoft.com/office/drawing/2014/main" id="{4835F401-DF81-D0DA-D547-566B8357D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6441"/>
            <a:ext cx="5447891" cy="4033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E374046-EDDA-9DD3-6039-AB986AD3DD73}"/>
              </a:ext>
            </a:extLst>
          </p:cNvPr>
          <p:cNvPicPr>
            <a:picLocks noChangeAspect="1" noChangeArrowheads="1"/>
          </p:cNvPicPr>
          <p:nvPr/>
        </p:nvPicPr>
        <p:blipFill>
          <a:blip r:embed="rId5"/>
          <a:srcRect/>
          <a:stretch/>
        </p:blipFill>
        <p:spPr bwMode="auto">
          <a:xfrm>
            <a:off x="6059696" y="1963005"/>
            <a:ext cx="5636596" cy="360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07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
              <a:srgbClr val="172140"/>
            </a:gs>
            <a:gs pos="100000">
              <a:srgbClr val="0066B3"/>
            </a:gs>
          </a:gsLst>
          <a:lin ang="18900000" scaled="1"/>
        </a:gradFill>
        <a:effectLst/>
      </p:bgPr>
    </p:bg>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Colorado Plateau</a:t>
            </a:r>
          </a:p>
        </p:txBody>
      </p:sp>
      <p:sp>
        <p:nvSpPr>
          <p:cNvPr id="8" name="Figure" descr="Place photo here.">
            <a:extLst>
              <a:ext uri="{FF2B5EF4-FFF2-40B4-BE49-F238E27FC236}">
                <a16:creationId xmlns:a16="http://schemas.microsoft.com/office/drawing/2014/main" id="{4BCD9AFA-EDD0-88A7-53C5-1DD275B91CF2}"/>
              </a:ext>
            </a:extLst>
          </p:cNvPr>
          <p:cNvSpPr/>
          <p:nvPr/>
        </p:nvSpPr>
        <p:spPr>
          <a:xfrm>
            <a:off x="0" y="1455820"/>
            <a:ext cx="12203220" cy="54021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pic>
        <p:nvPicPr>
          <p:cNvPr id="4" name="Picture 3" descr="A map of the united states&#10;&#10;Description automatically generated with low confidence">
            <a:extLst>
              <a:ext uri="{FF2B5EF4-FFF2-40B4-BE49-F238E27FC236}">
                <a16:creationId xmlns:a16="http://schemas.microsoft.com/office/drawing/2014/main" id="{437FF4B4-1284-9338-6905-3F258E6F8C45}"/>
              </a:ext>
            </a:extLst>
          </p:cNvPr>
          <p:cNvPicPr>
            <a:picLocks noChangeAspect="1"/>
          </p:cNvPicPr>
          <p:nvPr/>
        </p:nvPicPr>
        <p:blipFill>
          <a:blip r:embed="rId4"/>
          <a:stretch>
            <a:fillRect/>
          </a:stretch>
        </p:blipFill>
        <p:spPr>
          <a:xfrm>
            <a:off x="0" y="1448856"/>
            <a:ext cx="7009628" cy="5416106"/>
          </a:xfrm>
          <a:prstGeom prst="rect">
            <a:avLst/>
          </a:prstGeom>
        </p:spPr>
      </p:pic>
      <p:sp>
        <p:nvSpPr>
          <p:cNvPr id="7" name="TextBox 6">
            <a:extLst>
              <a:ext uri="{FF2B5EF4-FFF2-40B4-BE49-F238E27FC236}">
                <a16:creationId xmlns:a16="http://schemas.microsoft.com/office/drawing/2014/main" id="{53373679-7B89-05CE-3910-A8B2C9FD4D49}"/>
              </a:ext>
            </a:extLst>
          </p:cNvPr>
          <p:cNvSpPr txBox="1"/>
          <p:nvPr/>
        </p:nvSpPr>
        <p:spPr>
          <a:xfrm rot="10800000" flipH="1" flipV="1">
            <a:off x="7267575" y="-28471"/>
            <a:ext cx="4657725" cy="6863417"/>
          </a:xfrm>
          <a:prstGeom prst="rect">
            <a:avLst/>
          </a:prstGeom>
          <a:noFill/>
        </p:spPr>
        <p:txBody>
          <a:bodyPr wrap="square" rtlCol="0">
            <a:spAutoFit/>
          </a:bodyPr>
          <a:lstStyle/>
          <a:p>
            <a:r>
              <a:rPr lang="en-US" sz="4000" dirty="0">
                <a:solidFill>
                  <a:srgbClr val="FFD200"/>
                </a:solidFill>
              </a:rPr>
              <a:t>Special Collections and Archives</a:t>
            </a:r>
          </a:p>
          <a:p>
            <a:endParaRPr lang="en-US" sz="2400" dirty="0"/>
          </a:p>
          <a:p>
            <a:pPr marL="342900" indent="-342900">
              <a:buFont typeface="Arial" panose="020B0604020202020204" pitchFamily="34" charset="0"/>
              <a:buChar char="•"/>
            </a:pPr>
            <a:r>
              <a:rPr lang="en-US" sz="2400" dirty="0"/>
              <a:t>600 collections</a:t>
            </a:r>
          </a:p>
          <a:p>
            <a:pPr marL="342900" indent="-342900">
              <a:buFont typeface="Arial" panose="020B0604020202020204" pitchFamily="34" charset="0"/>
              <a:buChar char="•"/>
            </a:pPr>
            <a:r>
              <a:rPr lang="en-US" sz="2400" dirty="0"/>
              <a:t>Most notable are photographic and oral histories</a:t>
            </a:r>
          </a:p>
          <a:p>
            <a:pPr marL="800100" lvl="1" indent="-342900">
              <a:buFont typeface="Arial" panose="020B0604020202020204" pitchFamily="34" charset="0"/>
              <a:buChar char="•"/>
            </a:pPr>
            <a:r>
              <a:rPr lang="en-US" sz="2400" dirty="0"/>
              <a:t>Kolb Brothers, Grand Canyon</a:t>
            </a:r>
          </a:p>
          <a:p>
            <a:pPr marL="800100" lvl="1" indent="-342900">
              <a:buFont typeface="Arial" panose="020B0604020202020204" pitchFamily="34" charset="0"/>
              <a:buChar char="•"/>
            </a:pPr>
            <a:r>
              <a:rPr lang="en-US" sz="2400" dirty="0"/>
              <a:t>Josef Muench</a:t>
            </a:r>
          </a:p>
          <a:p>
            <a:pPr marL="800100" lvl="1" indent="-342900">
              <a:buFont typeface="Arial" panose="020B0604020202020204" pitchFamily="34" charset="0"/>
              <a:buChar char="•"/>
            </a:pPr>
            <a:r>
              <a:rPr lang="en-US" sz="2400" dirty="0"/>
              <a:t>Fred Harvey Co. Records</a:t>
            </a:r>
          </a:p>
          <a:p>
            <a:pPr marL="800100" lvl="1" indent="-342900">
              <a:buFont typeface="Arial" panose="020B0604020202020204" pitchFamily="34" charset="0"/>
              <a:buChar char="•"/>
            </a:pPr>
            <a:r>
              <a:rPr lang="en-US" sz="2400" dirty="0"/>
              <a:t>Katie Lee</a:t>
            </a:r>
          </a:p>
          <a:p>
            <a:pPr marL="800100" lvl="1" indent="-342900">
              <a:buFont typeface="Arial" panose="020B0604020202020204" pitchFamily="34" charset="0"/>
              <a:buChar char="•"/>
            </a:pPr>
            <a:r>
              <a:rPr lang="es-ES" sz="2400" i="0" dirty="0">
                <a:effectLst/>
                <a:latin typeface="Calibri" panose="020F0502020204030204" pitchFamily="34" charset="0"/>
                <a:ea typeface="Calibri" panose="020F0502020204030204" pitchFamily="34" charset="0"/>
                <a:cs typeface="Calibri" panose="020F0502020204030204" pitchFamily="34" charset="0"/>
              </a:rPr>
              <a:t>Los Recuerdos del Barrio en Flagstaff Collection</a:t>
            </a:r>
          </a:p>
          <a:p>
            <a:pPr marL="800100" lvl="1" indent="-342900">
              <a:buFont typeface="Arial" panose="020B0604020202020204" pitchFamily="34" charset="0"/>
              <a:buChar char="•"/>
            </a:pPr>
            <a:r>
              <a:rPr lang="es-ES" sz="2400" dirty="0">
                <a:latin typeface="Calibri" panose="020F0502020204030204" pitchFamily="34" charset="0"/>
                <a:ea typeface="Calibri" panose="020F0502020204030204" pitchFamily="34" charset="0"/>
                <a:cs typeface="Calibri" panose="020F0502020204030204" pitchFamily="34" charset="0"/>
              </a:rPr>
              <a:t>Route 66 Collections</a:t>
            </a:r>
            <a:endParaRPr lang="es-ES" sz="2400" i="0"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400" dirty="0"/>
              <a:t>John Running</a:t>
            </a:r>
          </a:p>
          <a:p>
            <a:pPr marL="800100" lvl="1" indent="-342900">
              <a:buFont typeface="Arial" panose="020B0604020202020204" pitchFamily="34" charset="0"/>
              <a:buChar char="•"/>
            </a:pPr>
            <a:r>
              <a:rPr lang="en-US" sz="2400" dirty="0"/>
              <a:t>Sue Bennett</a:t>
            </a:r>
          </a:p>
          <a:p>
            <a:pPr marL="800100" lvl="1" indent="-342900">
              <a:buFont typeface="Arial" panose="020B0604020202020204" pitchFamily="34" charset="0"/>
              <a:buChar char="•"/>
            </a:pPr>
            <a:r>
              <a:rPr lang="en-US" sz="2400" dirty="0"/>
              <a:t>David Muench</a:t>
            </a:r>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71500557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
              <a:srgbClr val="172140"/>
            </a:gs>
            <a:gs pos="100000">
              <a:srgbClr val="0066B3"/>
            </a:gs>
          </a:gsLst>
          <a:lin ang="18900000" scaled="1"/>
        </a:gradFill>
        <a:effectLst/>
      </p:bgPr>
    </p:bg>
    <p:spTree>
      <p:nvGrpSpPr>
        <p:cNvPr id="1" name=""/>
        <p:cNvGrpSpPr/>
        <p:nvPr/>
      </p:nvGrpSpPr>
      <p:grpSpPr>
        <a:xfrm>
          <a:off x="0" y="0"/>
          <a:ext cx="0" cy="0"/>
          <a:chOff x="0" y="0"/>
          <a:chExt cx="0" cy="0"/>
        </a:xfrm>
      </p:grpSpPr>
      <p:sp>
        <p:nvSpPr>
          <p:cNvPr id="6" name="Artifact">
            <a:extLst>
              <a:ext uri="{FF2B5EF4-FFF2-40B4-BE49-F238E27FC236}">
                <a16:creationId xmlns:a16="http://schemas.microsoft.com/office/drawing/2014/main" id="{3F4331FC-E048-A644-AA2E-DEB93279B9C9}"/>
              </a:ext>
              <a:ext uri="{C183D7F6-B498-43B3-948B-1728B52AA6E4}">
                <adec:decorative xmlns:adec="http://schemas.microsoft.com/office/drawing/2017/decorative" val="1"/>
              </a:ext>
            </a:extLst>
          </p:cNvPr>
          <p:cNvSpPr/>
          <p:nvPr/>
        </p:nvSpPr>
        <p:spPr>
          <a:xfrm>
            <a:off x="-12146" y="0"/>
            <a:ext cx="12204146" cy="1455821"/>
          </a:xfrm>
          <a:prstGeom prst="rect">
            <a:avLst/>
          </a:prstGeom>
          <a:gradFill flip="none" rotWithShape="1">
            <a:gsLst>
              <a:gs pos="10000">
                <a:srgbClr val="172140"/>
              </a:gs>
              <a:gs pos="100000">
                <a:srgbClr val="0066B3"/>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ysClr val="windowText" lastClr="000000"/>
              </a:solidFill>
            </a:endParaRPr>
          </a:p>
        </p:txBody>
      </p:sp>
      <p:sp>
        <p:nvSpPr>
          <p:cNvPr id="3" name="H1">
            <a:extLst>
              <a:ext uri="{FF2B5EF4-FFF2-40B4-BE49-F238E27FC236}">
                <a16:creationId xmlns:a16="http://schemas.microsoft.com/office/drawing/2014/main" id="{07961416-F524-8AB7-61A9-B77B34E69C5C}"/>
              </a:ext>
            </a:extLst>
          </p:cNvPr>
          <p:cNvSpPr>
            <a:spLocks noGrp="1"/>
          </p:cNvSpPr>
          <p:nvPr>
            <p:ph type="title"/>
          </p:nvPr>
        </p:nvSpPr>
        <p:spPr>
          <a:xfrm>
            <a:off x="844273" y="82712"/>
            <a:ext cx="10515600" cy="1325563"/>
          </a:xfrm>
        </p:spPr>
        <p:txBody>
          <a:bodyPr>
            <a:normAutofit/>
          </a:bodyPr>
          <a:lstStyle/>
          <a:p>
            <a:r>
              <a:rPr lang="en-US" b="1" dirty="0">
                <a:solidFill>
                  <a:srgbClr val="FAC01A"/>
                </a:solidFill>
                <a:latin typeface="Arial" panose="020B0604020202020204" pitchFamily="34" charset="0"/>
              </a:rPr>
              <a:t>Colorado Plateau</a:t>
            </a:r>
          </a:p>
        </p:txBody>
      </p:sp>
      <p:sp>
        <p:nvSpPr>
          <p:cNvPr id="8" name="Figure" descr="Place photo here.">
            <a:extLst>
              <a:ext uri="{FF2B5EF4-FFF2-40B4-BE49-F238E27FC236}">
                <a16:creationId xmlns:a16="http://schemas.microsoft.com/office/drawing/2014/main" id="{4BCD9AFA-EDD0-88A7-53C5-1DD275B91CF2}"/>
              </a:ext>
            </a:extLst>
          </p:cNvPr>
          <p:cNvSpPr/>
          <p:nvPr/>
        </p:nvSpPr>
        <p:spPr>
          <a:xfrm>
            <a:off x="0" y="1455820"/>
            <a:ext cx="12203220" cy="54021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hoto (delete after photo placed)">
            <a:extLst>
              <a:ext uri="{FF2B5EF4-FFF2-40B4-BE49-F238E27FC236}">
                <a16:creationId xmlns:a16="http://schemas.microsoft.com/office/drawing/2014/main" id="{59A6C08B-E608-AAEC-E472-6C99F46323B1}"/>
              </a:ext>
            </a:extLst>
          </p:cNvPr>
          <p:cNvSpPr txBox="1"/>
          <p:nvPr/>
        </p:nvSpPr>
        <p:spPr>
          <a:xfrm>
            <a:off x="5555531" y="3890126"/>
            <a:ext cx="1092158" cy="400110"/>
          </a:xfrm>
          <a:prstGeom prst="rect">
            <a:avLst/>
          </a:prstGeom>
          <a:noFill/>
        </p:spPr>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PHOTO</a:t>
            </a:r>
          </a:p>
        </p:txBody>
      </p:sp>
      <p:pic>
        <p:nvPicPr>
          <p:cNvPr id="4" name="Picture 3">
            <a:extLst>
              <a:ext uri="{FF2B5EF4-FFF2-40B4-BE49-F238E27FC236}">
                <a16:creationId xmlns:a16="http://schemas.microsoft.com/office/drawing/2014/main" id="{437FF4B4-1284-9338-6905-3F258E6F8C45}"/>
              </a:ext>
            </a:extLst>
          </p:cNvPr>
          <p:cNvPicPr>
            <a:picLocks noChangeAspect="1"/>
          </p:cNvPicPr>
          <p:nvPr/>
        </p:nvPicPr>
        <p:blipFill>
          <a:blip r:embed="rId4"/>
          <a:srcRect/>
          <a:stretch/>
        </p:blipFill>
        <p:spPr>
          <a:xfrm>
            <a:off x="796761" y="1448856"/>
            <a:ext cx="5727864" cy="5094819"/>
          </a:xfrm>
          <a:prstGeom prst="rect">
            <a:avLst/>
          </a:prstGeom>
        </p:spPr>
      </p:pic>
      <p:sp>
        <p:nvSpPr>
          <p:cNvPr id="7" name="TextBox 6">
            <a:extLst>
              <a:ext uri="{FF2B5EF4-FFF2-40B4-BE49-F238E27FC236}">
                <a16:creationId xmlns:a16="http://schemas.microsoft.com/office/drawing/2014/main" id="{53373679-7B89-05CE-3910-A8B2C9FD4D49}"/>
              </a:ext>
            </a:extLst>
          </p:cNvPr>
          <p:cNvSpPr txBox="1"/>
          <p:nvPr/>
        </p:nvSpPr>
        <p:spPr>
          <a:xfrm rot="10800000" flipH="1" flipV="1">
            <a:off x="6647689" y="-1070298"/>
            <a:ext cx="5277612" cy="9325630"/>
          </a:xfrm>
          <a:prstGeom prst="rect">
            <a:avLst/>
          </a:prstGeom>
          <a:noFill/>
        </p:spPr>
        <p:txBody>
          <a:bodyPr wrap="square" rtlCol="0">
            <a:spAutoFit/>
          </a:bodyPr>
          <a:lstStyle/>
          <a:p>
            <a:endParaRPr lang="en-US" sz="4000" dirty="0">
              <a:solidFill>
                <a:srgbClr val="FFD200"/>
              </a:solidFill>
            </a:endParaRPr>
          </a:p>
          <a:p>
            <a:endParaRPr lang="en-US" sz="4000" dirty="0">
              <a:solidFill>
                <a:srgbClr val="FFD200"/>
              </a:solidFill>
            </a:endParaRPr>
          </a:p>
          <a:p>
            <a:r>
              <a:rPr lang="en-US" sz="4000" dirty="0">
                <a:solidFill>
                  <a:srgbClr val="FFD200"/>
                </a:solidFill>
              </a:rPr>
              <a:t>Special Collections </a:t>
            </a:r>
          </a:p>
          <a:p>
            <a:r>
              <a:rPr lang="en-US" sz="4000" dirty="0">
                <a:solidFill>
                  <a:srgbClr val="FFD200"/>
                </a:solidFill>
              </a:rPr>
              <a:t>and 	Archives</a:t>
            </a:r>
          </a:p>
          <a:p>
            <a:endParaRPr lang="en-US" sz="2400" dirty="0"/>
          </a:p>
          <a:p>
            <a:r>
              <a:rPr lang="en-US" sz="2400" dirty="0"/>
              <a:t>Current Initiatives</a:t>
            </a:r>
          </a:p>
          <a:p>
            <a:endParaRPr lang="en-US" sz="2400" dirty="0"/>
          </a:p>
          <a:p>
            <a:r>
              <a:rPr lang="en-US" sz="2000" i="1" dirty="0"/>
              <a:t>Indigenous Peoples Coursework Initiative – OER/indigenous learning materials repository and Archivist for Indigenous Initiatives and Cultures – </a:t>
            </a:r>
            <a:r>
              <a:rPr lang="en-US" sz="2000" dirty="0"/>
              <a:t>Funded by Andrew Mellon and NAU Foundations in NAU’s Seven Generations Signature Initiative</a:t>
            </a:r>
          </a:p>
          <a:p>
            <a:endParaRPr lang="en-US" sz="2000" i="1" dirty="0"/>
          </a:p>
          <a:p>
            <a:r>
              <a:rPr lang="en-US" sz="2000" i="1" dirty="0"/>
              <a:t>Shades of Rt. 66:  Celebrating Diversity Along Historic Rt. 66 in AZ </a:t>
            </a:r>
            <a:r>
              <a:rPr lang="en-US" sz="2000" dirty="0"/>
              <a:t>– Funded by Historic Rt. 66 Assoc. of AZ</a:t>
            </a:r>
          </a:p>
          <a:p>
            <a:pPr marL="342900" indent="-342900">
              <a:buFont typeface="Arial" panose="020B0604020202020204" pitchFamily="34" charset="0"/>
              <a:buChar char="•"/>
            </a:pPr>
            <a:endParaRPr lang="en-US" sz="2000" dirty="0"/>
          </a:p>
          <a:p>
            <a:r>
              <a:rPr lang="en-US" sz="2000" i="1" dirty="0"/>
              <a:t>Digitizing Moving Images of the Colorado Plateau and the American Southwest </a:t>
            </a:r>
            <a:r>
              <a:rPr lang="en-US" sz="2000" dirty="0"/>
              <a:t>– Funded by NEH with Hopi Tribe, </a:t>
            </a:r>
            <a:r>
              <a:rPr lang="en-US" sz="2000" b="0" i="0" dirty="0">
                <a:solidFill>
                  <a:srgbClr val="000000"/>
                </a:solidFill>
                <a:effectLst/>
                <a:latin typeface="WordVisi_MSFontService"/>
              </a:rPr>
              <a:t>Diné College</a:t>
            </a:r>
            <a:r>
              <a:rPr lang="en-US" sz="2000" dirty="0"/>
              <a:t>, Hualapai Tribe</a:t>
            </a:r>
          </a:p>
          <a:p>
            <a:endParaRPr lang="en-US" sz="2000" dirty="0"/>
          </a:p>
          <a:p>
            <a:pPr lvl="2"/>
            <a:endParaRPr lang="en-US" sz="2400" dirty="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63815877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21EC5E-51B8-A434-E9B6-AE9E71ACFC4D}"/>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David Muench Photograph Collection</a:t>
            </a:r>
          </a:p>
        </p:txBody>
      </p:sp>
      <p:sp>
        <p:nvSpPr>
          <p:cNvPr id="4" name="Text Placeholder 3">
            <a:extLst>
              <a:ext uri="{FF2B5EF4-FFF2-40B4-BE49-F238E27FC236}">
                <a16:creationId xmlns:a16="http://schemas.microsoft.com/office/drawing/2014/main" id="{4BDC0C04-5381-D9ED-3917-101FB960D417}"/>
              </a:ext>
            </a:extLst>
          </p:cNvPr>
          <p:cNvSpPr>
            <a:spLocks noGrp="1"/>
          </p:cNvSpPr>
          <p:nvPr>
            <p:ph type="body" sz="half" idx="2"/>
          </p:nvPr>
        </p:nvSpPr>
        <p:spPr>
          <a:xfrm>
            <a:off x="836680" y="2405067"/>
            <a:ext cx="6002110" cy="3729034"/>
          </a:xfrm>
          <a:solidFill>
            <a:schemeClr val="bg2">
              <a:lumMod val="75000"/>
            </a:schemeClr>
          </a:solidFill>
        </p:spPr>
        <p:txBody>
          <a:bodyPr vert="horz" lIns="91440" tIns="45720" rIns="91440" bIns="45720" rtlCol="0">
            <a:normAutofit/>
          </a:bodyPr>
          <a:lstStyle/>
          <a:p>
            <a:pPr indent="-228600">
              <a:buFont typeface="Arial" panose="020B0604020202020204" pitchFamily="34" charset="0"/>
              <a:buChar char="•"/>
            </a:pPr>
            <a:endParaRPr lang="en-US" sz="2000" b="0" i="0" dirty="0">
              <a:effectLst/>
            </a:endParaRPr>
          </a:p>
          <a:p>
            <a:pPr indent="-228600">
              <a:buFont typeface="Arial" panose="020B0604020202020204" pitchFamily="34" charset="0"/>
              <a:buChar char="•"/>
            </a:pPr>
            <a:r>
              <a:rPr lang="en-US" sz="2000" b="0" i="0" dirty="0">
                <a:effectLst/>
              </a:rPr>
              <a:t>“We anticipate a community forming around it,” Runge said. “It has the potential to attract photographers, artists and others to Special Collections and Archives to explore the collection.  There is a lot that people have not seen.” – P. Runge, Head, SCA</a:t>
            </a:r>
            <a:endParaRPr lang="en-US" sz="2000" dirty="0"/>
          </a:p>
        </p:txBody>
      </p:sp>
      <p:pic>
        <p:nvPicPr>
          <p:cNvPr id="5" name="Picture 4">
            <a:extLst>
              <a:ext uri="{FF2B5EF4-FFF2-40B4-BE49-F238E27FC236}">
                <a16:creationId xmlns:a16="http://schemas.microsoft.com/office/drawing/2014/main" id="{A615E880-58AE-A735-BF36-512979E88E02}"/>
              </a:ext>
            </a:extLst>
          </p:cNvPr>
          <p:cNvPicPr>
            <a:picLocks noChangeAspect="1"/>
          </p:cNvPicPr>
          <p:nvPr/>
        </p:nvPicPr>
        <p:blipFill rotWithShape="1">
          <a:blip r:embed="rId2"/>
          <a:srcRect l="23416" r="28718"/>
          <a:stretch/>
        </p:blipFill>
        <p:spPr>
          <a:xfrm>
            <a:off x="7199440" y="10"/>
            <a:ext cx="4992560" cy="6857990"/>
          </a:xfrm>
          <a:prstGeom prst="rect">
            <a:avLst/>
          </a:prstGeom>
          <a:effectLst/>
        </p:spPr>
      </p:pic>
    </p:spTree>
    <p:extLst>
      <p:ext uri="{BB962C8B-B14F-4D97-AF65-F5344CB8AC3E}">
        <p14:creationId xmlns:p14="http://schemas.microsoft.com/office/powerpoint/2010/main" val="3508628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608C89-BB1B-3DC6-DD2C-D75FECE144BE}"/>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t>Cutting the cake</a:t>
            </a:r>
          </a:p>
        </p:txBody>
      </p:sp>
      <p:sp>
        <p:nvSpPr>
          <p:cNvPr id="4" name="Text Placeholder 3">
            <a:extLst>
              <a:ext uri="{FF2B5EF4-FFF2-40B4-BE49-F238E27FC236}">
                <a16:creationId xmlns:a16="http://schemas.microsoft.com/office/drawing/2014/main" id="{FB91C116-4F52-E9C6-F465-11B32E68AAE5}"/>
              </a:ext>
            </a:extLst>
          </p:cNvPr>
          <p:cNvSpPr>
            <a:spLocks noGrp="1"/>
          </p:cNvSpPr>
          <p:nvPr>
            <p:ph type="body" sz="half" idx="2"/>
          </p:nvPr>
        </p:nvSpPr>
        <p:spPr>
          <a:xfrm>
            <a:off x="836680" y="2405067"/>
            <a:ext cx="6002110" cy="3729034"/>
          </a:xfrm>
        </p:spPr>
        <p:txBody>
          <a:bodyPr vert="horz" lIns="91440" tIns="45720" rIns="91440" bIns="45720" rtlCol="0">
            <a:normAutofit/>
          </a:bodyPr>
          <a:lstStyle/>
          <a:p>
            <a:r>
              <a:rPr lang="en-US" sz="2000" dirty="0"/>
              <a:t>Hank Hassell, Librarian and Curator of </a:t>
            </a:r>
            <a:r>
              <a:rPr lang="en-US" sz="2000" b="1" i="1" dirty="0"/>
              <a:t>Images of a Lost World:  Glen Canyon on the Colorado</a:t>
            </a:r>
            <a:r>
              <a:rPr lang="en-US" sz="2000" i="1" dirty="0"/>
              <a:t> </a:t>
            </a:r>
            <a:r>
              <a:rPr lang="en-US" sz="2000" dirty="0"/>
              <a:t>with Peter Runge, Head, Special Collections and Archives and Cynthia Childrey, Dean and University Librarian celebrating the opening of the exhibit.</a:t>
            </a:r>
          </a:p>
          <a:p>
            <a:endParaRPr lang="en-US" sz="2000" dirty="0"/>
          </a:p>
          <a:p>
            <a:r>
              <a:rPr lang="en-US" sz="2000" dirty="0"/>
              <a:t>Hank Hassell was featured in </a:t>
            </a:r>
            <a:r>
              <a:rPr lang="en-US" sz="2000" i="1" dirty="0"/>
              <a:t>Humans of Flagstaff</a:t>
            </a:r>
          </a:p>
          <a:p>
            <a:r>
              <a:rPr lang="en-US" sz="2000" dirty="0">
                <a:hlinkClick r:id="rId2"/>
              </a:rPr>
              <a:t>https://news.nau.edu/humans-of-flagstaff-hank-hassell/</a:t>
            </a:r>
            <a:endParaRPr lang="en-US" sz="2000" dirty="0"/>
          </a:p>
          <a:p>
            <a:endParaRPr lang="en-US" sz="2000" dirty="0"/>
          </a:p>
          <a:p>
            <a:endParaRPr lang="en-US" sz="2000" dirty="0"/>
          </a:p>
          <a:p>
            <a:endParaRPr lang="en-US" sz="2000" dirty="0"/>
          </a:p>
        </p:txBody>
      </p:sp>
      <p:pic>
        <p:nvPicPr>
          <p:cNvPr id="5" name="Picture Placeholder 4">
            <a:extLst>
              <a:ext uri="{FF2B5EF4-FFF2-40B4-BE49-F238E27FC236}">
                <a16:creationId xmlns:a16="http://schemas.microsoft.com/office/drawing/2014/main" id="{B0032028-FF04-316B-4193-8B20EF436798}"/>
              </a:ext>
            </a:extLst>
          </p:cNvPr>
          <p:cNvPicPr>
            <a:picLocks noGrp="1" noChangeAspect="1"/>
          </p:cNvPicPr>
          <p:nvPr>
            <p:ph type="pic" idx="1"/>
          </p:nvPr>
        </p:nvPicPr>
        <p:blipFill rotWithShape="1">
          <a:blip r:embed="rId3"/>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62976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0562EC-12C2-66BD-AD2B-490C73543266}"/>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Melissa Sevigny in SCA July 13</a:t>
            </a:r>
          </a:p>
        </p:txBody>
      </p:sp>
      <p:sp>
        <p:nvSpPr>
          <p:cNvPr id="4" name="Text Placeholder 3">
            <a:extLst>
              <a:ext uri="{FF2B5EF4-FFF2-40B4-BE49-F238E27FC236}">
                <a16:creationId xmlns:a16="http://schemas.microsoft.com/office/drawing/2014/main" id="{149DD90D-6AA5-6836-4D65-B905D8FD9CBE}"/>
              </a:ext>
            </a:extLst>
          </p:cNvPr>
          <p:cNvSpPr>
            <a:spLocks noGrp="1"/>
          </p:cNvSpPr>
          <p:nvPr>
            <p:ph type="body" sz="half" idx="2"/>
          </p:nvPr>
        </p:nvSpPr>
        <p:spPr>
          <a:xfrm>
            <a:off x="836680" y="2405067"/>
            <a:ext cx="6002110" cy="3729034"/>
          </a:xfrm>
        </p:spPr>
        <p:txBody>
          <a:bodyPr vert="horz" lIns="91440" tIns="45720" rIns="91440" bIns="45720" rtlCol="0">
            <a:normAutofit fontScale="92500" lnSpcReduction="20000"/>
          </a:bodyPr>
          <a:lstStyle/>
          <a:p>
            <a:r>
              <a:rPr lang="en-US" sz="2400" dirty="0">
                <a:solidFill>
                  <a:srgbClr val="333333"/>
                </a:solidFill>
                <a:latin typeface="acumin-pro"/>
              </a:rPr>
              <a:t>Science journalist </a:t>
            </a:r>
            <a:r>
              <a:rPr lang="en-US" sz="2400" u="sng" dirty="0">
                <a:solidFill>
                  <a:srgbClr val="0057AB"/>
                </a:solidFill>
                <a:latin typeface="acumin-pro"/>
                <a:hlinkClick r:id="rId2"/>
              </a:rPr>
              <a:t>Melissa Sevigny</a:t>
            </a:r>
            <a:r>
              <a:rPr lang="en-US" sz="2400" dirty="0">
                <a:solidFill>
                  <a:srgbClr val="333333"/>
                </a:solidFill>
                <a:latin typeface="acumin-pro"/>
              </a:rPr>
              <a:t> will discuss her new book, </a:t>
            </a:r>
            <a:r>
              <a:rPr lang="en-US" sz="2400" i="1" u="sng" dirty="0">
                <a:solidFill>
                  <a:srgbClr val="0057AB"/>
                </a:solidFill>
                <a:latin typeface="acumin-pro"/>
                <a:hlinkClick r:id="rId3"/>
              </a:rPr>
              <a:t>Brave the Wild River: The Untold Story of Two Women Who Mapped the Botany of the Grand Canyon</a:t>
            </a:r>
            <a:r>
              <a:rPr lang="en-US" sz="2400" i="1" dirty="0">
                <a:solidFill>
                  <a:srgbClr val="333333"/>
                </a:solidFill>
                <a:latin typeface="acumin-pro"/>
              </a:rPr>
              <a:t>, </a:t>
            </a:r>
            <a:r>
              <a:rPr lang="en-US" sz="2400" dirty="0">
                <a:solidFill>
                  <a:srgbClr val="333333"/>
                </a:solidFill>
                <a:latin typeface="acumin-pro"/>
              </a:rPr>
              <a:t>at a July 13 program hosted by Cline Library Special Collections and Archives – home of the archival materials that inspired it.</a:t>
            </a:r>
          </a:p>
          <a:p>
            <a:br>
              <a:rPr lang="en-US" sz="4400" dirty="0">
                <a:solidFill>
                  <a:srgbClr val="333333"/>
                </a:solidFill>
                <a:latin typeface="acumin-pro"/>
              </a:rPr>
            </a:br>
            <a:r>
              <a:rPr lang="en-US" sz="2400" b="0" i="0" dirty="0">
                <a:solidFill>
                  <a:srgbClr val="333333"/>
                </a:solidFill>
                <a:effectLst/>
                <a:latin typeface="acumin-pro"/>
              </a:rPr>
              <a:t>A chance encounter with a pith helmet in the archives led Sevigny to write the book, which chronicles the 1938 journey down the Colorado River of pioneering botanists Elzada Clover and Lois Jotter.  The women conducted the first formal survey of the plant life of the Grand Canyon on their 43-day trip.  -- L. Taylor</a:t>
            </a:r>
          </a:p>
          <a:p>
            <a:endParaRPr lang="en-US" sz="2000" dirty="0"/>
          </a:p>
        </p:txBody>
      </p:sp>
      <p:pic>
        <p:nvPicPr>
          <p:cNvPr id="5" name="Picture Placeholder 4" descr="A book cover of a book&#10;&#10;Description automatically generated with low confidence">
            <a:extLst>
              <a:ext uri="{FF2B5EF4-FFF2-40B4-BE49-F238E27FC236}">
                <a16:creationId xmlns:a16="http://schemas.microsoft.com/office/drawing/2014/main" id="{6F4755DE-AEF1-2ED0-EBB0-2AC7351DEAE3}"/>
              </a:ext>
            </a:extLst>
          </p:cNvPr>
          <p:cNvPicPr>
            <a:picLocks noGrp="1" noChangeAspect="1"/>
          </p:cNvPicPr>
          <p:nvPr>
            <p:ph type="pic" idx="1"/>
          </p:nvPr>
        </p:nvPicPr>
        <p:blipFill rotWithShape="1">
          <a:blip r:embed="rId4"/>
          <a:srcRect b="7966"/>
          <a:stretch/>
        </p:blipFill>
        <p:spPr>
          <a:xfrm>
            <a:off x="7199440" y="10"/>
            <a:ext cx="4992560" cy="6857990"/>
          </a:xfrm>
          <a:prstGeom prst="rect">
            <a:avLst/>
          </a:prstGeom>
          <a:effectLst/>
        </p:spPr>
      </p:pic>
    </p:spTree>
    <p:extLst>
      <p:ext uri="{BB962C8B-B14F-4D97-AF65-F5344CB8AC3E}">
        <p14:creationId xmlns:p14="http://schemas.microsoft.com/office/powerpoint/2010/main" val="522727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3574</TotalTime>
  <Words>1616</Words>
  <Application>Microsoft Office PowerPoint</Application>
  <PresentationFormat>Widescreen</PresentationFormat>
  <Paragraphs>181</Paragraphs>
  <Slides>19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acumin-pro</vt:lpstr>
      <vt:lpstr>Arial</vt:lpstr>
      <vt:lpstr>Calibri</vt:lpstr>
      <vt:lpstr>Calibri Light</vt:lpstr>
      <vt:lpstr>Droid Sans</vt:lpstr>
      <vt:lpstr>Fairwater Script</vt:lpstr>
      <vt:lpstr>Open Sans</vt:lpstr>
      <vt:lpstr>WordVisi_MSFontService</vt:lpstr>
      <vt:lpstr>Office Theme</vt:lpstr>
      <vt:lpstr>Voices:  Making the Case for Archival Collections</vt:lpstr>
      <vt:lpstr> Northern Arizona University Flagstaff, AZ </vt:lpstr>
      <vt:lpstr>Northern Arizona University</vt:lpstr>
      <vt:lpstr>Northern Arizona University</vt:lpstr>
      <vt:lpstr>Colorado Plateau</vt:lpstr>
      <vt:lpstr>Colorado Plateau</vt:lpstr>
      <vt:lpstr>David Muench Photograph Collection</vt:lpstr>
      <vt:lpstr>Cutting the cake</vt:lpstr>
      <vt:lpstr>Melissa Sevigny in SCA July 13</vt:lpstr>
      <vt:lpstr>Library Development for Special Collections – Team Relationships</vt:lpstr>
      <vt:lpstr>The Development Team:  Resources</vt:lpstr>
      <vt:lpstr>Library Development for Special Collections – Donor/Partner Relationships</vt:lpstr>
      <vt:lpstr>The Donor-Investor</vt:lpstr>
      <vt:lpstr>Donor Thomas C. Hanks – The James J. Hanks Photographs and the Dorothy T. and James J. Hanks Cline Library Endowment</vt:lpstr>
      <vt:lpstr>Donor Katie Lee – The Katie Lee Collection and the Katie Lee Endowment</vt:lpstr>
      <vt:lpstr>Cline Library Development Program Timeline</vt:lpstr>
      <vt:lpstr>Library Development for Special Collections – Challenges &amp; Opportunities</vt:lpstr>
      <vt:lpstr> With many thanks to ALADN colleagues past, present, and future --  especially Samuel Huang, Karlene Jennings, and Joanie Barnes  and my forever gratitude to Kathleen Schmand, who was up to the challenge of building a development program from the ground up!  Cynthia Childrey, Dean and University Librarian, Cline Library,  Cynthia.Childrey@nau.edu</vt:lpstr>
      <vt:lpstr>   ALADN Outtake: Who said there was no fun in fundraising?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A Childrey</cp:lastModifiedBy>
  <cp:revision>244</cp:revision>
  <dcterms:created xsi:type="dcterms:W3CDTF">2022-04-04T18:29:13Z</dcterms:created>
  <dcterms:modified xsi:type="dcterms:W3CDTF">2023-06-30T17:32:14Z</dcterms:modified>
</cp:coreProperties>
</file>